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0" r:id="rId2"/>
    <p:sldMasterId id="2147483696" r:id="rId3"/>
    <p:sldMasterId id="2147483664" r:id="rId4"/>
    <p:sldMasterId id="2147483666" r:id="rId5"/>
    <p:sldMasterId id="2147483671" r:id="rId6"/>
    <p:sldMasterId id="2147483675" r:id="rId7"/>
    <p:sldMasterId id="2147483677" r:id="rId8"/>
    <p:sldMasterId id="2147483685" r:id="rId9"/>
  </p:sldMasterIdLst>
  <p:notesMasterIdLst>
    <p:notesMasterId r:id="rId82"/>
  </p:notesMasterIdLst>
  <p:sldIdLst>
    <p:sldId id="256" r:id="rId10"/>
    <p:sldId id="797" r:id="rId11"/>
    <p:sldId id="885" r:id="rId12"/>
    <p:sldId id="394" r:id="rId13"/>
    <p:sldId id="851" r:id="rId14"/>
    <p:sldId id="881" r:id="rId15"/>
    <p:sldId id="854" r:id="rId16"/>
    <p:sldId id="880" r:id="rId17"/>
    <p:sldId id="870" r:id="rId18"/>
    <p:sldId id="835" r:id="rId19"/>
    <p:sldId id="843" r:id="rId20"/>
    <p:sldId id="860" r:id="rId21"/>
    <p:sldId id="887" r:id="rId22"/>
    <p:sldId id="386" r:id="rId23"/>
    <p:sldId id="861" r:id="rId24"/>
    <p:sldId id="865" r:id="rId25"/>
    <p:sldId id="888" r:id="rId26"/>
    <p:sldId id="864" r:id="rId27"/>
    <p:sldId id="866" r:id="rId28"/>
    <p:sldId id="867" r:id="rId29"/>
    <p:sldId id="868" r:id="rId30"/>
    <p:sldId id="898" r:id="rId31"/>
    <p:sldId id="869" r:id="rId32"/>
    <p:sldId id="871" r:id="rId33"/>
    <p:sldId id="872" r:id="rId34"/>
    <p:sldId id="873" r:id="rId35"/>
    <p:sldId id="874" r:id="rId36"/>
    <p:sldId id="875" r:id="rId37"/>
    <p:sldId id="826" r:id="rId38"/>
    <p:sldId id="827" r:id="rId39"/>
    <p:sldId id="837" r:id="rId40"/>
    <p:sldId id="838" r:id="rId41"/>
    <p:sldId id="894" r:id="rId42"/>
    <p:sldId id="899" r:id="rId43"/>
    <p:sldId id="842" r:id="rId44"/>
    <p:sldId id="841" r:id="rId45"/>
    <p:sldId id="883" r:id="rId46"/>
    <p:sldId id="813" r:id="rId47"/>
    <p:sldId id="806" r:id="rId48"/>
    <p:sldId id="357" r:id="rId49"/>
    <p:sldId id="376" r:id="rId50"/>
    <p:sldId id="381" r:id="rId51"/>
    <p:sldId id="876" r:id="rId52"/>
    <p:sldId id="891" r:id="rId53"/>
    <p:sldId id="878" r:id="rId54"/>
    <p:sldId id="831" r:id="rId55"/>
    <p:sldId id="877" r:id="rId56"/>
    <p:sldId id="808" r:id="rId57"/>
    <p:sldId id="375" r:id="rId58"/>
    <p:sldId id="855" r:id="rId59"/>
    <p:sldId id="893" r:id="rId60"/>
    <p:sldId id="830" r:id="rId61"/>
    <p:sldId id="897" r:id="rId62"/>
    <p:sldId id="844" r:id="rId63"/>
    <p:sldId id="845" r:id="rId64"/>
    <p:sldId id="858" r:id="rId65"/>
    <p:sldId id="857" r:id="rId66"/>
    <p:sldId id="892" r:id="rId67"/>
    <p:sldId id="904" r:id="rId68"/>
    <p:sldId id="884" r:id="rId69"/>
    <p:sldId id="903" r:id="rId70"/>
    <p:sldId id="815" r:id="rId71"/>
    <p:sldId id="833" r:id="rId72"/>
    <p:sldId id="886" r:id="rId73"/>
    <p:sldId id="900" r:id="rId74"/>
    <p:sldId id="901" r:id="rId75"/>
    <p:sldId id="902" r:id="rId76"/>
    <p:sldId id="403" r:id="rId77"/>
    <p:sldId id="848" r:id="rId78"/>
    <p:sldId id="896" r:id="rId79"/>
    <p:sldId id="804" r:id="rId80"/>
    <p:sldId id="803" r:id="rId81"/>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113" userDrawn="1">
          <p15:clr>
            <a:srgbClr val="A4A3A4"/>
          </p15:clr>
        </p15:guide>
        <p15:guide id="3" pos="2880" userDrawn="1">
          <p15:clr>
            <a:srgbClr val="A4A3A4"/>
          </p15:clr>
        </p15:guide>
        <p15:guide id="6" orient="horz" pos="3521" userDrawn="1">
          <p15:clr>
            <a:srgbClr val="A4A3A4"/>
          </p15:clr>
        </p15:guide>
        <p15:guide id="7" orient="horz" pos="1298" userDrawn="1">
          <p15:clr>
            <a:srgbClr val="A4A3A4"/>
          </p15:clr>
        </p15:guide>
        <p15:guide id="8" orient="horz" pos="572" userDrawn="1">
          <p15:clr>
            <a:srgbClr val="A4A3A4"/>
          </p15:clr>
        </p15:guide>
        <p15:guide id="9" orient="horz" pos="2160" userDrawn="1">
          <p15:clr>
            <a:srgbClr val="A4A3A4"/>
          </p15:clr>
        </p15:guide>
        <p15:guide id="10" pos="55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Rizzo" initials="RR" lastIdx="1" clrIdx="0">
    <p:extLst>
      <p:ext uri="{19B8F6BF-5375-455C-9EA6-DF929625EA0E}">
        <p15:presenceInfo xmlns:p15="http://schemas.microsoft.com/office/powerpoint/2012/main" userId="Roberto Rizzo" providerId="None"/>
      </p:ext>
    </p:extLst>
  </p:cmAuthor>
  <p:cmAuthor id="2" name="Anna Maria Sommella" initials="AMS" lastIdx="51" clrIdx="1">
    <p:extLst>
      <p:ext uri="{19B8F6BF-5375-455C-9EA6-DF929625EA0E}">
        <p15:presenceInfo xmlns:p15="http://schemas.microsoft.com/office/powerpoint/2012/main" userId="Anna Maria Sommella" providerId="None"/>
      </p:ext>
    </p:extLst>
  </p:cmAuthor>
  <p:cmAuthor id="3" name="Chiara Salvemme" initials="CS" lastIdx="41" clrIdx="2">
    <p:extLst>
      <p:ext uri="{19B8F6BF-5375-455C-9EA6-DF929625EA0E}">
        <p15:presenceInfo xmlns:p15="http://schemas.microsoft.com/office/powerpoint/2012/main" userId="S::Chiara.Salvemme@it.ey.com::f1bc335f-05e6-4f3f-bcf7-3403a6adaebc" providerId="AD"/>
      </p:ext>
    </p:extLst>
  </p:cmAuthor>
  <p:cmAuthor id="4" name="Marco Montel" initials="MM" lastIdx="15" clrIdx="3">
    <p:extLst>
      <p:ext uri="{19B8F6BF-5375-455C-9EA6-DF929625EA0E}">
        <p15:presenceInfo xmlns:p15="http://schemas.microsoft.com/office/powerpoint/2012/main" userId="S::Marco.Montel@it.ey.com::b4372958-bc39-4d7b-bc72-ca0c749c0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D190"/>
    <a:srgbClr val="19194D"/>
    <a:srgbClr val="F99501"/>
    <a:srgbClr val="B9B68D"/>
    <a:srgbClr val="109C81"/>
    <a:srgbClr val="726844"/>
    <a:srgbClr val="234C9D"/>
    <a:srgbClr val="FFC000"/>
    <a:srgbClr val="FFCC00"/>
    <a:srgbClr val="F95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41" autoAdjust="0"/>
    <p:restoredTop sz="94595" autoAdjust="0"/>
  </p:normalViewPr>
  <p:slideViewPr>
    <p:cSldViewPr>
      <p:cViewPr varScale="1">
        <p:scale>
          <a:sx n="106" d="100"/>
          <a:sy n="106" d="100"/>
        </p:scale>
        <p:origin x="438" y="96"/>
      </p:cViewPr>
      <p:guideLst>
        <p:guide orient="horz" pos="346"/>
        <p:guide pos="113"/>
        <p:guide pos="2880"/>
        <p:guide orient="horz" pos="3521"/>
        <p:guide orient="horz" pos="1298"/>
        <p:guide orient="horz" pos="572"/>
        <p:guide orient="horz" pos="2160"/>
        <p:guide pos="555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presProps" Target="pres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aria Sommella" userId="555f31452b5cbe5c" providerId="LiveId" clId="{EB349426-BC23-4EE1-AC7D-5C1E31B4EE8C}"/>
    <pc:docChg chg="undo custSel addSld modSld">
      <pc:chgData name="Anna Maria Sommella" userId="555f31452b5cbe5c" providerId="LiveId" clId="{EB349426-BC23-4EE1-AC7D-5C1E31B4EE8C}" dt="2021-06-09T11:04:01.210" v="924" actId="6549"/>
      <pc:docMkLst>
        <pc:docMk/>
      </pc:docMkLst>
      <pc:sldChg chg="modSp mod">
        <pc:chgData name="Anna Maria Sommella" userId="555f31452b5cbe5c" providerId="LiveId" clId="{EB349426-BC23-4EE1-AC7D-5C1E31B4EE8C}" dt="2021-06-09T07:50:34.390" v="265" actId="20577"/>
        <pc:sldMkLst>
          <pc:docMk/>
          <pc:sldMk cId="2097797963" sldId="871"/>
        </pc:sldMkLst>
        <pc:spChg chg="mod">
          <ac:chgData name="Anna Maria Sommella" userId="555f31452b5cbe5c" providerId="LiveId" clId="{EB349426-BC23-4EE1-AC7D-5C1E31B4EE8C}" dt="2021-06-09T07:50:34.390" v="265" actId="20577"/>
          <ac:spMkLst>
            <pc:docMk/>
            <pc:sldMk cId="2097797963" sldId="871"/>
            <ac:spMk id="3" creationId="{636C44D0-561E-46FD-A389-43F2CFB0BA1B}"/>
          </ac:spMkLst>
        </pc:spChg>
      </pc:sldChg>
      <pc:sldChg chg="modSp">
        <pc:chgData name="Anna Maria Sommella" userId="555f31452b5cbe5c" providerId="LiveId" clId="{EB349426-BC23-4EE1-AC7D-5C1E31B4EE8C}" dt="2021-06-09T07:45:01.043" v="16" actId="20577"/>
        <pc:sldMkLst>
          <pc:docMk/>
          <pc:sldMk cId="644440339" sldId="888"/>
        </pc:sldMkLst>
        <pc:spChg chg="mod">
          <ac:chgData name="Anna Maria Sommella" userId="555f31452b5cbe5c" providerId="LiveId" clId="{EB349426-BC23-4EE1-AC7D-5C1E31B4EE8C}" dt="2021-06-09T07:45:01.043" v="16" actId="20577"/>
          <ac:spMkLst>
            <pc:docMk/>
            <pc:sldMk cId="644440339" sldId="888"/>
            <ac:spMk id="3" creationId="{636C44D0-561E-46FD-A389-43F2CFB0BA1B}"/>
          </ac:spMkLst>
        </pc:spChg>
      </pc:sldChg>
      <pc:sldChg chg="modSp mod">
        <pc:chgData name="Anna Maria Sommella" userId="555f31452b5cbe5c" providerId="LiveId" clId="{EB349426-BC23-4EE1-AC7D-5C1E31B4EE8C}" dt="2021-06-09T11:03:50.326" v="923" actId="20577"/>
        <pc:sldMkLst>
          <pc:docMk/>
          <pc:sldMk cId="2578590831" sldId="892"/>
        </pc:sldMkLst>
        <pc:spChg chg="mod">
          <ac:chgData name="Anna Maria Sommella" userId="555f31452b5cbe5c" providerId="LiveId" clId="{EB349426-BC23-4EE1-AC7D-5C1E31B4EE8C}" dt="2021-06-09T11:03:50.326" v="923" actId="20577"/>
          <ac:spMkLst>
            <pc:docMk/>
            <pc:sldMk cId="2578590831" sldId="892"/>
            <ac:spMk id="3" creationId="{AB63E8BD-D3BE-4F22-8719-6FC115DCFDCD}"/>
          </ac:spMkLst>
        </pc:spChg>
      </pc:sldChg>
      <pc:sldChg chg="modSp add mod">
        <pc:chgData name="Anna Maria Sommella" userId="555f31452b5cbe5c" providerId="LiveId" clId="{EB349426-BC23-4EE1-AC7D-5C1E31B4EE8C}" dt="2021-06-09T11:04:01.210" v="924" actId="6549"/>
        <pc:sldMkLst>
          <pc:docMk/>
          <pc:sldMk cId="1367085026" sldId="904"/>
        </pc:sldMkLst>
        <pc:spChg chg="mod">
          <ac:chgData name="Anna Maria Sommella" userId="555f31452b5cbe5c" providerId="LiveId" clId="{EB349426-BC23-4EE1-AC7D-5C1E31B4EE8C}" dt="2021-06-09T11:04:01.210" v="924" actId="6549"/>
          <ac:spMkLst>
            <pc:docMk/>
            <pc:sldMk cId="1367085026" sldId="904"/>
            <ac:spMk id="3" creationId="{AB63E8BD-D3BE-4F22-8719-6FC115DCFDC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a:effectLst>
              <a:outerShdw blurRad="50800" dist="38100" dir="5400000" algn="t" rotWithShape="0">
                <a:prstClr val="black">
                  <a:alpha val="50000"/>
                </a:prstClr>
              </a:outerShdw>
            </a:effectLst>
          </c:spPr>
          <c:dPt>
            <c:idx val="0"/>
            <c:bubble3D val="0"/>
            <c:spPr>
              <a:solidFill>
                <a:srgbClr val="016DB7"/>
              </a:solidFill>
              <a:ln w="19050">
                <a:noFill/>
              </a:ln>
              <a:effectLst>
                <a:outerShdw blurRad="50800" dist="38100" dir="5400000" algn="t" rotWithShape="0">
                  <a:prstClr val="black">
                    <a:alpha val="50000"/>
                  </a:prstClr>
                </a:outerShdw>
              </a:effectLst>
            </c:spPr>
            <c:extLst>
              <c:ext xmlns:c16="http://schemas.microsoft.com/office/drawing/2014/chart" uri="{C3380CC4-5D6E-409C-BE32-E72D297353CC}">
                <c16:uniqueId val="{00000001-ABEA-482C-965F-6809B632F8F8}"/>
              </c:ext>
            </c:extLst>
          </c:dPt>
          <c:dPt>
            <c:idx val="1"/>
            <c:bubble3D val="0"/>
            <c:spPr>
              <a:solidFill>
                <a:srgbClr val="BBE0E3"/>
              </a:solidFill>
              <a:ln w="19050">
                <a:noFill/>
              </a:ln>
              <a:effectLst>
                <a:outerShdw blurRad="50800" dist="38100" dir="5400000" algn="t" rotWithShape="0">
                  <a:prstClr val="black">
                    <a:alpha val="50000"/>
                  </a:prstClr>
                </a:outerShdw>
              </a:effectLst>
            </c:spPr>
            <c:extLst>
              <c:ext xmlns:c16="http://schemas.microsoft.com/office/drawing/2014/chart" uri="{C3380CC4-5D6E-409C-BE32-E72D297353CC}">
                <c16:uniqueId val="{00000003-ABEA-482C-965F-6809B632F8F8}"/>
              </c:ext>
            </c:extLst>
          </c:dPt>
          <c:dPt>
            <c:idx val="2"/>
            <c:bubble3D val="0"/>
            <c:spPr>
              <a:solidFill>
                <a:srgbClr val="9FE1B5"/>
              </a:solidFill>
              <a:ln w="19050">
                <a:noFill/>
              </a:ln>
              <a:effectLst>
                <a:outerShdw blurRad="50800" dist="38100" dir="5400000" algn="t" rotWithShape="0">
                  <a:prstClr val="black">
                    <a:alpha val="50000"/>
                  </a:prstClr>
                </a:outerShdw>
              </a:effectLst>
            </c:spPr>
            <c:extLst>
              <c:ext xmlns:c16="http://schemas.microsoft.com/office/drawing/2014/chart" uri="{C3380CC4-5D6E-409C-BE32-E72D297353CC}">
                <c16:uniqueId val="{00000005-ABEA-482C-965F-6809B632F8F8}"/>
              </c:ext>
            </c:extLst>
          </c:dPt>
          <c:dPt>
            <c:idx val="3"/>
            <c:bubble3D val="0"/>
            <c:spPr>
              <a:solidFill>
                <a:srgbClr val="46CAB1"/>
              </a:solidFill>
              <a:ln w="19050">
                <a:noFill/>
              </a:ln>
              <a:effectLst>
                <a:outerShdw blurRad="50800" dist="38100" dir="5400000" algn="t" rotWithShape="0">
                  <a:prstClr val="black">
                    <a:alpha val="50000"/>
                  </a:prstClr>
                </a:outerShdw>
              </a:effectLst>
            </c:spPr>
            <c:extLst>
              <c:ext xmlns:c16="http://schemas.microsoft.com/office/drawing/2014/chart" uri="{C3380CC4-5D6E-409C-BE32-E72D297353CC}">
                <c16:uniqueId val="{00000007-ABEA-482C-965F-6809B632F8F8}"/>
              </c:ext>
            </c:extLst>
          </c:dPt>
          <c:dPt>
            <c:idx val="4"/>
            <c:bubble3D val="0"/>
            <c:spPr>
              <a:solidFill>
                <a:srgbClr val="109C81"/>
              </a:solidFill>
              <a:ln w="19050">
                <a:noFill/>
              </a:ln>
              <a:effectLst>
                <a:outerShdw blurRad="50800" dist="38100" dir="5400000" algn="t" rotWithShape="0">
                  <a:prstClr val="black">
                    <a:alpha val="50000"/>
                  </a:prstClr>
                </a:outerShdw>
              </a:effectLst>
            </c:spPr>
            <c:extLst>
              <c:ext xmlns:c16="http://schemas.microsoft.com/office/drawing/2014/chart" uri="{C3380CC4-5D6E-409C-BE32-E72D297353CC}">
                <c16:uniqueId val="{00000009-ABEA-482C-965F-6809B632F8F8}"/>
              </c:ext>
            </c:extLst>
          </c:dPt>
          <c:dPt>
            <c:idx val="5"/>
            <c:bubble3D val="0"/>
            <c:spPr>
              <a:solidFill>
                <a:srgbClr val="002060"/>
              </a:solidFill>
              <a:ln w="19050">
                <a:noFill/>
              </a:ln>
              <a:effectLst>
                <a:outerShdw blurRad="50800" dist="38100" dir="5400000" algn="t" rotWithShape="0">
                  <a:prstClr val="black">
                    <a:alpha val="50000"/>
                  </a:prstClr>
                </a:outerShdw>
              </a:effectLst>
            </c:spPr>
            <c:extLst>
              <c:ext xmlns:c16="http://schemas.microsoft.com/office/drawing/2014/chart" uri="{C3380CC4-5D6E-409C-BE32-E72D297353CC}">
                <c16:uniqueId val="{0000000B-ABEA-482C-965F-6809B632F8F8}"/>
              </c:ext>
            </c:extLst>
          </c:dPt>
          <c:dPt>
            <c:idx val="6"/>
            <c:bubble3D val="0"/>
            <c:spPr>
              <a:solidFill>
                <a:srgbClr val="10137A"/>
              </a:solidFill>
              <a:ln w="19050">
                <a:noFill/>
              </a:ln>
              <a:effectLst>
                <a:outerShdw blurRad="50800" dist="38100" dir="5400000" algn="t" rotWithShape="0">
                  <a:prstClr val="black">
                    <a:alpha val="50000"/>
                  </a:prstClr>
                </a:outerShdw>
              </a:effectLst>
            </c:spPr>
            <c:extLst>
              <c:ext xmlns:c16="http://schemas.microsoft.com/office/drawing/2014/chart" uri="{C3380CC4-5D6E-409C-BE32-E72D297353CC}">
                <c16:uniqueId val="{0000000D-ABEA-482C-965F-6809B632F8F8}"/>
              </c:ext>
            </c:extLst>
          </c:dPt>
          <c:val>
            <c:numRef>
              <c:f>Sheet1!$B$4:$B$10</c:f>
              <c:numCache>
                <c:formatCode>General</c:formatCode>
                <c:ptCount val="7"/>
                <c:pt idx="0">
                  <c:v>14.285714285714286</c:v>
                </c:pt>
                <c:pt idx="1">
                  <c:v>14.285714285714286</c:v>
                </c:pt>
                <c:pt idx="2">
                  <c:v>14.285714285714286</c:v>
                </c:pt>
                <c:pt idx="3">
                  <c:v>14.285714285714286</c:v>
                </c:pt>
                <c:pt idx="4">
                  <c:v>14.285714285714286</c:v>
                </c:pt>
                <c:pt idx="5">
                  <c:v>14.285714285714286</c:v>
                </c:pt>
                <c:pt idx="6">
                  <c:v>14.285714285714286</c:v>
                </c:pt>
              </c:numCache>
            </c:numRef>
          </c:val>
          <c:extLst>
            <c:ext xmlns:c16="http://schemas.microsoft.com/office/drawing/2014/chart" uri="{C3380CC4-5D6E-409C-BE32-E72D297353CC}">
              <c16:uniqueId val="{0000000E-ABEA-482C-965F-6809B632F8F8}"/>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404040"/>
            </a:solidFill>
            <a:ln>
              <a:noFill/>
            </a:ln>
            <a:effectLst>
              <a:outerShdw blurRad="50800" dist="38100" dir="5400000" algn="t" rotWithShape="0">
                <a:prstClr val="black">
                  <a:alpha val="69000"/>
                </a:prstClr>
              </a:outerShdw>
            </a:effectLst>
          </c:spPr>
          <c:dPt>
            <c:idx val="0"/>
            <c:bubble3D val="0"/>
            <c:spPr>
              <a:solidFill>
                <a:srgbClr val="1F1F5F"/>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01-F77A-417F-B281-CF228AF6DAAC}"/>
              </c:ext>
            </c:extLst>
          </c:dPt>
          <c:dPt>
            <c:idx val="1"/>
            <c:bubble3D val="0"/>
            <c:spPr>
              <a:solidFill>
                <a:srgbClr val="28287A"/>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03-F77A-417F-B281-CF228AF6DAAC}"/>
              </c:ext>
            </c:extLst>
          </c:dPt>
          <c:dPt>
            <c:idx val="2"/>
            <c:bubble3D val="0"/>
            <c:spPr>
              <a:solidFill>
                <a:srgbClr val="313197"/>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05-F77A-417F-B281-CF228AF6DAAC}"/>
              </c:ext>
            </c:extLst>
          </c:dPt>
          <c:dPt>
            <c:idx val="3"/>
            <c:bubble3D val="0"/>
            <c:spPr>
              <a:solidFill>
                <a:srgbClr val="3A3AB4"/>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07-F77A-417F-B281-CF228AF6DAAC}"/>
              </c:ext>
            </c:extLst>
          </c:dPt>
          <c:dPt>
            <c:idx val="4"/>
            <c:bubble3D val="0"/>
            <c:spPr>
              <a:solidFill>
                <a:srgbClr val="4B4BC5"/>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09-F77A-417F-B281-CF228AF6DAAC}"/>
              </c:ext>
            </c:extLst>
          </c:dPt>
          <c:dPt>
            <c:idx val="5"/>
            <c:bubble3D val="0"/>
            <c:spPr>
              <a:solidFill>
                <a:schemeClr val="accent2">
                  <a:lumMod val="60000"/>
                  <a:lumOff val="40000"/>
                </a:schemeClr>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0B-F77A-417F-B281-CF228AF6DAAC}"/>
              </c:ext>
            </c:extLst>
          </c:dPt>
          <c:dPt>
            <c:idx val="6"/>
            <c:bubble3D val="0"/>
            <c:spPr>
              <a:solidFill>
                <a:schemeClr val="accent1">
                  <a:lumMod val="90000"/>
                </a:schemeClr>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0D-F77A-417F-B281-CF228AF6DAAC}"/>
              </c:ext>
            </c:extLst>
          </c:dPt>
          <c:dPt>
            <c:idx val="7"/>
            <c:bubble3D val="0"/>
            <c:spPr>
              <a:solidFill>
                <a:schemeClr val="accent1">
                  <a:lumMod val="75000"/>
                </a:schemeClr>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0F-F77A-417F-B281-CF228AF6DAAC}"/>
              </c:ext>
            </c:extLst>
          </c:dPt>
          <c:dPt>
            <c:idx val="8"/>
            <c:bubble3D val="0"/>
            <c:spPr>
              <a:solidFill>
                <a:schemeClr val="accent1">
                  <a:lumMod val="50000"/>
                </a:schemeClr>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11-F77A-417F-B281-CF228AF6DAAC}"/>
              </c:ext>
            </c:extLst>
          </c:dPt>
          <c:dPt>
            <c:idx val="9"/>
            <c:bubble3D val="0"/>
            <c:spPr>
              <a:solidFill>
                <a:srgbClr val="15A7A0"/>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13-F77A-417F-B281-CF228AF6DAAC}"/>
              </c:ext>
            </c:extLst>
          </c:dPt>
          <c:dPt>
            <c:idx val="10"/>
            <c:bubble3D val="0"/>
            <c:spPr>
              <a:solidFill>
                <a:srgbClr val="9FE1B5"/>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15-F77A-417F-B281-CF228AF6DAAC}"/>
              </c:ext>
            </c:extLst>
          </c:dPt>
          <c:dPt>
            <c:idx val="11"/>
            <c:bubble3D val="0"/>
            <c:spPr>
              <a:solidFill>
                <a:srgbClr val="C2ECD0"/>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17-F77A-417F-B281-CF228AF6DAAC}"/>
              </c:ext>
            </c:extLst>
          </c:dPt>
          <c:dPt>
            <c:idx val="12"/>
            <c:bubble3D val="0"/>
            <c:spPr>
              <a:solidFill>
                <a:srgbClr val="B9B68D"/>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19-F77A-417F-B281-CF228AF6DAAC}"/>
              </c:ext>
            </c:extLst>
          </c:dPt>
          <c:dPt>
            <c:idx val="13"/>
            <c:bubble3D val="0"/>
            <c:spPr>
              <a:solidFill>
                <a:srgbClr val="736945"/>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1B-F77A-417F-B281-CF228AF6DAAC}"/>
              </c:ext>
            </c:extLst>
          </c:dPt>
          <c:dPt>
            <c:idx val="14"/>
            <c:bubble3D val="0"/>
            <c:spPr>
              <a:solidFill>
                <a:srgbClr val="B9B68D"/>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1D-F77A-417F-B281-CF228AF6DAAC}"/>
              </c:ext>
            </c:extLst>
          </c:dPt>
          <c:dPt>
            <c:idx val="15"/>
            <c:bubble3D val="0"/>
            <c:spPr>
              <a:solidFill>
                <a:srgbClr val="F24B08"/>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1F-F77A-417F-B281-CF228AF6DAAC}"/>
              </c:ext>
            </c:extLst>
          </c:dPt>
          <c:dPt>
            <c:idx val="16"/>
            <c:bubble3D val="0"/>
            <c:spPr>
              <a:solidFill>
                <a:schemeClr val="accent2">
                  <a:lumMod val="50000"/>
                </a:schemeClr>
              </a:solidFill>
              <a:ln w="19050">
                <a:noFill/>
              </a:ln>
              <a:effectLst>
                <a:outerShdw blurRad="50800" dist="38100" dir="5400000" algn="t" rotWithShape="0">
                  <a:prstClr val="black">
                    <a:alpha val="69000"/>
                  </a:prstClr>
                </a:outerShdw>
              </a:effectLst>
            </c:spPr>
            <c:extLst>
              <c:ext xmlns:c16="http://schemas.microsoft.com/office/drawing/2014/chart" uri="{C3380CC4-5D6E-409C-BE32-E72D297353CC}">
                <c16:uniqueId val="{00000021-F77A-417F-B281-CF228AF6DAAC}"/>
              </c:ext>
            </c:extLst>
          </c:dPt>
          <c:val>
            <c:numRef>
              <c:f>Sheet1!$B$22:$B$38</c:f>
              <c:numCache>
                <c:formatCode>General</c:formatCode>
                <c:ptCount val="17"/>
                <c:pt idx="0">
                  <c:v>5.882352941176471</c:v>
                </c:pt>
                <c:pt idx="1">
                  <c:v>5.882352941176471</c:v>
                </c:pt>
                <c:pt idx="2">
                  <c:v>5.882352941176471</c:v>
                </c:pt>
                <c:pt idx="3">
                  <c:v>5.882352941176471</c:v>
                </c:pt>
                <c:pt idx="4">
                  <c:v>5.882352941176471</c:v>
                </c:pt>
                <c:pt idx="5">
                  <c:v>5.882352941176471</c:v>
                </c:pt>
                <c:pt idx="6">
                  <c:v>5.882352941176471</c:v>
                </c:pt>
                <c:pt idx="7">
                  <c:v>5.882352941176471</c:v>
                </c:pt>
                <c:pt idx="8">
                  <c:v>5.882352941176471</c:v>
                </c:pt>
                <c:pt idx="9">
                  <c:v>5.882352941176471</c:v>
                </c:pt>
                <c:pt idx="10">
                  <c:v>5.882352941176471</c:v>
                </c:pt>
                <c:pt idx="11">
                  <c:v>5.882352941176471</c:v>
                </c:pt>
                <c:pt idx="12">
                  <c:v>5.882352941176471</c:v>
                </c:pt>
                <c:pt idx="13">
                  <c:v>5.882352941176471</c:v>
                </c:pt>
                <c:pt idx="14">
                  <c:v>5.882352941176471</c:v>
                </c:pt>
                <c:pt idx="15">
                  <c:v>5.882352941176471</c:v>
                </c:pt>
                <c:pt idx="16">
                  <c:v>5.882352941176471</c:v>
                </c:pt>
              </c:numCache>
            </c:numRef>
          </c:val>
          <c:extLst>
            <c:ext xmlns:c16="http://schemas.microsoft.com/office/drawing/2014/chart" uri="{C3380CC4-5D6E-409C-BE32-E72D297353CC}">
              <c16:uniqueId val="{00000022-F77A-417F-B281-CF228AF6DAA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Gothic" panose="020B0502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lvl1pPr>
              <a:defRPr sz="1200"/>
            </a:lvl1pPr>
          </a:lstStyle>
          <a:p>
            <a:endParaRPr lang="it-IT"/>
          </a:p>
        </p:txBody>
      </p:sp>
      <p:sp>
        <p:nvSpPr>
          <p:cNvPr id="12291" name="Rectangle 3"/>
          <p:cNvSpPr>
            <a:spLocks noGrp="1" noChangeArrowheads="1"/>
          </p:cNvSpPr>
          <p:nvPr>
            <p:ph type="dt" idx="1"/>
          </p:nvPr>
        </p:nvSpPr>
        <p:spPr bwMode="auto">
          <a:xfrm>
            <a:off x="3849690" y="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lvl1pPr algn="r">
              <a:defRPr sz="1200"/>
            </a:lvl1pPr>
          </a:lstStyle>
          <a:p>
            <a:endParaRPr lang="it-IT"/>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456" y="4714879"/>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294" name="Rectangle 6"/>
          <p:cNvSpPr>
            <a:spLocks noGrp="1" noChangeArrowheads="1"/>
          </p:cNvSpPr>
          <p:nvPr>
            <p:ph type="ftr" sz="quarter" idx="4"/>
          </p:nvPr>
        </p:nvSpPr>
        <p:spPr bwMode="auto">
          <a:xfrm>
            <a:off x="0" y="9428165"/>
            <a:ext cx="2946400"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b" anchorCtr="0" compatLnSpc="1">
            <a:prstTxWarp prst="textNoShape">
              <a:avLst/>
            </a:prstTxWarp>
          </a:bodyPr>
          <a:lstStyle>
            <a:lvl1pPr>
              <a:defRPr sz="1200"/>
            </a:lvl1pPr>
          </a:lstStyle>
          <a:p>
            <a:endParaRPr lang="it-IT"/>
          </a:p>
        </p:txBody>
      </p:sp>
      <p:sp>
        <p:nvSpPr>
          <p:cNvPr id="12295" name="Rectangle 7"/>
          <p:cNvSpPr>
            <a:spLocks noGrp="1" noChangeArrowheads="1"/>
          </p:cNvSpPr>
          <p:nvPr>
            <p:ph type="sldNum" sz="quarter" idx="5"/>
          </p:nvPr>
        </p:nvSpPr>
        <p:spPr bwMode="auto">
          <a:xfrm>
            <a:off x="3849690" y="9428165"/>
            <a:ext cx="2946400"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b" anchorCtr="0" compatLnSpc="1">
            <a:prstTxWarp prst="textNoShape">
              <a:avLst/>
            </a:prstTxWarp>
          </a:bodyPr>
          <a:lstStyle>
            <a:lvl1pPr algn="r">
              <a:defRPr sz="1200"/>
            </a:lvl1pPr>
          </a:lstStyle>
          <a:p>
            <a:fld id="{C59300A4-9FA2-47BB-98E6-0FBFC42303F3}" type="slidenum">
              <a:rPr lang="it-IT"/>
              <a:pPr/>
              <a:t>‹N›</a:t>
            </a:fld>
            <a:endParaRPr lang="it-IT"/>
          </a:p>
        </p:txBody>
      </p:sp>
    </p:spTree>
    <p:extLst>
      <p:ext uri="{BB962C8B-B14F-4D97-AF65-F5344CB8AC3E}">
        <p14:creationId xmlns:p14="http://schemas.microsoft.com/office/powerpoint/2010/main" val="16961215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E99F3F-9E1F-4284-8B05-28E19D4079D8}" type="slidenum">
              <a:rPr lang="it-IT" smtClean="0"/>
              <a:t>1</a:t>
            </a:fld>
            <a:endParaRPr lang="it-IT" dirty="0"/>
          </a:p>
        </p:txBody>
      </p:sp>
    </p:spTree>
    <p:extLst>
      <p:ext uri="{BB962C8B-B14F-4D97-AF65-F5344CB8AC3E}">
        <p14:creationId xmlns:p14="http://schemas.microsoft.com/office/powerpoint/2010/main" val="351711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endParaRPr lang="it-IT" dirty="0"/>
          </a:p>
        </p:txBody>
      </p:sp>
    </p:spTree>
    <p:extLst>
      <p:ext uri="{BB962C8B-B14F-4D97-AF65-F5344CB8AC3E}">
        <p14:creationId xmlns:p14="http://schemas.microsoft.com/office/powerpoint/2010/main" val="45029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endParaRPr lang="it-IT" dirty="0"/>
          </a:p>
        </p:txBody>
      </p:sp>
    </p:spTree>
    <p:extLst>
      <p:ext uri="{BB962C8B-B14F-4D97-AF65-F5344CB8AC3E}">
        <p14:creationId xmlns:p14="http://schemas.microsoft.com/office/powerpoint/2010/main" val="175361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endParaRPr lang="it-IT" dirty="0"/>
          </a:p>
        </p:txBody>
      </p:sp>
    </p:spTree>
    <p:extLst>
      <p:ext uri="{BB962C8B-B14F-4D97-AF65-F5344CB8AC3E}">
        <p14:creationId xmlns:p14="http://schemas.microsoft.com/office/powerpoint/2010/main" val="7194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endParaRPr lang="it-IT" dirty="0"/>
          </a:p>
        </p:txBody>
      </p:sp>
    </p:spTree>
    <p:extLst>
      <p:ext uri="{BB962C8B-B14F-4D97-AF65-F5344CB8AC3E}">
        <p14:creationId xmlns:p14="http://schemas.microsoft.com/office/powerpoint/2010/main" val="337803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endParaRPr lang="it-IT" dirty="0"/>
          </a:p>
        </p:txBody>
      </p:sp>
    </p:spTree>
    <p:extLst>
      <p:ext uri="{BB962C8B-B14F-4D97-AF65-F5344CB8AC3E}">
        <p14:creationId xmlns:p14="http://schemas.microsoft.com/office/powerpoint/2010/main" val="419496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Osaka" pitchFamily="1" charset="-128"/>
              </a:defRPr>
            </a:lvl1pPr>
            <a:lvl2pPr marL="742676" indent="-285644">
              <a:defRPr>
                <a:solidFill>
                  <a:schemeClr val="tx1"/>
                </a:solidFill>
                <a:latin typeface="Arial" panose="020B0604020202020204" pitchFamily="34" charset="0"/>
                <a:ea typeface="Osaka" pitchFamily="1" charset="-128"/>
              </a:defRPr>
            </a:lvl2pPr>
            <a:lvl3pPr marL="1142578" indent="-228516">
              <a:defRPr>
                <a:solidFill>
                  <a:schemeClr val="tx1"/>
                </a:solidFill>
                <a:latin typeface="Arial" panose="020B0604020202020204" pitchFamily="34" charset="0"/>
                <a:ea typeface="Osaka" pitchFamily="1" charset="-128"/>
              </a:defRPr>
            </a:lvl3pPr>
            <a:lvl4pPr marL="1599610" indent="-228516">
              <a:defRPr>
                <a:solidFill>
                  <a:schemeClr val="tx1"/>
                </a:solidFill>
                <a:latin typeface="Arial" panose="020B0604020202020204" pitchFamily="34" charset="0"/>
                <a:ea typeface="Osaka" pitchFamily="1" charset="-128"/>
              </a:defRPr>
            </a:lvl4pPr>
            <a:lvl5pPr marL="2056642" indent="-228516">
              <a:defRPr>
                <a:solidFill>
                  <a:schemeClr val="tx1"/>
                </a:solidFill>
                <a:latin typeface="Arial" panose="020B0604020202020204" pitchFamily="34" charset="0"/>
                <a:ea typeface="Osaka" pitchFamily="1" charset="-128"/>
              </a:defRPr>
            </a:lvl5pPr>
            <a:lvl6pPr marL="2513673"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070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773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4768"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9E916963-D397-4C34-85F9-26A462CA4403}" type="slidenum">
              <a:rPr lang="it-IT"/>
              <a:pPr/>
              <a:t>60</a:t>
            </a:fld>
            <a:endParaRPr lang="it-IT"/>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937821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5597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1664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782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613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Osaka" pitchFamily="1" charset="-128"/>
              </a:defRPr>
            </a:lvl1pPr>
            <a:lvl2pPr marL="742676" indent="-285644">
              <a:defRPr>
                <a:solidFill>
                  <a:schemeClr val="tx1"/>
                </a:solidFill>
                <a:latin typeface="Arial" panose="020B0604020202020204" pitchFamily="34" charset="0"/>
                <a:ea typeface="Osaka" pitchFamily="1" charset="-128"/>
              </a:defRPr>
            </a:lvl2pPr>
            <a:lvl3pPr marL="1142578" indent="-228516">
              <a:defRPr>
                <a:solidFill>
                  <a:schemeClr val="tx1"/>
                </a:solidFill>
                <a:latin typeface="Arial" panose="020B0604020202020204" pitchFamily="34" charset="0"/>
                <a:ea typeface="Osaka" pitchFamily="1" charset="-128"/>
              </a:defRPr>
            </a:lvl3pPr>
            <a:lvl4pPr marL="1599610" indent="-228516">
              <a:defRPr>
                <a:solidFill>
                  <a:schemeClr val="tx1"/>
                </a:solidFill>
                <a:latin typeface="Arial" panose="020B0604020202020204" pitchFamily="34" charset="0"/>
                <a:ea typeface="Osaka" pitchFamily="1" charset="-128"/>
              </a:defRPr>
            </a:lvl4pPr>
            <a:lvl5pPr marL="2056642" indent="-228516">
              <a:defRPr>
                <a:solidFill>
                  <a:schemeClr val="tx1"/>
                </a:solidFill>
                <a:latin typeface="Arial" panose="020B0604020202020204" pitchFamily="34" charset="0"/>
                <a:ea typeface="Osaka" pitchFamily="1" charset="-128"/>
              </a:defRPr>
            </a:lvl5pPr>
            <a:lvl6pPr marL="2513673"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070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773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4768"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9E916963-D397-4C34-85F9-26A462CA4403}" type="slidenum">
              <a:rPr lang="it-IT"/>
              <a:pPr/>
              <a:t>2</a:t>
            </a:fld>
            <a:endParaRPr lang="it-IT"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it-IT" dirty="0"/>
          </a:p>
        </p:txBody>
      </p:sp>
    </p:spTree>
    <p:extLst>
      <p:ext uri="{BB962C8B-B14F-4D97-AF65-F5344CB8AC3E}">
        <p14:creationId xmlns:p14="http://schemas.microsoft.com/office/powerpoint/2010/main" val="411596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682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Osaka" pitchFamily="1" charset="-128"/>
              </a:defRPr>
            </a:lvl1pPr>
            <a:lvl2pPr marL="742676" indent="-285644">
              <a:defRPr>
                <a:solidFill>
                  <a:schemeClr val="tx1"/>
                </a:solidFill>
                <a:latin typeface="Arial" panose="020B0604020202020204" pitchFamily="34" charset="0"/>
                <a:ea typeface="Osaka" pitchFamily="1" charset="-128"/>
              </a:defRPr>
            </a:lvl2pPr>
            <a:lvl3pPr marL="1142578" indent="-228516">
              <a:defRPr>
                <a:solidFill>
                  <a:schemeClr val="tx1"/>
                </a:solidFill>
                <a:latin typeface="Arial" panose="020B0604020202020204" pitchFamily="34" charset="0"/>
                <a:ea typeface="Osaka" pitchFamily="1" charset="-128"/>
              </a:defRPr>
            </a:lvl3pPr>
            <a:lvl4pPr marL="1599610" indent="-228516">
              <a:defRPr>
                <a:solidFill>
                  <a:schemeClr val="tx1"/>
                </a:solidFill>
                <a:latin typeface="Arial" panose="020B0604020202020204" pitchFamily="34" charset="0"/>
                <a:ea typeface="Osaka" pitchFamily="1" charset="-128"/>
              </a:defRPr>
            </a:lvl4pPr>
            <a:lvl5pPr marL="2056642" indent="-228516">
              <a:defRPr>
                <a:solidFill>
                  <a:schemeClr val="tx1"/>
                </a:solidFill>
                <a:latin typeface="Arial" panose="020B0604020202020204" pitchFamily="34" charset="0"/>
                <a:ea typeface="Osaka" pitchFamily="1" charset="-128"/>
              </a:defRPr>
            </a:lvl5pPr>
            <a:lvl6pPr marL="2513673"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070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773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4768"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9E916963-D397-4C34-85F9-26A462CA4403}" type="slidenum">
              <a:rPr lang="it-IT"/>
              <a:pPr/>
              <a:t>3</a:t>
            </a:fld>
            <a:endParaRPr lang="it-IT"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it-IT" dirty="0"/>
          </a:p>
        </p:txBody>
      </p:sp>
    </p:spTree>
    <p:extLst>
      <p:ext uri="{BB962C8B-B14F-4D97-AF65-F5344CB8AC3E}">
        <p14:creationId xmlns:p14="http://schemas.microsoft.com/office/powerpoint/2010/main" val="363694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Osaka" pitchFamily="1" charset="-128"/>
              </a:defRPr>
            </a:lvl1pPr>
            <a:lvl2pPr marL="742676" indent="-285644">
              <a:defRPr>
                <a:solidFill>
                  <a:schemeClr val="tx1"/>
                </a:solidFill>
                <a:latin typeface="Arial" panose="020B0604020202020204" pitchFamily="34" charset="0"/>
                <a:ea typeface="Osaka" pitchFamily="1" charset="-128"/>
              </a:defRPr>
            </a:lvl2pPr>
            <a:lvl3pPr marL="1142578" indent="-228516">
              <a:defRPr>
                <a:solidFill>
                  <a:schemeClr val="tx1"/>
                </a:solidFill>
                <a:latin typeface="Arial" panose="020B0604020202020204" pitchFamily="34" charset="0"/>
                <a:ea typeface="Osaka" pitchFamily="1" charset="-128"/>
              </a:defRPr>
            </a:lvl3pPr>
            <a:lvl4pPr marL="1599610" indent="-228516">
              <a:defRPr>
                <a:solidFill>
                  <a:schemeClr val="tx1"/>
                </a:solidFill>
                <a:latin typeface="Arial" panose="020B0604020202020204" pitchFamily="34" charset="0"/>
                <a:ea typeface="Osaka" pitchFamily="1" charset="-128"/>
              </a:defRPr>
            </a:lvl4pPr>
            <a:lvl5pPr marL="2056642" indent="-228516">
              <a:defRPr>
                <a:solidFill>
                  <a:schemeClr val="tx1"/>
                </a:solidFill>
                <a:latin typeface="Arial" panose="020B0604020202020204" pitchFamily="34" charset="0"/>
                <a:ea typeface="Osaka" pitchFamily="1" charset="-128"/>
              </a:defRPr>
            </a:lvl5pPr>
            <a:lvl6pPr marL="2513673"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070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773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4768"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9E916963-D397-4C34-85F9-26A462CA4403}" type="slidenum">
              <a:rPr lang="it-IT"/>
              <a:pPr/>
              <a:t>9</a:t>
            </a:fld>
            <a:endParaRPr lang="it-IT"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it-IT" dirty="0"/>
          </a:p>
        </p:txBody>
      </p:sp>
    </p:spTree>
    <p:extLst>
      <p:ext uri="{BB962C8B-B14F-4D97-AF65-F5344CB8AC3E}">
        <p14:creationId xmlns:p14="http://schemas.microsoft.com/office/powerpoint/2010/main" val="100577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355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837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Osaka" pitchFamily="1" charset="-128"/>
              </a:defRPr>
            </a:lvl1pPr>
            <a:lvl2pPr marL="742676" indent="-285644">
              <a:defRPr>
                <a:solidFill>
                  <a:schemeClr val="tx1"/>
                </a:solidFill>
                <a:latin typeface="Arial" panose="020B0604020202020204" pitchFamily="34" charset="0"/>
                <a:ea typeface="Osaka" pitchFamily="1" charset="-128"/>
              </a:defRPr>
            </a:lvl2pPr>
            <a:lvl3pPr marL="1142578" indent="-228516">
              <a:defRPr>
                <a:solidFill>
                  <a:schemeClr val="tx1"/>
                </a:solidFill>
                <a:latin typeface="Arial" panose="020B0604020202020204" pitchFamily="34" charset="0"/>
                <a:ea typeface="Osaka" pitchFamily="1" charset="-128"/>
              </a:defRPr>
            </a:lvl3pPr>
            <a:lvl4pPr marL="1599610" indent="-228516">
              <a:defRPr>
                <a:solidFill>
                  <a:schemeClr val="tx1"/>
                </a:solidFill>
                <a:latin typeface="Arial" panose="020B0604020202020204" pitchFamily="34" charset="0"/>
                <a:ea typeface="Osaka" pitchFamily="1" charset="-128"/>
              </a:defRPr>
            </a:lvl4pPr>
            <a:lvl5pPr marL="2056642" indent="-228516">
              <a:defRPr>
                <a:solidFill>
                  <a:schemeClr val="tx1"/>
                </a:solidFill>
                <a:latin typeface="Arial" panose="020B0604020202020204" pitchFamily="34" charset="0"/>
                <a:ea typeface="Osaka" pitchFamily="1" charset="-128"/>
              </a:defRPr>
            </a:lvl5pPr>
            <a:lvl6pPr marL="2513673"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070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773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4768"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9E916963-D397-4C34-85F9-26A462CA4403}" type="slidenum">
              <a:rPr lang="it-IT"/>
              <a:pPr/>
              <a:t>28</a:t>
            </a:fld>
            <a:endParaRPr lang="it-IT"/>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15197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Osaka" pitchFamily="1" charset="-128"/>
              </a:defRPr>
            </a:lvl1pPr>
            <a:lvl2pPr marL="742676" indent="-285644">
              <a:defRPr>
                <a:solidFill>
                  <a:schemeClr val="tx1"/>
                </a:solidFill>
                <a:latin typeface="Arial" panose="020B0604020202020204" pitchFamily="34" charset="0"/>
                <a:ea typeface="Osaka" pitchFamily="1" charset="-128"/>
              </a:defRPr>
            </a:lvl2pPr>
            <a:lvl3pPr marL="1142578" indent="-228516">
              <a:defRPr>
                <a:solidFill>
                  <a:schemeClr val="tx1"/>
                </a:solidFill>
                <a:latin typeface="Arial" panose="020B0604020202020204" pitchFamily="34" charset="0"/>
                <a:ea typeface="Osaka" pitchFamily="1" charset="-128"/>
              </a:defRPr>
            </a:lvl3pPr>
            <a:lvl4pPr marL="1599610" indent="-228516">
              <a:defRPr>
                <a:solidFill>
                  <a:schemeClr val="tx1"/>
                </a:solidFill>
                <a:latin typeface="Arial" panose="020B0604020202020204" pitchFamily="34" charset="0"/>
                <a:ea typeface="Osaka" pitchFamily="1" charset="-128"/>
              </a:defRPr>
            </a:lvl4pPr>
            <a:lvl5pPr marL="2056642" indent="-228516">
              <a:defRPr>
                <a:solidFill>
                  <a:schemeClr val="tx1"/>
                </a:solidFill>
                <a:latin typeface="Arial" panose="020B0604020202020204" pitchFamily="34" charset="0"/>
                <a:ea typeface="Osaka" pitchFamily="1" charset="-128"/>
              </a:defRPr>
            </a:lvl5pPr>
            <a:lvl6pPr marL="2513673"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070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7734"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4768" indent="-228516"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9E916963-D397-4C34-85F9-26A462CA4403}" type="slidenum">
              <a:rPr lang="it-IT"/>
              <a:pPr/>
              <a:t>37</a:t>
            </a:fld>
            <a:endParaRPr lang="it-IT"/>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204604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endParaRPr lang="it-IT" dirty="0"/>
          </a:p>
        </p:txBody>
      </p:sp>
    </p:spTree>
    <p:extLst>
      <p:ext uri="{BB962C8B-B14F-4D97-AF65-F5344CB8AC3E}">
        <p14:creationId xmlns:p14="http://schemas.microsoft.com/office/powerpoint/2010/main" val="265886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38698-503E-43A3-BCCF-3ABA83614DF2}"/>
              </a:ext>
            </a:extLst>
          </p:cNvPr>
          <p:cNvSpPr>
            <a:spLocks noGrp="1"/>
          </p:cNvSpPr>
          <p:nvPr>
            <p:ph type="ctrTitle"/>
          </p:nvPr>
        </p:nvSpPr>
        <p:spPr>
          <a:xfrm>
            <a:off x="1142120" y="1924222"/>
            <a:ext cx="6858000" cy="2387600"/>
          </a:xfrm>
        </p:spPr>
        <p:txBody>
          <a:bodyPr anchor="b"/>
          <a:lstStyle>
            <a:lvl1pPr algn="ctr">
              <a:defRPr sz="6000"/>
            </a:lvl1pPr>
          </a:lstStyle>
          <a:p>
            <a:r>
              <a:rPr lang="it-IT"/>
              <a:t>Fare clic per modificare lo stile del titolo</a:t>
            </a:r>
          </a:p>
        </p:txBody>
      </p:sp>
      <p:sp>
        <p:nvSpPr>
          <p:cNvPr id="7" name="Segnaposto numero diapositiva 5">
            <a:extLst>
              <a:ext uri="{FF2B5EF4-FFF2-40B4-BE49-F238E27FC236}">
                <a16:creationId xmlns:a16="http://schemas.microsoft.com/office/drawing/2014/main" id="{71154B21-A5DC-4206-8842-C80B3FD7DF7F}"/>
              </a:ext>
            </a:extLst>
          </p:cNvPr>
          <p:cNvSpPr>
            <a:spLocks noGrp="1"/>
          </p:cNvSpPr>
          <p:nvPr>
            <p:ph type="sldNum" sz="quarter" idx="4"/>
          </p:nvPr>
        </p:nvSpPr>
        <p:spPr>
          <a:xfrm>
            <a:off x="113420" y="63000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AA0E0C-15BA-4795-BC69-E6C8FA1C26EE}"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83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12" name="Segnaposto piè di pagina 4">
            <a:extLst>
              <a:ext uri="{FF2B5EF4-FFF2-40B4-BE49-F238E27FC236}">
                <a16:creationId xmlns:a16="http://schemas.microsoft.com/office/drawing/2014/main" id="{F02C4EB8-70BE-40E7-BB34-81E6D9138842}"/>
              </a:ext>
            </a:extLst>
          </p:cNvPr>
          <p:cNvSpPr>
            <a:spLocks noGrp="1"/>
          </p:cNvSpPr>
          <p:nvPr>
            <p:ph type="ftr" sz="quarter" idx="11"/>
          </p:nvPr>
        </p:nvSpPr>
        <p:spPr>
          <a:xfrm>
            <a:off x="275600" y="6599608"/>
            <a:ext cx="3086100" cy="243732"/>
          </a:xfrm>
          <a:prstGeom prst="rect">
            <a:avLst/>
          </a:prstGeom>
        </p:spPr>
        <p:txBody>
          <a:bodyPr/>
          <a:lstStyle>
            <a:lvl1pPr>
              <a:defRPr lang="it-IT" sz="825">
                <a:solidFill>
                  <a:schemeClr val="tx1">
                    <a:lumMod val="65000"/>
                    <a:lumOff val="35000"/>
                  </a:schemeClr>
                </a:solidFill>
              </a:defRPr>
            </a:lvl1pPr>
          </a:lstStyle>
          <a:p>
            <a:pPr defTabSz="685800" fontAlgn="auto">
              <a:spcBef>
                <a:spcPts val="0"/>
              </a:spcBef>
              <a:spcAft>
                <a:spcPts val="0"/>
              </a:spcAft>
              <a:defRPr/>
            </a:pPr>
            <a:r>
              <a:rPr lang="it-IT">
                <a:solidFill>
                  <a:prstClr val="black">
                    <a:lumMod val="65000"/>
                    <a:lumOff val="35000"/>
                  </a:prstClr>
                </a:solidFill>
                <a:latin typeface="Calibri" panose="020F0502020204030204"/>
              </a:rPr>
              <a:t>Titolo</a:t>
            </a:r>
            <a:endParaRPr lang="it-IT" dirty="0">
              <a:solidFill>
                <a:prstClr val="black">
                  <a:lumMod val="65000"/>
                  <a:lumOff val="35000"/>
                </a:prstClr>
              </a:solidFill>
              <a:latin typeface="Calibri" panose="020F0502020204030204"/>
            </a:endParaRPr>
          </a:p>
        </p:txBody>
      </p:sp>
      <p:sp>
        <p:nvSpPr>
          <p:cNvPr id="13" name="Rectangle 4">
            <a:extLst>
              <a:ext uri="{FF2B5EF4-FFF2-40B4-BE49-F238E27FC236}">
                <a16:creationId xmlns:a16="http://schemas.microsoft.com/office/drawing/2014/main" id="{45600297-CA7F-4549-860B-1A9CCBD74CDE}"/>
              </a:ext>
            </a:extLst>
          </p:cNvPr>
          <p:cNvSpPr/>
          <p:nvPr userDrawn="1"/>
        </p:nvSpPr>
        <p:spPr>
          <a:xfrm rot="16200000">
            <a:off x="4559600" y="-1141590"/>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3562809" y="2676764"/>
            <a:ext cx="2026145" cy="752236"/>
          </a:xfrm>
          <a:prstGeom prst="rect">
            <a:avLst/>
          </a:prstGeom>
          <a:solidFill>
            <a:schemeClr val="bg1"/>
          </a:solidFill>
          <a:ln>
            <a:solidFill>
              <a:schemeClr val="bg1"/>
            </a:solidFill>
          </a:ln>
        </p:spPr>
        <p:txBody>
          <a:bodyPr/>
          <a:lstStyle>
            <a:lvl1pPr algn="ctr">
              <a:defRPr sz="4050" b="1">
                <a:solidFill>
                  <a:srgbClr val="03174E"/>
                </a:solidFill>
                <a:latin typeface="+mn-lt"/>
              </a:defRPr>
            </a:lvl1pPr>
          </a:lstStyle>
          <a:p>
            <a:r>
              <a:rPr lang="it-IT" dirty="0"/>
              <a:t>Grazie</a:t>
            </a:r>
          </a:p>
        </p:txBody>
      </p:sp>
      <p:sp>
        <p:nvSpPr>
          <p:cNvPr id="6" name="Segnaposto numero diapositiva 5">
            <a:extLst>
              <a:ext uri="{FF2B5EF4-FFF2-40B4-BE49-F238E27FC236}">
                <a16:creationId xmlns:a16="http://schemas.microsoft.com/office/drawing/2014/main" id="{DDFE77D7-A009-4845-89E7-D13B98349FD4}"/>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60221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09A6C665-DFC5-4538-8021-FEA61C785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473" y="328281"/>
            <a:ext cx="1838647" cy="1798943"/>
          </a:xfrm>
          <a:prstGeom prst="rect">
            <a:avLst/>
          </a:prstGeom>
        </p:spPr>
      </p:pic>
      <p:sp>
        <p:nvSpPr>
          <p:cNvPr id="4" name="Segnaposto numero diapositiva 5">
            <a:extLst>
              <a:ext uri="{FF2B5EF4-FFF2-40B4-BE49-F238E27FC236}">
                <a16:creationId xmlns:a16="http://schemas.microsoft.com/office/drawing/2014/main" id="{E8725668-EFD4-4111-9F06-E8A778301254}"/>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3773467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249946" y="292017"/>
            <a:ext cx="8057349" cy="299310"/>
          </a:xfrm>
          <a:prstGeom prst="rect">
            <a:avLst/>
          </a:prstGeom>
        </p:spPr>
        <p:txBody>
          <a:bodyPr/>
          <a:lstStyle>
            <a:lvl1pPr>
              <a:defRPr sz="1350" b="1">
                <a:solidFill>
                  <a:srgbClr val="002060"/>
                </a:solidFill>
                <a:latin typeface="+mn-lt"/>
              </a:defRPr>
            </a:lvl1pPr>
          </a:lstStyle>
          <a:p>
            <a:r>
              <a:rPr lang="it-IT" dirty="0"/>
              <a:t>Agenda</a:t>
            </a:r>
          </a:p>
        </p:txBody>
      </p:sp>
      <p:sp>
        <p:nvSpPr>
          <p:cNvPr id="8" name="Segnaposto contenuto 2">
            <a:extLst>
              <a:ext uri="{FF2B5EF4-FFF2-40B4-BE49-F238E27FC236}">
                <a16:creationId xmlns:a16="http://schemas.microsoft.com/office/drawing/2014/main" id="{27D1C9DA-B5A6-4CB8-8542-DEDF919D97C2}"/>
              </a:ext>
            </a:extLst>
          </p:cNvPr>
          <p:cNvSpPr>
            <a:spLocks noGrp="1"/>
          </p:cNvSpPr>
          <p:nvPr>
            <p:ph idx="1"/>
          </p:nvPr>
        </p:nvSpPr>
        <p:spPr>
          <a:xfrm>
            <a:off x="178660" y="1342539"/>
            <a:ext cx="8786678" cy="4351338"/>
          </a:xfrm>
          <a:prstGeom prst="rect">
            <a:avLst/>
          </a:prstGeom>
        </p:spPr>
        <p:txBody>
          <a:bodyPr/>
          <a:lstStyle>
            <a:lvl1pPr marL="171450" indent="-171450">
              <a:buSzPct val="130000"/>
              <a:buFont typeface="Arial" panose="020B0604020202020204" pitchFamily="34" charset="0"/>
              <a:buChar char="•"/>
              <a:defRPr sz="1050">
                <a:solidFill>
                  <a:srgbClr val="002060"/>
                </a:solidFill>
              </a:defRPr>
            </a:lvl1pPr>
            <a:lvl2pPr marL="514350" indent="-171450">
              <a:buSzPct val="130000"/>
              <a:buFont typeface="Arial" panose="020B0604020202020204" pitchFamily="34" charset="0"/>
              <a:buChar char="•"/>
              <a:defRPr sz="1050">
                <a:solidFill>
                  <a:srgbClr val="002060"/>
                </a:solidFill>
              </a:defRPr>
            </a:lvl2pPr>
            <a:lvl3pPr marL="857250" indent="-171450">
              <a:buSzPct val="130000"/>
              <a:buFont typeface="Arial" panose="020B0604020202020204" pitchFamily="34" charset="0"/>
              <a:buChar char="•"/>
              <a:defRPr sz="1050">
                <a:solidFill>
                  <a:srgbClr val="002060"/>
                </a:solidFill>
              </a:defRPr>
            </a:lvl3pPr>
            <a:lvl4pPr marL="1200150" indent="-171450">
              <a:buSzPct val="130000"/>
              <a:buFont typeface="Arial" panose="020B0604020202020204" pitchFamily="34" charset="0"/>
              <a:buChar char="•"/>
              <a:defRPr sz="1050">
                <a:solidFill>
                  <a:srgbClr val="002060"/>
                </a:solidFill>
              </a:defRPr>
            </a:lvl4pPr>
            <a:lvl5pPr marL="1543050" indent="-171450">
              <a:buSzPct val="130000"/>
              <a:buFont typeface="Arial" panose="020B0604020202020204" pitchFamily="34" charset="0"/>
              <a:buChar char="•"/>
              <a:defRPr sz="1050">
                <a:solidFill>
                  <a:srgbClr val="002060"/>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376BFAC3-14A2-46EB-8998-94E86F8C2502}"/>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8033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p:nvPr>
        </p:nvSpPr>
        <p:spPr>
          <a:xfrm>
            <a:off x="178660" y="252102"/>
            <a:ext cx="8057349" cy="299310"/>
          </a:xfrm>
          <a:prstGeom prst="rect">
            <a:avLst/>
          </a:prstGeom>
        </p:spPr>
        <p:txBody>
          <a:bodyPr/>
          <a:lstStyle>
            <a:lvl1pPr>
              <a:defRPr sz="1350" b="1">
                <a:solidFill>
                  <a:srgbClr val="002060"/>
                </a:solidFill>
                <a:latin typeface="+mn-lt"/>
              </a:defRPr>
            </a:lvl1pPr>
          </a:lstStyle>
          <a:p>
            <a:r>
              <a:rPr lang="it-IT"/>
              <a:t>Fare clic per modificare lo stile del titolo dello schema</a:t>
            </a:r>
          </a:p>
        </p:txBody>
      </p:sp>
      <p:sp>
        <p:nvSpPr>
          <p:cNvPr id="8" name="Segnaposto contenuto 2">
            <a:extLst>
              <a:ext uri="{FF2B5EF4-FFF2-40B4-BE49-F238E27FC236}">
                <a16:creationId xmlns:a16="http://schemas.microsoft.com/office/drawing/2014/main" id="{27D1C9DA-B5A6-4CB8-8542-DEDF919D97C2}"/>
              </a:ext>
            </a:extLst>
          </p:cNvPr>
          <p:cNvSpPr>
            <a:spLocks noGrp="1"/>
          </p:cNvSpPr>
          <p:nvPr>
            <p:ph idx="1"/>
          </p:nvPr>
        </p:nvSpPr>
        <p:spPr>
          <a:xfrm>
            <a:off x="178660" y="1253331"/>
            <a:ext cx="8786678" cy="4351338"/>
          </a:xfrm>
          <a:prstGeom prst="rect">
            <a:avLst/>
          </a:prstGeom>
        </p:spPr>
        <p:txBody>
          <a:bodyPr/>
          <a:lstStyle>
            <a:lvl1pPr marL="0" indent="0">
              <a:buNone/>
              <a:defRPr sz="900">
                <a:solidFill>
                  <a:srgbClr val="002060"/>
                </a:solidFill>
              </a:defRPr>
            </a:lvl1pPr>
            <a:lvl2pPr marL="342900" indent="0">
              <a:buNone/>
              <a:defRPr sz="900">
                <a:solidFill>
                  <a:srgbClr val="002060"/>
                </a:solidFill>
              </a:defRPr>
            </a:lvl2pPr>
            <a:lvl3pPr marL="685800" indent="0">
              <a:buNone/>
              <a:defRPr sz="900">
                <a:solidFill>
                  <a:srgbClr val="002060"/>
                </a:solidFill>
              </a:defRPr>
            </a:lvl3pPr>
            <a:lvl4pPr marL="1028700" indent="0">
              <a:buNone/>
              <a:defRPr sz="900">
                <a:solidFill>
                  <a:srgbClr val="002060"/>
                </a:solidFill>
              </a:defRPr>
            </a:lvl4pPr>
            <a:lvl5pPr marL="1371600" indent="0">
              <a:buNone/>
              <a:defRPr sz="900">
                <a:solidFill>
                  <a:srgbClr val="002060"/>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numero diapositiva 5">
            <a:extLst>
              <a:ext uri="{FF2B5EF4-FFF2-40B4-BE49-F238E27FC236}">
                <a16:creationId xmlns:a16="http://schemas.microsoft.com/office/drawing/2014/main" id="{9C2A4DCC-113D-454A-B145-AAF30D061BA6}"/>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420489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178660" y="218649"/>
            <a:ext cx="8057349" cy="299310"/>
          </a:xfrm>
          <a:prstGeom prst="rect">
            <a:avLst/>
          </a:prstGeom>
        </p:spPr>
        <p:txBody>
          <a:bodyPr anchor="ctr"/>
          <a:lstStyle>
            <a:lvl1pPr>
              <a:defRPr sz="1800" b="1">
                <a:solidFill>
                  <a:srgbClr val="002060"/>
                </a:solidFill>
                <a:latin typeface="+mn-lt"/>
              </a:defRPr>
            </a:lvl1pPr>
          </a:lstStyle>
          <a:p>
            <a:r>
              <a:rPr lang="it-IT" dirty="0"/>
              <a:t>Titolo</a:t>
            </a:r>
          </a:p>
        </p:txBody>
      </p:sp>
      <p:sp>
        <p:nvSpPr>
          <p:cNvPr id="5" name="Segnaposto numero diapositiva 5">
            <a:extLst>
              <a:ext uri="{FF2B5EF4-FFF2-40B4-BE49-F238E27FC236}">
                <a16:creationId xmlns:a16="http://schemas.microsoft.com/office/drawing/2014/main" id="{CE90BB3E-2D61-448F-BE24-9D38684D766B}"/>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70890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p:nvPr>
        </p:nvSpPr>
        <p:spPr>
          <a:xfrm>
            <a:off x="178660" y="252102"/>
            <a:ext cx="8057349" cy="299310"/>
          </a:xfrm>
          <a:prstGeom prst="rect">
            <a:avLst/>
          </a:prstGeom>
        </p:spPr>
        <p:txBody>
          <a:bodyPr/>
          <a:lstStyle>
            <a:lvl1pPr>
              <a:defRPr sz="1350" b="1">
                <a:solidFill>
                  <a:srgbClr val="002060"/>
                </a:solidFill>
                <a:latin typeface="+mn-lt"/>
              </a:defRPr>
            </a:lvl1pPr>
          </a:lstStyle>
          <a:p>
            <a:r>
              <a:rPr lang="it-IT"/>
              <a:t>Fare clic per modificare lo stile del titolo dello schema</a:t>
            </a:r>
          </a:p>
        </p:txBody>
      </p:sp>
      <p:sp>
        <p:nvSpPr>
          <p:cNvPr id="8" name="Segnaposto contenuto 2">
            <a:extLst>
              <a:ext uri="{FF2B5EF4-FFF2-40B4-BE49-F238E27FC236}">
                <a16:creationId xmlns:a16="http://schemas.microsoft.com/office/drawing/2014/main" id="{27D1C9DA-B5A6-4CB8-8542-DEDF919D97C2}"/>
              </a:ext>
            </a:extLst>
          </p:cNvPr>
          <p:cNvSpPr>
            <a:spLocks noGrp="1"/>
          </p:cNvSpPr>
          <p:nvPr>
            <p:ph idx="1"/>
          </p:nvPr>
        </p:nvSpPr>
        <p:spPr>
          <a:xfrm>
            <a:off x="178660" y="1253331"/>
            <a:ext cx="8786678" cy="4351338"/>
          </a:xfrm>
          <a:prstGeom prst="rect">
            <a:avLst/>
          </a:prstGeom>
        </p:spPr>
        <p:txBody>
          <a:bodyPr/>
          <a:lstStyle>
            <a:lvl1pPr marL="128588" indent="-128588">
              <a:buClr>
                <a:srgbClr val="E0001B"/>
              </a:buClr>
              <a:buSzPct val="130000"/>
              <a:buFont typeface="Arial" panose="020B0604020202020204" pitchFamily="34" charset="0"/>
              <a:buChar char="•"/>
              <a:defRPr sz="900">
                <a:solidFill>
                  <a:srgbClr val="03174E"/>
                </a:solidFill>
              </a:defRPr>
            </a:lvl1pPr>
            <a:lvl2pPr marL="471488" indent="-128588">
              <a:buClr>
                <a:srgbClr val="E0001B"/>
              </a:buClr>
              <a:buSzPct val="130000"/>
              <a:buFont typeface="Arial" panose="020B0604020202020204" pitchFamily="34" charset="0"/>
              <a:buChar char="•"/>
              <a:defRPr sz="900">
                <a:solidFill>
                  <a:srgbClr val="03174E"/>
                </a:solidFill>
              </a:defRPr>
            </a:lvl2pPr>
            <a:lvl3pPr marL="814388" indent="-128588">
              <a:buClr>
                <a:srgbClr val="E0001B"/>
              </a:buClr>
              <a:buSzPct val="130000"/>
              <a:buFont typeface="Arial" panose="020B0604020202020204" pitchFamily="34" charset="0"/>
              <a:buChar char="•"/>
              <a:defRPr sz="900">
                <a:solidFill>
                  <a:srgbClr val="03174E"/>
                </a:solidFill>
              </a:defRPr>
            </a:lvl3pPr>
            <a:lvl4pPr marL="1157288" indent="-128588">
              <a:buClr>
                <a:srgbClr val="E0001B"/>
              </a:buClr>
              <a:buSzPct val="130000"/>
              <a:buFont typeface="Arial" panose="020B0604020202020204" pitchFamily="34" charset="0"/>
              <a:buChar char="•"/>
              <a:defRPr sz="900">
                <a:solidFill>
                  <a:srgbClr val="03174E"/>
                </a:solidFill>
              </a:defRPr>
            </a:lvl4pPr>
            <a:lvl5pPr marL="1500188" indent="-128588">
              <a:buClr>
                <a:srgbClr val="E0001B"/>
              </a:buClr>
              <a:buSzPct val="130000"/>
              <a:buFont typeface="Arial" panose="020B0604020202020204" pitchFamily="34" charset="0"/>
              <a:buChar char="•"/>
              <a:defRPr sz="900">
                <a:solidFill>
                  <a:srgbClr val="03174E"/>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numero diapositiva 5">
            <a:extLst>
              <a:ext uri="{FF2B5EF4-FFF2-40B4-BE49-F238E27FC236}">
                <a16:creationId xmlns:a16="http://schemas.microsoft.com/office/drawing/2014/main" id="{973C3BBC-85AB-4707-8338-F72A975FE487}"/>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364714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p:nvPr>
        </p:nvSpPr>
        <p:spPr>
          <a:xfrm>
            <a:off x="178660" y="252102"/>
            <a:ext cx="8057349" cy="299310"/>
          </a:xfrm>
          <a:prstGeom prst="rect">
            <a:avLst/>
          </a:prstGeom>
        </p:spPr>
        <p:txBody>
          <a:bodyPr/>
          <a:lstStyle>
            <a:lvl1pPr>
              <a:defRPr sz="1350" b="1">
                <a:solidFill>
                  <a:srgbClr val="002060"/>
                </a:solidFill>
                <a:latin typeface="+mn-lt"/>
              </a:defRPr>
            </a:lvl1pPr>
          </a:lstStyle>
          <a:p>
            <a:r>
              <a:rPr lang="it-IT"/>
              <a:t>Fare clic per modificare lo stile del titolo dello schema</a:t>
            </a:r>
          </a:p>
        </p:txBody>
      </p:sp>
      <p:sp>
        <p:nvSpPr>
          <p:cNvPr id="8" name="Segnaposto contenuto 2">
            <a:extLst>
              <a:ext uri="{FF2B5EF4-FFF2-40B4-BE49-F238E27FC236}">
                <a16:creationId xmlns:a16="http://schemas.microsoft.com/office/drawing/2014/main" id="{27D1C9DA-B5A6-4CB8-8542-DEDF919D97C2}"/>
              </a:ext>
            </a:extLst>
          </p:cNvPr>
          <p:cNvSpPr>
            <a:spLocks noGrp="1"/>
          </p:cNvSpPr>
          <p:nvPr>
            <p:ph idx="1"/>
          </p:nvPr>
        </p:nvSpPr>
        <p:spPr>
          <a:xfrm>
            <a:off x="178660" y="1253331"/>
            <a:ext cx="8786678" cy="4351338"/>
          </a:xfrm>
          <a:prstGeom prst="rect">
            <a:avLst/>
          </a:prstGeom>
        </p:spPr>
        <p:txBody>
          <a:bodyPr/>
          <a:lstStyle>
            <a:lvl1pPr marL="128588" indent="-128588">
              <a:buClr>
                <a:srgbClr val="E0001B"/>
              </a:buClr>
              <a:buSzPct val="130000"/>
              <a:buFont typeface="Wingdings" panose="05000000000000000000" pitchFamily="2" charset="2"/>
              <a:buChar char="q"/>
              <a:defRPr sz="900">
                <a:solidFill>
                  <a:srgbClr val="03174E"/>
                </a:solidFill>
              </a:defRPr>
            </a:lvl1pPr>
            <a:lvl2pPr marL="471488" indent="-128588">
              <a:buClr>
                <a:srgbClr val="E0001B"/>
              </a:buClr>
              <a:buSzPct val="130000"/>
              <a:buFont typeface="Wingdings" panose="05000000000000000000" pitchFamily="2" charset="2"/>
              <a:buChar char="q"/>
              <a:defRPr sz="900">
                <a:solidFill>
                  <a:srgbClr val="03174E"/>
                </a:solidFill>
              </a:defRPr>
            </a:lvl2pPr>
            <a:lvl3pPr marL="814388" indent="-128588">
              <a:buClr>
                <a:srgbClr val="E0001B"/>
              </a:buClr>
              <a:buSzPct val="130000"/>
              <a:buFont typeface="Wingdings" panose="05000000000000000000" pitchFamily="2" charset="2"/>
              <a:buChar char="q"/>
              <a:defRPr sz="900">
                <a:solidFill>
                  <a:srgbClr val="03174E"/>
                </a:solidFill>
              </a:defRPr>
            </a:lvl3pPr>
            <a:lvl4pPr marL="1157288" indent="-128588">
              <a:buClr>
                <a:srgbClr val="E0001B"/>
              </a:buClr>
              <a:buSzPct val="130000"/>
              <a:buFont typeface="Wingdings" panose="05000000000000000000" pitchFamily="2" charset="2"/>
              <a:buChar char="q"/>
              <a:defRPr sz="900">
                <a:solidFill>
                  <a:srgbClr val="03174E"/>
                </a:solidFill>
              </a:defRPr>
            </a:lvl4pPr>
            <a:lvl5pPr marL="1500188" indent="-128588">
              <a:buClr>
                <a:srgbClr val="E0001B"/>
              </a:buClr>
              <a:buSzPct val="130000"/>
              <a:buFont typeface="Wingdings" panose="05000000000000000000" pitchFamily="2" charset="2"/>
              <a:buChar char="q"/>
              <a:defRPr sz="900">
                <a:solidFill>
                  <a:srgbClr val="03174E"/>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D7BD0A36-6694-43E5-A39F-F991B3F75784}"/>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174232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p:nvPr>
        </p:nvSpPr>
        <p:spPr>
          <a:xfrm>
            <a:off x="178660" y="252102"/>
            <a:ext cx="8057349" cy="299310"/>
          </a:xfrm>
          <a:prstGeom prst="rect">
            <a:avLst/>
          </a:prstGeom>
        </p:spPr>
        <p:txBody>
          <a:bodyPr/>
          <a:lstStyle>
            <a:lvl1pPr>
              <a:defRPr sz="1350" b="1">
                <a:solidFill>
                  <a:srgbClr val="002060"/>
                </a:solidFill>
                <a:latin typeface="+mn-lt"/>
              </a:defRPr>
            </a:lvl1pPr>
          </a:lstStyle>
          <a:p>
            <a:r>
              <a:rPr lang="it-IT"/>
              <a:t>Fare clic per modificare lo stile del titolo dello schema</a:t>
            </a:r>
          </a:p>
        </p:txBody>
      </p:sp>
      <p:sp>
        <p:nvSpPr>
          <p:cNvPr id="5" name="Segnaposto numero diapositiva 5">
            <a:extLst>
              <a:ext uri="{FF2B5EF4-FFF2-40B4-BE49-F238E27FC236}">
                <a16:creationId xmlns:a16="http://schemas.microsoft.com/office/drawing/2014/main" id="{E2A33FE6-3FB6-4182-B681-43371D9E7F75}"/>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265426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45600297-CA7F-4549-860B-1A9CCBD74CDE}"/>
              </a:ext>
            </a:extLst>
          </p:cNvPr>
          <p:cNvSpPr/>
          <p:nvPr userDrawn="1"/>
        </p:nvSpPr>
        <p:spPr>
          <a:xfrm rot="16200000">
            <a:off x="4559600" y="-1141590"/>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3562809" y="2676764"/>
            <a:ext cx="2026145" cy="752236"/>
          </a:xfrm>
          <a:prstGeom prst="rect">
            <a:avLst/>
          </a:prstGeom>
          <a:solidFill>
            <a:schemeClr val="bg1"/>
          </a:solidFill>
          <a:ln>
            <a:solidFill>
              <a:schemeClr val="bg1"/>
            </a:solidFill>
          </a:ln>
        </p:spPr>
        <p:txBody>
          <a:bodyPr/>
          <a:lstStyle>
            <a:lvl1pPr algn="ctr">
              <a:defRPr sz="4050" b="1">
                <a:solidFill>
                  <a:srgbClr val="03174E"/>
                </a:solidFill>
                <a:latin typeface="+mn-lt"/>
              </a:defRPr>
            </a:lvl1pPr>
          </a:lstStyle>
          <a:p>
            <a:r>
              <a:rPr lang="it-IT" dirty="0"/>
              <a:t>Grazie</a:t>
            </a:r>
          </a:p>
        </p:txBody>
      </p:sp>
      <p:sp>
        <p:nvSpPr>
          <p:cNvPr id="6" name="Segnaposto numero diapositiva 5">
            <a:extLst>
              <a:ext uri="{FF2B5EF4-FFF2-40B4-BE49-F238E27FC236}">
                <a16:creationId xmlns:a16="http://schemas.microsoft.com/office/drawing/2014/main" id="{D1B53EAD-06E7-490D-A5DC-04B1D007AED6}"/>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2050787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8AD17-537A-4ACB-80E2-14292AC9421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7" name="Segnaposto numero diapositiva 5">
            <a:extLst>
              <a:ext uri="{FF2B5EF4-FFF2-40B4-BE49-F238E27FC236}">
                <a16:creationId xmlns:a16="http://schemas.microsoft.com/office/drawing/2014/main" id="{4422C499-C216-4626-8C96-04136DAFD929}"/>
              </a:ext>
            </a:extLst>
          </p:cNvPr>
          <p:cNvSpPr>
            <a:spLocks noGrp="1"/>
          </p:cNvSpPr>
          <p:nvPr>
            <p:ph type="sldNum" sz="quarter" idx="4"/>
          </p:nvPr>
        </p:nvSpPr>
        <p:spPr>
          <a:xfrm>
            <a:off x="113420" y="63000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AA0E0C-15BA-4795-BC69-E6C8FA1C26EE}"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47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sz="quarter" idx="10"/>
          </p:nvPr>
        </p:nvSpPr>
        <p:spPr/>
        <p:txBody>
          <a:bodyPr/>
          <a:lstStyle>
            <a:lvl1pPr>
              <a:defRPr/>
            </a:lvl1pPr>
          </a:lstStyle>
          <a:p>
            <a:fld id="{B7CED035-CD93-4284-823A-F478EB277943}" type="slidenum">
              <a:rPr lang="it-IT"/>
              <a:pPr/>
              <a:t>‹N›</a:t>
            </a:fld>
            <a:endParaRPr lang="it-IT"/>
          </a:p>
        </p:txBody>
      </p:sp>
    </p:spTree>
    <p:extLst>
      <p:ext uri="{BB962C8B-B14F-4D97-AF65-F5344CB8AC3E}">
        <p14:creationId xmlns:p14="http://schemas.microsoft.com/office/powerpoint/2010/main" val="391236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12" name="Segnaposto piè di pagina 4">
            <a:extLst>
              <a:ext uri="{FF2B5EF4-FFF2-40B4-BE49-F238E27FC236}">
                <a16:creationId xmlns:a16="http://schemas.microsoft.com/office/drawing/2014/main" id="{F02C4EB8-70BE-40E7-BB34-81E6D9138842}"/>
              </a:ext>
            </a:extLst>
          </p:cNvPr>
          <p:cNvSpPr>
            <a:spLocks noGrp="1"/>
          </p:cNvSpPr>
          <p:nvPr>
            <p:ph type="ftr" sz="quarter" idx="11"/>
          </p:nvPr>
        </p:nvSpPr>
        <p:spPr>
          <a:xfrm>
            <a:off x="275600" y="6599608"/>
            <a:ext cx="3086100" cy="243732"/>
          </a:xfrm>
          <a:prstGeom prst="rect">
            <a:avLst/>
          </a:prstGeom>
        </p:spPr>
        <p:txBody>
          <a:bodyPr/>
          <a:lstStyle>
            <a:lvl1pPr>
              <a:defRPr lang="it-IT" sz="825">
                <a:solidFill>
                  <a:schemeClr val="tx1">
                    <a:lumMod val="65000"/>
                    <a:lumOff val="3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825"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Titolo</a:t>
            </a:r>
          </a:p>
        </p:txBody>
      </p:sp>
      <p:sp>
        <p:nvSpPr>
          <p:cNvPr id="13" name="Rectangle 4">
            <a:extLst>
              <a:ext uri="{FF2B5EF4-FFF2-40B4-BE49-F238E27FC236}">
                <a16:creationId xmlns:a16="http://schemas.microsoft.com/office/drawing/2014/main" id="{45600297-CA7F-4549-860B-1A9CCBD74CDE}"/>
              </a:ext>
            </a:extLst>
          </p:cNvPr>
          <p:cNvSpPr/>
          <p:nvPr userDrawn="1"/>
        </p:nvSpPr>
        <p:spPr>
          <a:xfrm rot="16200000">
            <a:off x="4559600" y="-1141590"/>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3562809" y="2676764"/>
            <a:ext cx="2026145" cy="752236"/>
          </a:xfrm>
          <a:prstGeom prst="rect">
            <a:avLst/>
          </a:prstGeom>
          <a:solidFill>
            <a:schemeClr val="bg1"/>
          </a:solidFill>
          <a:ln>
            <a:solidFill>
              <a:schemeClr val="bg1"/>
            </a:solidFill>
          </a:ln>
        </p:spPr>
        <p:txBody>
          <a:bodyPr/>
          <a:lstStyle>
            <a:lvl1pPr algn="ctr">
              <a:defRPr sz="4050" b="1">
                <a:solidFill>
                  <a:srgbClr val="03174E"/>
                </a:solidFill>
                <a:latin typeface="+mn-lt"/>
              </a:defRPr>
            </a:lvl1pPr>
          </a:lstStyle>
          <a:p>
            <a:r>
              <a:rPr lang="it-IT" dirty="0"/>
              <a:t>Grazie</a:t>
            </a:r>
          </a:p>
        </p:txBody>
      </p:sp>
      <p:sp>
        <p:nvSpPr>
          <p:cNvPr id="6" name="Segnaposto numero diapositiva 5">
            <a:extLst>
              <a:ext uri="{FF2B5EF4-FFF2-40B4-BE49-F238E27FC236}">
                <a16:creationId xmlns:a16="http://schemas.microsoft.com/office/drawing/2014/main" id="{DDFE77D7-A009-4845-89E7-D13B98349FD4}"/>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srgbClr val="03174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578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383761" y="136526"/>
            <a:ext cx="8057349" cy="299310"/>
          </a:xfrm>
          <a:prstGeom prst="rect">
            <a:avLst/>
          </a:prstGeom>
        </p:spPr>
        <p:txBody>
          <a:bodyPr/>
          <a:lstStyle>
            <a:lvl1pPr>
              <a:defRPr sz="1350" b="1">
                <a:solidFill>
                  <a:srgbClr val="002060"/>
                </a:solidFill>
                <a:latin typeface="+mn-lt"/>
              </a:defRPr>
            </a:lvl1pPr>
          </a:lstStyle>
          <a:p>
            <a:r>
              <a:rPr lang="it-IT" dirty="0"/>
              <a:t>Indice</a:t>
            </a:r>
          </a:p>
        </p:txBody>
      </p:sp>
      <p:sp>
        <p:nvSpPr>
          <p:cNvPr id="10" name="Rectangle 4">
            <a:extLst>
              <a:ext uri="{FF2B5EF4-FFF2-40B4-BE49-F238E27FC236}">
                <a16:creationId xmlns:a16="http://schemas.microsoft.com/office/drawing/2014/main" id="{75C05DFC-53C0-4708-A25D-BAE8DB6340B5}"/>
              </a:ext>
            </a:extLst>
          </p:cNvPr>
          <p:cNvSpPr/>
          <p:nvPr userDrawn="1"/>
        </p:nvSpPr>
        <p:spPr>
          <a:xfrm flipH="1">
            <a:off x="363851" y="98199"/>
            <a:ext cx="13500" cy="497083"/>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9C136D19-AE26-4022-8152-E57EFEB63E43}"/>
              </a:ext>
            </a:extLst>
          </p:cNvPr>
          <p:cNvSpPr/>
          <p:nvPr userDrawn="1"/>
        </p:nvSpPr>
        <p:spPr>
          <a:xfrm rot="16200000">
            <a:off x="4559600" y="-3835474"/>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egnaposto piè di pagina 4">
            <a:extLst>
              <a:ext uri="{FF2B5EF4-FFF2-40B4-BE49-F238E27FC236}">
                <a16:creationId xmlns:a16="http://schemas.microsoft.com/office/drawing/2014/main" id="{F02C4EB8-70BE-40E7-BB34-81E6D9138842}"/>
              </a:ext>
            </a:extLst>
          </p:cNvPr>
          <p:cNvSpPr>
            <a:spLocks noGrp="1"/>
          </p:cNvSpPr>
          <p:nvPr>
            <p:ph type="ftr" sz="quarter" idx="11"/>
          </p:nvPr>
        </p:nvSpPr>
        <p:spPr>
          <a:xfrm>
            <a:off x="275600" y="6599608"/>
            <a:ext cx="3086100" cy="243732"/>
          </a:xfrm>
          <a:prstGeom prst="rect">
            <a:avLst/>
          </a:prstGeom>
        </p:spPr>
        <p:txBody>
          <a:bodyPr/>
          <a:lstStyle>
            <a:lvl1pPr>
              <a:defRPr lang="it-IT" sz="825">
                <a:solidFill>
                  <a:schemeClr val="tx1">
                    <a:lumMod val="65000"/>
                    <a:lumOff val="3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825"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Titolo</a:t>
            </a:r>
          </a:p>
        </p:txBody>
      </p:sp>
      <p:sp>
        <p:nvSpPr>
          <p:cNvPr id="9" name="Segnaposto numero diapositiva 5">
            <a:extLst>
              <a:ext uri="{FF2B5EF4-FFF2-40B4-BE49-F238E27FC236}">
                <a16:creationId xmlns:a16="http://schemas.microsoft.com/office/drawing/2014/main" id="{A4D920AA-99D6-49EF-8CE1-8874AE25F3DC}"/>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srgbClr val="03174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252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383761" y="136526"/>
            <a:ext cx="8057349" cy="299310"/>
          </a:xfrm>
          <a:prstGeom prst="rect">
            <a:avLst/>
          </a:prstGeom>
        </p:spPr>
        <p:txBody>
          <a:bodyPr/>
          <a:lstStyle>
            <a:lvl1pPr>
              <a:defRPr sz="1350" b="1">
                <a:solidFill>
                  <a:srgbClr val="002060"/>
                </a:solidFill>
                <a:latin typeface="+mn-lt"/>
              </a:defRPr>
            </a:lvl1pPr>
          </a:lstStyle>
          <a:p>
            <a:r>
              <a:rPr lang="it-IT" dirty="0"/>
              <a:t>Titolo</a:t>
            </a:r>
          </a:p>
        </p:txBody>
      </p:sp>
      <p:sp>
        <p:nvSpPr>
          <p:cNvPr id="8" name="Segnaposto contenuto 2">
            <a:extLst>
              <a:ext uri="{FF2B5EF4-FFF2-40B4-BE49-F238E27FC236}">
                <a16:creationId xmlns:a16="http://schemas.microsoft.com/office/drawing/2014/main" id="{27D1C9DA-B5A6-4CB8-8542-DEDF919D97C2}"/>
              </a:ext>
            </a:extLst>
          </p:cNvPr>
          <p:cNvSpPr>
            <a:spLocks noGrp="1"/>
          </p:cNvSpPr>
          <p:nvPr>
            <p:ph idx="1"/>
          </p:nvPr>
        </p:nvSpPr>
        <p:spPr>
          <a:xfrm>
            <a:off x="178660" y="1253331"/>
            <a:ext cx="8786678" cy="4351338"/>
          </a:xfrm>
          <a:prstGeom prst="rect">
            <a:avLst/>
          </a:prstGeom>
        </p:spPr>
        <p:txBody>
          <a:bodyPr/>
          <a:lstStyle>
            <a:lvl1pPr>
              <a:defRPr sz="900">
                <a:solidFill>
                  <a:srgbClr val="002060"/>
                </a:solidFill>
              </a:defRPr>
            </a:lvl1pPr>
            <a:lvl2pPr>
              <a:defRPr sz="900">
                <a:solidFill>
                  <a:srgbClr val="002060"/>
                </a:solidFill>
              </a:defRPr>
            </a:lvl2pPr>
            <a:lvl3pPr>
              <a:defRPr sz="900">
                <a:solidFill>
                  <a:srgbClr val="002060"/>
                </a:solidFill>
              </a:defRPr>
            </a:lvl3pPr>
            <a:lvl4pPr>
              <a:defRPr sz="900">
                <a:solidFill>
                  <a:srgbClr val="002060"/>
                </a:solidFill>
              </a:defRPr>
            </a:lvl4pPr>
            <a:lvl5pPr>
              <a:defRPr sz="900">
                <a:solidFill>
                  <a:srgbClr val="002060"/>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Rectangle 4">
            <a:extLst>
              <a:ext uri="{FF2B5EF4-FFF2-40B4-BE49-F238E27FC236}">
                <a16:creationId xmlns:a16="http://schemas.microsoft.com/office/drawing/2014/main" id="{75C05DFC-53C0-4708-A25D-BAE8DB6340B5}"/>
              </a:ext>
            </a:extLst>
          </p:cNvPr>
          <p:cNvSpPr/>
          <p:nvPr userDrawn="1"/>
        </p:nvSpPr>
        <p:spPr>
          <a:xfrm flipH="1">
            <a:off x="363851" y="98199"/>
            <a:ext cx="13500" cy="497083"/>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9C136D19-AE26-4022-8152-E57EFEB63E43}"/>
              </a:ext>
            </a:extLst>
          </p:cNvPr>
          <p:cNvSpPr/>
          <p:nvPr userDrawn="1"/>
        </p:nvSpPr>
        <p:spPr>
          <a:xfrm rot="16200000">
            <a:off x="4559600" y="-3835474"/>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egnaposto piè di pagina 4">
            <a:extLst>
              <a:ext uri="{FF2B5EF4-FFF2-40B4-BE49-F238E27FC236}">
                <a16:creationId xmlns:a16="http://schemas.microsoft.com/office/drawing/2014/main" id="{F02C4EB8-70BE-40E7-BB34-81E6D9138842}"/>
              </a:ext>
            </a:extLst>
          </p:cNvPr>
          <p:cNvSpPr>
            <a:spLocks noGrp="1"/>
          </p:cNvSpPr>
          <p:nvPr>
            <p:ph type="ftr" sz="quarter" idx="11"/>
          </p:nvPr>
        </p:nvSpPr>
        <p:spPr>
          <a:xfrm>
            <a:off x="275600" y="6599608"/>
            <a:ext cx="3086100" cy="243732"/>
          </a:xfrm>
          <a:prstGeom prst="rect">
            <a:avLst/>
          </a:prstGeom>
        </p:spPr>
        <p:txBody>
          <a:bodyPr/>
          <a:lstStyle>
            <a:lvl1pPr>
              <a:defRPr lang="it-IT" sz="825">
                <a:solidFill>
                  <a:schemeClr val="tx1">
                    <a:lumMod val="65000"/>
                    <a:lumOff val="3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825"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Titolo</a:t>
            </a:r>
          </a:p>
        </p:txBody>
      </p:sp>
      <p:sp>
        <p:nvSpPr>
          <p:cNvPr id="13" name="Segnaposto numero diapositiva 5">
            <a:extLst>
              <a:ext uri="{FF2B5EF4-FFF2-40B4-BE49-F238E27FC236}">
                <a16:creationId xmlns:a16="http://schemas.microsoft.com/office/drawing/2014/main" id="{566FED90-4DD5-4EA3-B297-A3AF42F5289E}"/>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srgbClr val="03174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74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09A6C665-DFC5-4538-8021-FEA61C785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473" y="328282"/>
            <a:ext cx="1374199" cy="1344524"/>
          </a:xfrm>
          <a:prstGeom prst="rect">
            <a:avLst/>
          </a:prstGeom>
        </p:spPr>
      </p:pic>
      <p:sp>
        <p:nvSpPr>
          <p:cNvPr id="5" name="Segnaposto numero diapositiva 5">
            <a:extLst>
              <a:ext uri="{FF2B5EF4-FFF2-40B4-BE49-F238E27FC236}">
                <a16:creationId xmlns:a16="http://schemas.microsoft.com/office/drawing/2014/main" id="{42B41F93-9386-49A8-8F29-F340E4DDDF41}"/>
              </a:ext>
            </a:extLst>
          </p:cNvPr>
          <p:cNvSpPr>
            <a:spLocks noGrp="1"/>
          </p:cNvSpPr>
          <p:nvPr>
            <p:ph type="sldNum" sz="quarter" idx="12"/>
          </p:nvPr>
        </p:nvSpPr>
        <p:spPr>
          <a:xfrm>
            <a:off x="8545125" y="664008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25" b="1" i="0" u="none" strike="noStrike" kern="1200" cap="none" spc="0" normalizeH="0" baseline="0" noProof="0" dirty="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247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p:nvPr>
        </p:nvSpPr>
        <p:spPr>
          <a:xfrm>
            <a:off x="178660" y="252102"/>
            <a:ext cx="8057349" cy="299310"/>
          </a:xfrm>
          <a:prstGeom prst="rect">
            <a:avLst/>
          </a:prstGeom>
        </p:spPr>
        <p:txBody>
          <a:bodyPr/>
          <a:lstStyle>
            <a:lvl1pPr>
              <a:defRPr sz="1350" b="1">
                <a:solidFill>
                  <a:srgbClr val="002060"/>
                </a:solidFill>
                <a:latin typeface="+mn-lt"/>
              </a:defRPr>
            </a:lvl1pPr>
          </a:lstStyle>
          <a:p>
            <a:r>
              <a:rPr lang="it-IT"/>
              <a:t>Fare clic per modificare lo stile del titolo dello schema</a:t>
            </a:r>
          </a:p>
        </p:txBody>
      </p:sp>
      <p:sp>
        <p:nvSpPr>
          <p:cNvPr id="5" name="Segnaposto numero diapositiva 5">
            <a:extLst>
              <a:ext uri="{FF2B5EF4-FFF2-40B4-BE49-F238E27FC236}">
                <a16:creationId xmlns:a16="http://schemas.microsoft.com/office/drawing/2014/main" id="{E2A33FE6-3FB6-4182-B681-43371D9E7F75}"/>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srgbClr val="03174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909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249946" y="292017"/>
            <a:ext cx="8057349" cy="299310"/>
          </a:xfrm>
          <a:prstGeom prst="rect">
            <a:avLst/>
          </a:prstGeom>
        </p:spPr>
        <p:txBody>
          <a:bodyPr/>
          <a:lstStyle>
            <a:lvl1pPr>
              <a:defRPr sz="1350" b="1">
                <a:solidFill>
                  <a:srgbClr val="002060"/>
                </a:solidFill>
                <a:latin typeface="+mn-lt"/>
              </a:defRPr>
            </a:lvl1pPr>
          </a:lstStyle>
          <a:p>
            <a:r>
              <a:rPr lang="it-IT" dirty="0"/>
              <a:t>Agenda</a:t>
            </a:r>
          </a:p>
        </p:txBody>
      </p:sp>
      <p:sp>
        <p:nvSpPr>
          <p:cNvPr id="8" name="Segnaposto contenuto 2">
            <a:extLst>
              <a:ext uri="{FF2B5EF4-FFF2-40B4-BE49-F238E27FC236}">
                <a16:creationId xmlns:a16="http://schemas.microsoft.com/office/drawing/2014/main" id="{27D1C9DA-B5A6-4CB8-8542-DEDF919D97C2}"/>
              </a:ext>
            </a:extLst>
          </p:cNvPr>
          <p:cNvSpPr>
            <a:spLocks noGrp="1"/>
          </p:cNvSpPr>
          <p:nvPr>
            <p:ph idx="1"/>
          </p:nvPr>
        </p:nvSpPr>
        <p:spPr>
          <a:xfrm>
            <a:off x="178660" y="1342539"/>
            <a:ext cx="8786678" cy="4351338"/>
          </a:xfrm>
          <a:prstGeom prst="rect">
            <a:avLst/>
          </a:prstGeom>
        </p:spPr>
        <p:txBody>
          <a:bodyPr/>
          <a:lstStyle>
            <a:lvl1pPr marL="171450" indent="-171450">
              <a:buSzPct val="130000"/>
              <a:buFont typeface="Arial" panose="020B0604020202020204" pitchFamily="34" charset="0"/>
              <a:buChar char="•"/>
              <a:defRPr sz="1050">
                <a:solidFill>
                  <a:srgbClr val="002060"/>
                </a:solidFill>
              </a:defRPr>
            </a:lvl1pPr>
            <a:lvl2pPr marL="514350" indent="-171450">
              <a:buSzPct val="130000"/>
              <a:buFont typeface="Arial" panose="020B0604020202020204" pitchFamily="34" charset="0"/>
              <a:buChar char="•"/>
              <a:defRPr sz="1050">
                <a:solidFill>
                  <a:srgbClr val="002060"/>
                </a:solidFill>
              </a:defRPr>
            </a:lvl2pPr>
            <a:lvl3pPr marL="857250" indent="-171450">
              <a:buSzPct val="130000"/>
              <a:buFont typeface="Arial" panose="020B0604020202020204" pitchFamily="34" charset="0"/>
              <a:buChar char="•"/>
              <a:defRPr sz="1050">
                <a:solidFill>
                  <a:srgbClr val="002060"/>
                </a:solidFill>
              </a:defRPr>
            </a:lvl3pPr>
            <a:lvl4pPr marL="1200150" indent="-171450">
              <a:buSzPct val="130000"/>
              <a:buFont typeface="Arial" panose="020B0604020202020204" pitchFamily="34" charset="0"/>
              <a:buChar char="•"/>
              <a:defRPr sz="1050">
                <a:solidFill>
                  <a:srgbClr val="002060"/>
                </a:solidFill>
              </a:defRPr>
            </a:lvl4pPr>
            <a:lvl5pPr marL="1543050" indent="-171450">
              <a:buSzPct val="130000"/>
              <a:buFont typeface="Arial" panose="020B0604020202020204" pitchFamily="34" charset="0"/>
              <a:buChar char="•"/>
              <a:defRPr sz="1050">
                <a:solidFill>
                  <a:srgbClr val="002060"/>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376BFAC3-14A2-46EB-8998-94E86F8C2502}"/>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srgbClr val="03174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186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178660" y="218649"/>
            <a:ext cx="8057349" cy="299310"/>
          </a:xfrm>
          <a:prstGeom prst="rect">
            <a:avLst/>
          </a:prstGeom>
        </p:spPr>
        <p:txBody>
          <a:bodyPr anchor="ctr"/>
          <a:lstStyle>
            <a:lvl1pPr>
              <a:defRPr sz="1800" b="1">
                <a:solidFill>
                  <a:srgbClr val="002060"/>
                </a:solidFill>
                <a:latin typeface="+mn-lt"/>
              </a:defRPr>
            </a:lvl1pPr>
          </a:lstStyle>
          <a:p>
            <a:r>
              <a:rPr lang="it-IT" dirty="0"/>
              <a:t>Titolo</a:t>
            </a:r>
          </a:p>
        </p:txBody>
      </p:sp>
      <p:sp>
        <p:nvSpPr>
          <p:cNvPr id="5" name="Segnaposto numero diapositiva 5">
            <a:extLst>
              <a:ext uri="{FF2B5EF4-FFF2-40B4-BE49-F238E27FC236}">
                <a16:creationId xmlns:a16="http://schemas.microsoft.com/office/drawing/2014/main" id="{CE90BB3E-2D61-448F-BE24-9D38684D766B}"/>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srgbClr val="03174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213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12616E-28CA-48E7-B907-F8DB16349E91}"/>
              </a:ext>
            </a:extLst>
          </p:cNvPr>
          <p:cNvSpPr>
            <a:spLocks noGrp="1"/>
          </p:cNvSpPr>
          <p:nvPr>
            <p:ph type="ctrTitle" hasCustomPrompt="1"/>
          </p:nvPr>
        </p:nvSpPr>
        <p:spPr>
          <a:xfrm>
            <a:off x="1722864" y="1674497"/>
            <a:ext cx="4457700" cy="2387600"/>
          </a:xfrm>
          <a:prstGeom prst="rect">
            <a:avLst/>
          </a:prstGeom>
        </p:spPr>
        <p:txBody>
          <a:bodyPr anchor="ctr"/>
          <a:lstStyle>
            <a:lvl1pPr algn="ctr">
              <a:defRPr sz="4500" b="1">
                <a:solidFill>
                  <a:schemeClr val="bg1"/>
                </a:solidFill>
                <a:latin typeface="Candara" panose="020E0502030303020204" pitchFamily="34" charset="0"/>
              </a:defRPr>
            </a:lvl1pPr>
          </a:lstStyle>
          <a:p>
            <a:r>
              <a:rPr lang="it-IT" dirty="0"/>
              <a:t>Grazie</a:t>
            </a:r>
          </a:p>
        </p:txBody>
      </p:sp>
      <p:sp>
        <p:nvSpPr>
          <p:cNvPr id="19" name="Segnaposto numero diapositiva 5">
            <a:extLst>
              <a:ext uri="{FF2B5EF4-FFF2-40B4-BE49-F238E27FC236}">
                <a16:creationId xmlns:a16="http://schemas.microsoft.com/office/drawing/2014/main" id="{1B4EB782-0E15-46BF-BA72-80B66051A7C9}"/>
              </a:ext>
            </a:extLst>
          </p:cNvPr>
          <p:cNvSpPr>
            <a:spLocks noGrp="1"/>
          </p:cNvSpPr>
          <p:nvPr>
            <p:ph type="sldNum" sz="quarter" idx="12"/>
          </p:nvPr>
        </p:nvSpPr>
        <p:spPr>
          <a:xfrm>
            <a:off x="8478218" y="6640082"/>
            <a:ext cx="361595" cy="217918"/>
          </a:xfrm>
          <a:prstGeom prst="rect">
            <a:avLst/>
          </a:prstGeom>
        </p:spPr>
        <p:txBody>
          <a:bodyPr/>
          <a:lstStyle>
            <a:lvl1pPr>
              <a:defRPr sz="825"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995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BF7369FE-3603-4820-B774-EE09904E962A}"/>
              </a:ext>
            </a:extLst>
          </p:cNvPr>
          <p:cNvSpPr>
            <a:spLocks noGrp="1"/>
          </p:cNvSpPr>
          <p:nvPr>
            <p:ph type="title" hasCustomPrompt="1"/>
          </p:nvPr>
        </p:nvSpPr>
        <p:spPr>
          <a:xfrm>
            <a:off x="3562809" y="2676764"/>
            <a:ext cx="2026145" cy="752236"/>
          </a:xfrm>
          <a:prstGeom prst="rect">
            <a:avLst/>
          </a:prstGeom>
          <a:noFill/>
          <a:ln>
            <a:noFill/>
          </a:ln>
        </p:spPr>
        <p:txBody>
          <a:bodyPr/>
          <a:lstStyle>
            <a:lvl1pPr algn="ctr">
              <a:defRPr sz="4050" b="1">
                <a:solidFill>
                  <a:srgbClr val="03174E"/>
                </a:solidFill>
                <a:latin typeface="+mn-lt"/>
              </a:defRPr>
            </a:lvl1pPr>
          </a:lstStyle>
          <a:p>
            <a:r>
              <a:rPr lang="it-IT" dirty="0"/>
              <a:t>Grazie</a:t>
            </a:r>
          </a:p>
        </p:txBody>
      </p:sp>
      <p:cxnSp>
        <p:nvCxnSpPr>
          <p:cNvPr id="11" name="Connettore diritto 10">
            <a:extLst>
              <a:ext uri="{FF2B5EF4-FFF2-40B4-BE49-F238E27FC236}">
                <a16:creationId xmlns:a16="http://schemas.microsoft.com/office/drawing/2014/main" id="{FB0067D8-932B-42FA-90D5-A9DB62789C5E}"/>
              </a:ext>
            </a:extLst>
          </p:cNvPr>
          <p:cNvCxnSpPr/>
          <p:nvPr userDrawn="1"/>
        </p:nvCxnSpPr>
        <p:spPr>
          <a:xfrm>
            <a:off x="501805" y="3066585"/>
            <a:ext cx="2701383" cy="0"/>
          </a:xfrm>
          <a:prstGeom prst="line">
            <a:avLst/>
          </a:prstGeom>
          <a:ln w="19050">
            <a:solidFill>
              <a:srgbClr val="03174E"/>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5BB0C90B-C345-4076-84B4-A869BFD8440C}"/>
              </a:ext>
            </a:extLst>
          </p:cNvPr>
          <p:cNvCxnSpPr/>
          <p:nvPr userDrawn="1"/>
        </p:nvCxnSpPr>
        <p:spPr>
          <a:xfrm>
            <a:off x="5919011" y="3066585"/>
            <a:ext cx="2701383" cy="0"/>
          </a:xfrm>
          <a:prstGeom prst="line">
            <a:avLst/>
          </a:prstGeom>
          <a:ln w="19050">
            <a:solidFill>
              <a:srgbClr val="03174E"/>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a:extLst>
              <a:ext uri="{FF2B5EF4-FFF2-40B4-BE49-F238E27FC236}">
                <a16:creationId xmlns:a16="http://schemas.microsoft.com/office/drawing/2014/main" id="{064053EC-6A83-4098-B9A4-E0CAFE1CD41D}"/>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srgbClr val="03174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05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7C0E6A1-DA3C-450F-8F69-BC66640FB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473" y="328282"/>
            <a:ext cx="1374199" cy="1344524"/>
          </a:xfrm>
          <a:prstGeom prst="rect">
            <a:avLst/>
          </a:prstGeom>
        </p:spPr>
      </p:pic>
      <p:sp>
        <p:nvSpPr>
          <p:cNvPr id="9" name="Segnaposto numero diapositiva 5">
            <a:extLst>
              <a:ext uri="{FF2B5EF4-FFF2-40B4-BE49-F238E27FC236}">
                <a16:creationId xmlns:a16="http://schemas.microsoft.com/office/drawing/2014/main" id="{909E3778-574E-4903-90DD-78BA2BFA1DA3}"/>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fld id="{F696BD7D-B715-426E-89F5-E775CD2C492F}" type="slidenum">
              <a:rPr lang="it-IT" smtClean="0"/>
              <a:pPr/>
              <a:t>‹N›</a:t>
            </a:fld>
            <a:endParaRPr lang="it-IT"/>
          </a:p>
        </p:txBody>
      </p:sp>
    </p:spTree>
    <p:extLst>
      <p:ext uri="{BB962C8B-B14F-4D97-AF65-F5344CB8AC3E}">
        <p14:creationId xmlns:p14="http://schemas.microsoft.com/office/powerpoint/2010/main" val="32462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p:cNvSpPr>
            <a:spLocks noGrp="1"/>
          </p:cNvSpPr>
          <p:nvPr>
            <p:ph type="sldNum" sz="quarter" idx="10"/>
          </p:nvPr>
        </p:nvSpPr>
        <p:spPr/>
        <p:txBody>
          <a:bodyPr/>
          <a:lstStyle>
            <a:lvl1pPr>
              <a:defRPr/>
            </a:lvl1pPr>
          </a:lstStyle>
          <a:p>
            <a:fld id="{1600BC4A-AE1A-490E-A95F-1EEA067F791D}" type="slidenum">
              <a:rPr lang="it-IT"/>
              <a:pPr/>
              <a:t>‹N›</a:t>
            </a:fld>
            <a:endParaRPr lang="it-IT"/>
          </a:p>
        </p:txBody>
      </p:sp>
    </p:spTree>
    <p:extLst>
      <p:ext uri="{BB962C8B-B14F-4D97-AF65-F5344CB8AC3E}">
        <p14:creationId xmlns:p14="http://schemas.microsoft.com/office/powerpoint/2010/main" val="204729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CCC16D-D740-44A6-B513-232E14608CD7}"/>
              </a:ext>
            </a:extLst>
          </p:cNvPr>
          <p:cNvSpPr>
            <a:spLocks noGrp="1"/>
          </p:cNvSpPr>
          <p:nvPr>
            <p:ph type="title"/>
          </p:nvPr>
        </p:nvSpPr>
        <p:spPr>
          <a:xfrm>
            <a:off x="545015" y="242463"/>
            <a:ext cx="7886700" cy="1325563"/>
          </a:xfrm>
          <a:prstGeom prst="rect">
            <a:avLst/>
          </a:prstGeom>
        </p:spPr>
        <p:txBody>
          <a:bodyPr/>
          <a:lstStyle>
            <a:lvl1pPr>
              <a:defRPr sz="3000">
                <a:solidFill>
                  <a:srgbClr val="002060"/>
                </a:solidFill>
                <a:latin typeface="+mn-lt"/>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0D549B-A945-4C3F-9E85-E40C3E73B22E}"/>
              </a:ext>
            </a:extLst>
          </p:cNvPr>
          <p:cNvSpPr>
            <a:spLocks noGrp="1"/>
          </p:cNvSpPr>
          <p:nvPr>
            <p:ph idx="1"/>
          </p:nvPr>
        </p:nvSpPr>
        <p:spPr>
          <a:xfrm>
            <a:off x="545015" y="1702962"/>
            <a:ext cx="7886700" cy="4351338"/>
          </a:xfrm>
          <a:prstGeom prst="rect">
            <a:avLst/>
          </a:prstGeom>
        </p:spPr>
        <p:txBody>
          <a:bodyPr/>
          <a:lstStyle>
            <a:lvl1pPr>
              <a:defRPr sz="1800">
                <a:solidFill>
                  <a:srgbClr val="002060"/>
                </a:solidFill>
                <a:latin typeface="+mn-lt"/>
              </a:defRPr>
            </a:lvl1pPr>
            <a:lvl2pPr>
              <a:defRPr sz="1500">
                <a:solidFill>
                  <a:srgbClr val="002060"/>
                </a:solidFill>
                <a:latin typeface="+mn-lt"/>
              </a:defRPr>
            </a:lvl2pPr>
            <a:lvl3pPr>
              <a:defRPr sz="1350">
                <a:solidFill>
                  <a:srgbClr val="002060"/>
                </a:solidFill>
                <a:latin typeface="+mn-lt"/>
              </a:defRPr>
            </a:lvl3pPr>
            <a:lvl4pPr>
              <a:defRPr sz="1200">
                <a:solidFill>
                  <a:srgbClr val="002060"/>
                </a:solidFill>
                <a:latin typeface="+mn-lt"/>
              </a:defRPr>
            </a:lvl4pPr>
            <a:lvl5pPr>
              <a:defRPr sz="1200">
                <a:solidFill>
                  <a:srgbClr val="002060"/>
                </a:solidFill>
                <a:latin typeface="+mn-lt"/>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5">
            <a:extLst>
              <a:ext uri="{FF2B5EF4-FFF2-40B4-BE49-F238E27FC236}">
                <a16:creationId xmlns:a16="http://schemas.microsoft.com/office/drawing/2014/main" id="{E940CABA-BA38-4996-B301-B1AF0A1448EA}"/>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fld id="{F696BD7D-B715-426E-89F5-E775CD2C492F}" type="slidenum">
              <a:rPr lang="it-IT" smtClean="0"/>
              <a:pPr/>
              <a:t>‹N›</a:t>
            </a:fld>
            <a:endParaRPr lang="it-IT"/>
          </a:p>
        </p:txBody>
      </p:sp>
    </p:spTree>
    <p:extLst>
      <p:ext uri="{BB962C8B-B14F-4D97-AF65-F5344CB8AC3E}">
        <p14:creationId xmlns:p14="http://schemas.microsoft.com/office/powerpoint/2010/main" val="3963109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BF7369FE-3603-4820-B774-EE09904E962A}"/>
              </a:ext>
            </a:extLst>
          </p:cNvPr>
          <p:cNvSpPr>
            <a:spLocks noGrp="1"/>
          </p:cNvSpPr>
          <p:nvPr>
            <p:ph type="title" hasCustomPrompt="1"/>
          </p:nvPr>
        </p:nvSpPr>
        <p:spPr>
          <a:xfrm>
            <a:off x="3562809" y="2676764"/>
            <a:ext cx="2026145" cy="752236"/>
          </a:xfrm>
          <a:prstGeom prst="rect">
            <a:avLst/>
          </a:prstGeom>
          <a:noFill/>
          <a:ln>
            <a:noFill/>
          </a:ln>
        </p:spPr>
        <p:txBody>
          <a:bodyPr/>
          <a:lstStyle>
            <a:lvl1pPr algn="ctr">
              <a:defRPr sz="4050" b="1">
                <a:solidFill>
                  <a:srgbClr val="03174E"/>
                </a:solidFill>
                <a:latin typeface="+mn-lt"/>
              </a:defRPr>
            </a:lvl1pPr>
          </a:lstStyle>
          <a:p>
            <a:r>
              <a:rPr lang="it-IT" dirty="0"/>
              <a:t>Grazie</a:t>
            </a:r>
          </a:p>
        </p:txBody>
      </p:sp>
      <p:cxnSp>
        <p:nvCxnSpPr>
          <p:cNvPr id="11" name="Connettore diritto 10">
            <a:extLst>
              <a:ext uri="{FF2B5EF4-FFF2-40B4-BE49-F238E27FC236}">
                <a16:creationId xmlns:a16="http://schemas.microsoft.com/office/drawing/2014/main" id="{FB0067D8-932B-42FA-90D5-A9DB62789C5E}"/>
              </a:ext>
            </a:extLst>
          </p:cNvPr>
          <p:cNvCxnSpPr/>
          <p:nvPr userDrawn="1"/>
        </p:nvCxnSpPr>
        <p:spPr>
          <a:xfrm>
            <a:off x="501805" y="3066585"/>
            <a:ext cx="2701383" cy="0"/>
          </a:xfrm>
          <a:prstGeom prst="line">
            <a:avLst/>
          </a:prstGeom>
          <a:ln w="19050">
            <a:solidFill>
              <a:srgbClr val="03174E"/>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5BB0C90B-C345-4076-84B4-A869BFD8440C}"/>
              </a:ext>
            </a:extLst>
          </p:cNvPr>
          <p:cNvCxnSpPr/>
          <p:nvPr userDrawn="1"/>
        </p:nvCxnSpPr>
        <p:spPr>
          <a:xfrm>
            <a:off x="5919011" y="3066585"/>
            <a:ext cx="2701383" cy="0"/>
          </a:xfrm>
          <a:prstGeom prst="line">
            <a:avLst/>
          </a:prstGeom>
          <a:ln w="19050">
            <a:solidFill>
              <a:srgbClr val="03174E"/>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a:extLst>
              <a:ext uri="{FF2B5EF4-FFF2-40B4-BE49-F238E27FC236}">
                <a16:creationId xmlns:a16="http://schemas.microsoft.com/office/drawing/2014/main" id="{064053EC-6A83-4098-B9A4-E0CAFE1CD41D}"/>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fld id="{F696BD7D-B715-426E-89F5-E775CD2C492F}" type="slidenum">
              <a:rPr lang="it-IT" smtClean="0"/>
              <a:pPr/>
              <a:t>‹N›</a:t>
            </a:fld>
            <a:endParaRPr lang="it-IT"/>
          </a:p>
        </p:txBody>
      </p:sp>
    </p:spTree>
    <p:extLst>
      <p:ext uri="{BB962C8B-B14F-4D97-AF65-F5344CB8AC3E}">
        <p14:creationId xmlns:p14="http://schemas.microsoft.com/office/powerpoint/2010/main" val="2210073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D807821A-AA64-46FE-8B6D-C5DA0BC62B2B}"/>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fld id="{F696BD7D-B715-426E-89F5-E775CD2C492F}" type="slidenum">
              <a:rPr lang="it-IT" smtClean="0"/>
              <a:pPr/>
              <a:t>‹N›</a:t>
            </a:fld>
            <a:endParaRPr lang="it-IT"/>
          </a:p>
        </p:txBody>
      </p:sp>
    </p:spTree>
    <p:extLst>
      <p:ext uri="{BB962C8B-B14F-4D97-AF65-F5344CB8AC3E}">
        <p14:creationId xmlns:p14="http://schemas.microsoft.com/office/powerpoint/2010/main" val="198482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9" name="Text Placeholder 12"/>
          <p:cNvSpPr>
            <a:spLocks noGrp="1"/>
          </p:cNvSpPr>
          <p:nvPr>
            <p:ph type="body" sz="quarter" idx="16" hasCustomPrompt="1"/>
          </p:nvPr>
        </p:nvSpPr>
        <p:spPr bwMode="gray">
          <a:xfrm>
            <a:off x="668778" y="6252482"/>
            <a:ext cx="6717180" cy="415018"/>
          </a:xfrm>
          <a:prstGeom prst="rect">
            <a:avLst/>
          </a:prstGeom>
        </p:spPr>
        <p:txBody>
          <a:bodyPr lIns="91440" tIns="0" rIns="0" bIns="0" anchor="b" anchorCtr="0">
            <a:noAutofit/>
          </a:bodyPr>
          <a:lstStyle>
            <a:lvl1pPr marL="0" indent="0">
              <a:spcBef>
                <a:spcPts val="450"/>
              </a:spcBef>
              <a:buNone/>
              <a:defRPr sz="750">
                <a:solidFill>
                  <a:schemeClr val="tx1"/>
                </a:solidFill>
                <a:latin typeface="Arial" pitchFamily="34" charset="0"/>
                <a:cs typeface="Arial" pitchFamily="34" charset="0"/>
              </a:defRPr>
            </a:lvl1pPr>
          </a:lstStyle>
          <a:p>
            <a:pPr lvl="0"/>
            <a:r>
              <a:rPr lang="en-US" dirty="0"/>
              <a:t>Click to edit source</a:t>
            </a:r>
          </a:p>
        </p:txBody>
      </p:sp>
      <p:sp>
        <p:nvSpPr>
          <p:cNvPr id="6" name="Text Placeholder 9"/>
          <p:cNvSpPr>
            <a:spLocks noGrp="1"/>
          </p:cNvSpPr>
          <p:nvPr>
            <p:ph type="body" sz="quarter" idx="15" hasCustomPrompt="1"/>
          </p:nvPr>
        </p:nvSpPr>
        <p:spPr bwMode="gray">
          <a:xfrm>
            <a:off x="668778" y="1185767"/>
            <a:ext cx="8018023"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5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311261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9750" y="1341438"/>
            <a:ext cx="4000500" cy="1425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92650" y="1341438"/>
            <a:ext cx="4000500" cy="1425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p:cNvSpPr>
            <a:spLocks noGrp="1"/>
          </p:cNvSpPr>
          <p:nvPr>
            <p:ph type="sldNum" sz="quarter" idx="10"/>
          </p:nvPr>
        </p:nvSpPr>
        <p:spPr/>
        <p:txBody>
          <a:bodyPr/>
          <a:lstStyle>
            <a:lvl1pPr>
              <a:defRPr/>
            </a:lvl1pPr>
          </a:lstStyle>
          <a:p>
            <a:fld id="{EC3E66E8-8423-433B-9A25-5C592B72EFF8}" type="slidenum">
              <a:rPr lang="it-IT"/>
              <a:pPr/>
              <a:t>‹N›</a:t>
            </a:fld>
            <a:endParaRPr lang="it-IT"/>
          </a:p>
        </p:txBody>
      </p:sp>
    </p:spTree>
    <p:extLst>
      <p:ext uri="{BB962C8B-B14F-4D97-AF65-F5344CB8AC3E}">
        <p14:creationId xmlns:p14="http://schemas.microsoft.com/office/powerpoint/2010/main" val="142720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09A6C665-DFC5-4538-8021-FEA61C785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473" y="328281"/>
            <a:ext cx="1838647" cy="1798943"/>
          </a:xfrm>
          <a:prstGeom prst="rect">
            <a:avLst/>
          </a:prstGeom>
        </p:spPr>
      </p:pic>
      <p:sp>
        <p:nvSpPr>
          <p:cNvPr id="5" name="Segnaposto numero diapositiva 5">
            <a:extLst>
              <a:ext uri="{FF2B5EF4-FFF2-40B4-BE49-F238E27FC236}">
                <a16:creationId xmlns:a16="http://schemas.microsoft.com/office/drawing/2014/main" id="{42B41F93-9386-49A8-8F29-F340E4DDDF41}"/>
              </a:ext>
            </a:extLst>
          </p:cNvPr>
          <p:cNvSpPr>
            <a:spLocks noGrp="1"/>
          </p:cNvSpPr>
          <p:nvPr>
            <p:ph type="sldNum" sz="quarter" idx="12"/>
          </p:nvPr>
        </p:nvSpPr>
        <p:spPr>
          <a:xfrm>
            <a:off x="8545125" y="664008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75215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383761" y="136526"/>
            <a:ext cx="8057349" cy="299310"/>
          </a:xfrm>
          <a:prstGeom prst="rect">
            <a:avLst/>
          </a:prstGeom>
        </p:spPr>
        <p:txBody>
          <a:bodyPr/>
          <a:lstStyle>
            <a:lvl1pPr>
              <a:defRPr sz="1350" b="1">
                <a:solidFill>
                  <a:srgbClr val="002060"/>
                </a:solidFill>
                <a:latin typeface="+mn-lt"/>
              </a:defRPr>
            </a:lvl1pPr>
          </a:lstStyle>
          <a:p>
            <a:r>
              <a:rPr lang="it-IT" dirty="0"/>
              <a:t>Titolo</a:t>
            </a:r>
          </a:p>
        </p:txBody>
      </p:sp>
      <p:sp>
        <p:nvSpPr>
          <p:cNvPr id="8" name="Segnaposto contenuto 2">
            <a:extLst>
              <a:ext uri="{FF2B5EF4-FFF2-40B4-BE49-F238E27FC236}">
                <a16:creationId xmlns:a16="http://schemas.microsoft.com/office/drawing/2014/main" id="{27D1C9DA-B5A6-4CB8-8542-DEDF919D97C2}"/>
              </a:ext>
            </a:extLst>
          </p:cNvPr>
          <p:cNvSpPr>
            <a:spLocks noGrp="1"/>
          </p:cNvSpPr>
          <p:nvPr>
            <p:ph idx="1"/>
          </p:nvPr>
        </p:nvSpPr>
        <p:spPr>
          <a:xfrm>
            <a:off x="178660" y="1253331"/>
            <a:ext cx="8786678" cy="4351338"/>
          </a:xfrm>
          <a:prstGeom prst="rect">
            <a:avLst/>
          </a:prstGeom>
        </p:spPr>
        <p:txBody>
          <a:bodyPr/>
          <a:lstStyle>
            <a:lvl1pPr marL="0" indent="0">
              <a:buNone/>
              <a:defRPr sz="900">
                <a:solidFill>
                  <a:srgbClr val="002060"/>
                </a:solidFill>
              </a:defRPr>
            </a:lvl1pPr>
            <a:lvl2pPr>
              <a:defRPr sz="900">
                <a:solidFill>
                  <a:srgbClr val="002060"/>
                </a:solidFill>
              </a:defRPr>
            </a:lvl2pPr>
            <a:lvl3pPr>
              <a:defRPr sz="900">
                <a:solidFill>
                  <a:srgbClr val="002060"/>
                </a:solidFill>
              </a:defRPr>
            </a:lvl3pPr>
            <a:lvl4pPr>
              <a:defRPr sz="900">
                <a:solidFill>
                  <a:srgbClr val="002060"/>
                </a:solidFill>
              </a:defRPr>
            </a:lvl4pPr>
            <a:lvl5pPr>
              <a:defRPr sz="900">
                <a:solidFill>
                  <a:srgbClr val="002060"/>
                </a:solidFill>
              </a:defRPr>
            </a:lvl5pPr>
          </a:lstStyle>
          <a:p>
            <a:pPr lvl="0"/>
            <a:endParaRPr lang="it-IT" dirty="0"/>
          </a:p>
        </p:txBody>
      </p:sp>
      <p:sp>
        <p:nvSpPr>
          <p:cNvPr id="10" name="Rectangle 4">
            <a:extLst>
              <a:ext uri="{FF2B5EF4-FFF2-40B4-BE49-F238E27FC236}">
                <a16:creationId xmlns:a16="http://schemas.microsoft.com/office/drawing/2014/main" id="{75C05DFC-53C0-4708-A25D-BAE8DB6340B5}"/>
              </a:ext>
            </a:extLst>
          </p:cNvPr>
          <p:cNvSpPr/>
          <p:nvPr userDrawn="1"/>
        </p:nvSpPr>
        <p:spPr>
          <a:xfrm flipH="1">
            <a:off x="363851" y="98199"/>
            <a:ext cx="13500" cy="497083"/>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9C136D19-AE26-4022-8152-E57EFEB63E43}"/>
              </a:ext>
            </a:extLst>
          </p:cNvPr>
          <p:cNvSpPr/>
          <p:nvPr userDrawn="1"/>
        </p:nvSpPr>
        <p:spPr>
          <a:xfrm rot="16200000">
            <a:off x="4559600" y="-3835474"/>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egnaposto piè di pagina 4">
            <a:extLst>
              <a:ext uri="{FF2B5EF4-FFF2-40B4-BE49-F238E27FC236}">
                <a16:creationId xmlns:a16="http://schemas.microsoft.com/office/drawing/2014/main" id="{F02C4EB8-70BE-40E7-BB34-81E6D9138842}"/>
              </a:ext>
            </a:extLst>
          </p:cNvPr>
          <p:cNvSpPr>
            <a:spLocks noGrp="1"/>
          </p:cNvSpPr>
          <p:nvPr>
            <p:ph type="ftr" sz="quarter" idx="11"/>
          </p:nvPr>
        </p:nvSpPr>
        <p:spPr>
          <a:xfrm>
            <a:off x="275600" y="6599608"/>
            <a:ext cx="3086100" cy="243732"/>
          </a:xfrm>
          <a:prstGeom prst="rect">
            <a:avLst/>
          </a:prstGeom>
        </p:spPr>
        <p:txBody>
          <a:bodyPr/>
          <a:lstStyle>
            <a:lvl1pPr>
              <a:defRPr lang="it-IT" sz="825">
                <a:solidFill>
                  <a:schemeClr val="tx1">
                    <a:lumMod val="65000"/>
                    <a:lumOff val="35000"/>
                  </a:schemeClr>
                </a:solidFill>
              </a:defRPr>
            </a:lvl1pPr>
          </a:lstStyle>
          <a:p>
            <a:pPr defTabSz="685800" fontAlgn="auto">
              <a:spcBef>
                <a:spcPts val="0"/>
              </a:spcBef>
              <a:spcAft>
                <a:spcPts val="0"/>
              </a:spcAft>
              <a:defRPr/>
            </a:pPr>
            <a:r>
              <a:rPr lang="it-IT">
                <a:solidFill>
                  <a:prstClr val="black">
                    <a:lumMod val="65000"/>
                    <a:lumOff val="35000"/>
                  </a:prstClr>
                </a:solidFill>
                <a:latin typeface="Calibri" panose="020F0502020204030204"/>
              </a:rPr>
              <a:t>Titolo</a:t>
            </a:r>
            <a:endParaRPr lang="it-IT" dirty="0">
              <a:solidFill>
                <a:prstClr val="black">
                  <a:lumMod val="65000"/>
                  <a:lumOff val="35000"/>
                </a:prstClr>
              </a:solidFill>
              <a:latin typeface="Calibri" panose="020F0502020204030204"/>
            </a:endParaRPr>
          </a:p>
        </p:txBody>
      </p:sp>
      <p:sp>
        <p:nvSpPr>
          <p:cNvPr id="13" name="Segnaposto numero diapositiva 5">
            <a:extLst>
              <a:ext uri="{FF2B5EF4-FFF2-40B4-BE49-F238E27FC236}">
                <a16:creationId xmlns:a16="http://schemas.microsoft.com/office/drawing/2014/main" id="{566FED90-4DD5-4EA3-B297-A3AF42F5289E}"/>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135572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383761" y="136526"/>
            <a:ext cx="8057349" cy="299310"/>
          </a:xfrm>
          <a:prstGeom prst="rect">
            <a:avLst/>
          </a:prstGeom>
        </p:spPr>
        <p:txBody>
          <a:bodyPr/>
          <a:lstStyle>
            <a:lvl1pPr>
              <a:defRPr sz="1350" b="1">
                <a:solidFill>
                  <a:srgbClr val="002060"/>
                </a:solidFill>
                <a:latin typeface="+mn-lt"/>
              </a:defRPr>
            </a:lvl1pPr>
          </a:lstStyle>
          <a:p>
            <a:r>
              <a:rPr lang="it-IT" dirty="0"/>
              <a:t>Titolo</a:t>
            </a:r>
          </a:p>
        </p:txBody>
      </p:sp>
      <p:sp>
        <p:nvSpPr>
          <p:cNvPr id="8" name="Segnaposto contenuto 2">
            <a:extLst>
              <a:ext uri="{FF2B5EF4-FFF2-40B4-BE49-F238E27FC236}">
                <a16:creationId xmlns:a16="http://schemas.microsoft.com/office/drawing/2014/main" id="{27D1C9DA-B5A6-4CB8-8542-DEDF919D97C2}"/>
              </a:ext>
            </a:extLst>
          </p:cNvPr>
          <p:cNvSpPr>
            <a:spLocks noGrp="1"/>
          </p:cNvSpPr>
          <p:nvPr>
            <p:ph idx="1"/>
          </p:nvPr>
        </p:nvSpPr>
        <p:spPr>
          <a:xfrm>
            <a:off x="178660" y="1253331"/>
            <a:ext cx="8786678" cy="4351338"/>
          </a:xfrm>
          <a:prstGeom prst="rect">
            <a:avLst/>
          </a:prstGeom>
        </p:spPr>
        <p:txBody>
          <a:bodyPr/>
          <a:lstStyle>
            <a:lvl1pPr>
              <a:defRPr sz="900">
                <a:solidFill>
                  <a:srgbClr val="002060"/>
                </a:solidFill>
              </a:defRPr>
            </a:lvl1pPr>
            <a:lvl2pPr>
              <a:defRPr sz="900">
                <a:solidFill>
                  <a:srgbClr val="002060"/>
                </a:solidFill>
              </a:defRPr>
            </a:lvl2pPr>
            <a:lvl3pPr>
              <a:defRPr sz="900">
                <a:solidFill>
                  <a:srgbClr val="002060"/>
                </a:solidFill>
              </a:defRPr>
            </a:lvl3pPr>
            <a:lvl4pPr>
              <a:defRPr sz="900">
                <a:solidFill>
                  <a:srgbClr val="002060"/>
                </a:solidFill>
              </a:defRPr>
            </a:lvl4pPr>
            <a:lvl5pPr>
              <a:defRPr sz="900">
                <a:solidFill>
                  <a:srgbClr val="002060"/>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Rectangle 4">
            <a:extLst>
              <a:ext uri="{FF2B5EF4-FFF2-40B4-BE49-F238E27FC236}">
                <a16:creationId xmlns:a16="http://schemas.microsoft.com/office/drawing/2014/main" id="{75C05DFC-53C0-4708-A25D-BAE8DB6340B5}"/>
              </a:ext>
            </a:extLst>
          </p:cNvPr>
          <p:cNvSpPr/>
          <p:nvPr userDrawn="1"/>
        </p:nvSpPr>
        <p:spPr>
          <a:xfrm flipH="1">
            <a:off x="363851" y="98199"/>
            <a:ext cx="13500" cy="497083"/>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9C136D19-AE26-4022-8152-E57EFEB63E43}"/>
              </a:ext>
            </a:extLst>
          </p:cNvPr>
          <p:cNvSpPr/>
          <p:nvPr userDrawn="1"/>
        </p:nvSpPr>
        <p:spPr>
          <a:xfrm rot="16200000">
            <a:off x="4559600" y="-3835474"/>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egnaposto piè di pagina 4">
            <a:extLst>
              <a:ext uri="{FF2B5EF4-FFF2-40B4-BE49-F238E27FC236}">
                <a16:creationId xmlns:a16="http://schemas.microsoft.com/office/drawing/2014/main" id="{F02C4EB8-70BE-40E7-BB34-81E6D9138842}"/>
              </a:ext>
            </a:extLst>
          </p:cNvPr>
          <p:cNvSpPr>
            <a:spLocks noGrp="1"/>
          </p:cNvSpPr>
          <p:nvPr>
            <p:ph type="ftr" sz="quarter" idx="11"/>
          </p:nvPr>
        </p:nvSpPr>
        <p:spPr>
          <a:xfrm>
            <a:off x="275600" y="6599608"/>
            <a:ext cx="3086100" cy="243732"/>
          </a:xfrm>
          <a:prstGeom prst="rect">
            <a:avLst/>
          </a:prstGeom>
        </p:spPr>
        <p:txBody>
          <a:bodyPr/>
          <a:lstStyle>
            <a:lvl1pPr>
              <a:defRPr lang="it-IT" sz="825">
                <a:solidFill>
                  <a:schemeClr val="tx1">
                    <a:lumMod val="65000"/>
                    <a:lumOff val="35000"/>
                  </a:schemeClr>
                </a:solidFill>
              </a:defRPr>
            </a:lvl1pPr>
          </a:lstStyle>
          <a:p>
            <a:pPr defTabSz="685800" fontAlgn="auto">
              <a:spcBef>
                <a:spcPts val="0"/>
              </a:spcBef>
              <a:spcAft>
                <a:spcPts val="0"/>
              </a:spcAft>
              <a:defRPr/>
            </a:pPr>
            <a:r>
              <a:rPr lang="it-IT">
                <a:solidFill>
                  <a:prstClr val="black">
                    <a:lumMod val="65000"/>
                    <a:lumOff val="35000"/>
                  </a:prstClr>
                </a:solidFill>
                <a:latin typeface="Calibri" panose="020F0502020204030204"/>
              </a:rPr>
              <a:t>Titolo</a:t>
            </a:r>
            <a:endParaRPr lang="it-IT" dirty="0">
              <a:solidFill>
                <a:prstClr val="black">
                  <a:lumMod val="65000"/>
                  <a:lumOff val="35000"/>
                </a:prstClr>
              </a:solidFill>
              <a:latin typeface="Calibri" panose="020F0502020204030204"/>
            </a:endParaRPr>
          </a:p>
        </p:txBody>
      </p:sp>
      <p:sp>
        <p:nvSpPr>
          <p:cNvPr id="13" name="Segnaposto numero diapositiva 5">
            <a:extLst>
              <a:ext uri="{FF2B5EF4-FFF2-40B4-BE49-F238E27FC236}">
                <a16:creationId xmlns:a16="http://schemas.microsoft.com/office/drawing/2014/main" id="{566FED90-4DD5-4EA3-B297-A3AF42F5289E}"/>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398598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8A5D0A10-52C1-4612-B641-7C5B98B471BC}"/>
              </a:ext>
            </a:extLst>
          </p:cNvPr>
          <p:cNvSpPr>
            <a:spLocks noGrp="1"/>
          </p:cNvSpPr>
          <p:nvPr>
            <p:ph type="title" hasCustomPrompt="1"/>
          </p:nvPr>
        </p:nvSpPr>
        <p:spPr>
          <a:xfrm>
            <a:off x="383761" y="136526"/>
            <a:ext cx="8057349" cy="299310"/>
          </a:xfrm>
          <a:prstGeom prst="rect">
            <a:avLst/>
          </a:prstGeom>
        </p:spPr>
        <p:txBody>
          <a:bodyPr/>
          <a:lstStyle>
            <a:lvl1pPr>
              <a:defRPr sz="1350" b="1">
                <a:solidFill>
                  <a:srgbClr val="002060"/>
                </a:solidFill>
                <a:latin typeface="+mn-lt"/>
              </a:defRPr>
            </a:lvl1pPr>
          </a:lstStyle>
          <a:p>
            <a:r>
              <a:rPr lang="it-IT" dirty="0"/>
              <a:t>Indice</a:t>
            </a:r>
          </a:p>
        </p:txBody>
      </p:sp>
      <p:sp>
        <p:nvSpPr>
          <p:cNvPr id="10" name="Rectangle 4">
            <a:extLst>
              <a:ext uri="{FF2B5EF4-FFF2-40B4-BE49-F238E27FC236}">
                <a16:creationId xmlns:a16="http://schemas.microsoft.com/office/drawing/2014/main" id="{75C05DFC-53C0-4708-A25D-BAE8DB6340B5}"/>
              </a:ext>
            </a:extLst>
          </p:cNvPr>
          <p:cNvSpPr/>
          <p:nvPr userDrawn="1"/>
        </p:nvSpPr>
        <p:spPr>
          <a:xfrm flipH="1">
            <a:off x="363851" y="98199"/>
            <a:ext cx="13500" cy="497083"/>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9C136D19-AE26-4022-8152-E57EFEB63E43}"/>
              </a:ext>
            </a:extLst>
          </p:cNvPr>
          <p:cNvSpPr/>
          <p:nvPr userDrawn="1"/>
        </p:nvSpPr>
        <p:spPr>
          <a:xfrm rot="16200000">
            <a:off x="4559600" y="-3835474"/>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egnaposto piè di pagina 4">
            <a:extLst>
              <a:ext uri="{FF2B5EF4-FFF2-40B4-BE49-F238E27FC236}">
                <a16:creationId xmlns:a16="http://schemas.microsoft.com/office/drawing/2014/main" id="{F02C4EB8-70BE-40E7-BB34-81E6D9138842}"/>
              </a:ext>
            </a:extLst>
          </p:cNvPr>
          <p:cNvSpPr>
            <a:spLocks noGrp="1"/>
          </p:cNvSpPr>
          <p:nvPr>
            <p:ph type="ftr" sz="quarter" idx="11"/>
          </p:nvPr>
        </p:nvSpPr>
        <p:spPr>
          <a:xfrm>
            <a:off x="275600" y="6599608"/>
            <a:ext cx="3086100" cy="243732"/>
          </a:xfrm>
          <a:prstGeom prst="rect">
            <a:avLst/>
          </a:prstGeom>
        </p:spPr>
        <p:txBody>
          <a:bodyPr/>
          <a:lstStyle>
            <a:lvl1pPr>
              <a:defRPr lang="it-IT" sz="825">
                <a:solidFill>
                  <a:schemeClr val="tx1">
                    <a:lumMod val="65000"/>
                    <a:lumOff val="35000"/>
                  </a:schemeClr>
                </a:solidFill>
              </a:defRPr>
            </a:lvl1pPr>
          </a:lstStyle>
          <a:p>
            <a:pPr defTabSz="685800" fontAlgn="auto">
              <a:spcBef>
                <a:spcPts val="0"/>
              </a:spcBef>
              <a:spcAft>
                <a:spcPts val="0"/>
              </a:spcAft>
              <a:defRPr/>
            </a:pPr>
            <a:r>
              <a:rPr lang="it-IT">
                <a:solidFill>
                  <a:prstClr val="black">
                    <a:lumMod val="65000"/>
                    <a:lumOff val="35000"/>
                  </a:prstClr>
                </a:solidFill>
                <a:latin typeface="Calibri" panose="020F0502020204030204"/>
              </a:rPr>
              <a:t>Titolo</a:t>
            </a:r>
            <a:endParaRPr lang="it-IT" dirty="0">
              <a:solidFill>
                <a:prstClr val="black">
                  <a:lumMod val="65000"/>
                  <a:lumOff val="35000"/>
                </a:prstClr>
              </a:solidFill>
              <a:latin typeface="Calibri" panose="020F0502020204030204"/>
            </a:endParaRPr>
          </a:p>
        </p:txBody>
      </p:sp>
      <p:sp>
        <p:nvSpPr>
          <p:cNvPr id="9" name="Segnaposto numero diapositiva 5">
            <a:extLst>
              <a:ext uri="{FF2B5EF4-FFF2-40B4-BE49-F238E27FC236}">
                <a16:creationId xmlns:a16="http://schemas.microsoft.com/office/drawing/2014/main" id="{A4D920AA-99D6-49EF-8CE1-8874AE25F3DC}"/>
              </a:ext>
            </a:extLst>
          </p:cNvPr>
          <p:cNvSpPr>
            <a:spLocks noGrp="1"/>
          </p:cNvSpPr>
          <p:nvPr>
            <p:ph type="sldNum" sz="quarter" idx="12"/>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1234664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28.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theme" Target="../theme/theme9.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1000">
              <a:schemeClr val="bg1"/>
            </a:gs>
            <a:gs pos="75000">
              <a:schemeClr val="bg1"/>
            </a:gs>
            <a:gs pos="89000">
              <a:schemeClr val="accent3">
                <a:lumMod val="60000"/>
                <a:lumOff val="40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C2AAC53-EC35-4BBF-84E5-16BFA2BB9505}"/>
              </a:ext>
            </a:extLst>
          </p:cNvPr>
          <p:cNvSpPr>
            <a:spLocks noGrp="1"/>
          </p:cNvSpPr>
          <p:nvPr>
            <p:ph type="title"/>
          </p:nvPr>
        </p:nvSpPr>
        <p:spPr>
          <a:xfrm>
            <a:off x="642718" y="188443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6" name="Segnaposto numero diapositiva 5">
            <a:extLst>
              <a:ext uri="{FF2B5EF4-FFF2-40B4-BE49-F238E27FC236}">
                <a16:creationId xmlns:a16="http://schemas.microsoft.com/office/drawing/2014/main" id="{3CC499DE-6CB8-4746-8AC0-8E6B82C02263}"/>
              </a:ext>
            </a:extLst>
          </p:cNvPr>
          <p:cNvSpPr>
            <a:spLocks noGrp="1"/>
          </p:cNvSpPr>
          <p:nvPr>
            <p:ph type="sldNum" sz="quarter" idx="4"/>
          </p:nvPr>
        </p:nvSpPr>
        <p:spPr>
          <a:xfrm>
            <a:off x="240030" y="63422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8D6516-0E9A-4F34-80BD-63C55817D712}"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magine 6">
            <a:extLst>
              <a:ext uri="{FF2B5EF4-FFF2-40B4-BE49-F238E27FC236}">
                <a16:creationId xmlns:a16="http://schemas.microsoft.com/office/drawing/2014/main" id="{5CE46DC7-0E35-46EA-AB39-CD5E7FD8FEC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51156" y="5701553"/>
            <a:ext cx="933848" cy="685445"/>
          </a:xfrm>
          <a:prstGeom prst="rect">
            <a:avLst/>
          </a:prstGeom>
          <a:effectLst>
            <a:reflection blurRad="6350" stA="50000" endA="300" endPos="55500" dist="101600" dir="5400000" sy="-100000" algn="bl" rotWithShape="0"/>
          </a:effectLst>
        </p:spPr>
      </p:pic>
    </p:spTree>
    <p:extLst>
      <p:ext uri="{BB962C8B-B14F-4D97-AF65-F5344CB8AC3E}">
        <p14:creationId xmlns:p14="http://schemas.microsoft.com/office/powerpoint/2010/main" val="3095003229"/>
      </p:ext>
    </p:extLst>
  </p:cSld>
  <p:clrMap bg1="lt1" tx1="dk1" bg2="lt2" tx2="dk2" accent1="accent1" accent2="accent2" accent3="accent3" accent4="accent4" accent5="accent5" accent6="accent6" hlink="hlink" folHlink="folHlink"/>
  <p:sldLayoutIdLst>
    <p:sldLayoutId id="2147483663"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2A444773-1781-4468-AD0F-1621D6410D2B}"/>
              </a:ext>
            </a:extLst>
          </p:cNvPr>
          <p:cNvSpPr/>
          <p:nvPr userDrawn="1"/>
        </p:nvSpPr>
        <p:spPr>
          <a:xfrm rot="16200000">
            <a:off x="4559600" y="2353653"/>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FB9DE12A-97C0-4937-A090-EFB430D4BFAE}"/>
              </a:ext>
            </a:extLst>
          </p:cNvPr>
          <p:cNvSpPr/>
          <p:nvPr userDrawn="1"/>
        </p:nvSpPr>
        <p:spPr>
          <a:xfrm>
            <a:off x="4255945" y="6483828"/>
            <a:ext cx="632112" cy="30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uppo 2">
            <a:extLst>
              <a:ext uri="{FF2B5EF4-FFF2-40B4-BE49-F238E27FC236}">
                <a16:creationId xmlns:a16="http://schemas.microsoft.com/office/drawing/2014/main" id="{4B2B1A68-8C6A-4DB9-A36E-6C3FBF31F035}"/>
              </a:ext>
            </a:extLst>
          </p:cNvPr>
          <p:cNvGrpSpPr/>
          <p:nvPr userDrawn="1"/>
        </p:nvGrpSpPr>
        <p:grpSpPr>
          <a:xfrm>
            <a:off x="4255944" y="6483828"/>
            <a:ext cx="632112" cy="454032"/>
            <a:chOff x="5346654" y="6271708"/>
            <a:chExt cx="1482961" cy="709445"/>
          </a:xfrm>
        </p:grpSpPr>
        <p:pic>
          <p:nvPicPr>
            <p:cNvPr id="4" name="Immagine 3">
              <a:extLst>
                <a:ext uri="{FF2B5EF4-FFF2-40B4-BE49-F238E27FC236}">
                  <a16:creationId xmlns:a16="http://schemas.microsoft.com/office/drawing/2014/main" id="{2A2558D1-211B-43AA-91FD-FA4EDC3B1F49}"/>
                </a:ext>
              </a:extLst>
            </p:cNvPr>
            <p:cNvPicPr>
              <a:picLocks noChangeAspect="1"/>
            </p:cNvPicPr>
            <p:nvPr userDrawn="1"/>
          </p:nvPicPr>
          <p:blipFill>
            <a:blip r:embed="rId7"/>
            <a:stretch>
              <a:fillRect/>
            </a:stretch>
          </p:blipFill>
          <p:spPr>
            <a:xfrm>
              <a:off x="5346654" y="6366670"/>
              <a:ext cx="1050051" cy="519520"/>
            </a:xfrm>
            <a:prstGeom prst="rect">
              <a:avLst/>
            </a:prstGeom>
          </p:spPr>
        </p:pic>
        <p:pic>
          <p:nvPicPr>
            <p:cNvPr id="5" name="Immagine 4">
              <a:extLst>
                <a:ext uri="{FF2B5EF4-FFF2-40B4-BE49-F238E27FC236}">
                  <a16:creationId xmlns:a16="http://schemas.microsoft.com/office/drawing/2014/main" id="{F8057232-5D1E-448A-B9EC-B5B034B38CB1}"/>
                </a:ext>
              </a:extLst>
            </p:cNvPr>
            <p:cNvPicPr>
              <a:picLocks noChangeAspect="1"/>
            </p:cNvPicPr>
            <p:nvPr userDrawn="1"/>
          </p:nvPicPr>
          <p:blipFill>
            <a:blip r:embed="rId8"/>
            <a:stretch>
              <a:fillRect/>
            </a:stretch>
          </p:blipFill>
          <p:spPr>
            <a:xfrm>
              <a:off x="5954034" y="6271708"/>
              <a:ext cx="875581" cy="709445"/>
            </a:xfrm>
            <a:prstGeom prst="rect">
              <a:avLst/>
            </a:prstGeom>
          </p:spPr>
        </p:pic>
      </p:grpSp>
    </p:spTree>
    <p:extLst>
      <p:ext uri="{BB962C8B-B14F-4D97-AF65-F5344CB8AC3E}">
        <p14:creationId xmlns:p14="http://schemas.microsoft.com/office/powerpoint/2010/main" val="19817991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2A444773-1781-4468-AD0F-1621D6410D2B}"/>
              </a:ext>
            </a:extLst>
          </p:cNvPr>
          <p:cNvSpPr/>
          <p:nvPr userDrawn="1"/>
        </p:nvSpPr>
        <p:spPr>
          <a:xfrm rot="16200000">
            <a:off x="4559600" y="2353653"/>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FB9DE12A-97C0-4937-A090-EFB430D4BFAE}"/>
              </a:ext>
            </a:extLst>
          </p:cNvPr>
          <p:cNvSpPr/>
          <p:nvPr userDrawn="1"/>
        </p:nvSpPr>
        <p:spPr>
          <a:xfrm>
            <a:off x="4255945" y="6483828"/>
            <a:ext cx="632112" cy="30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uppo 2">
            <a:extLst>
              <a:ext uri="{FF2B5EF4-FFF2-40B4-BE49-F238E27FC236}">
                <a16:creationId xmlns:a16="http://schemas.microsoft.com/office/drawing/2014/main" id="{4B2B1A68-8C6A-4DB9-A36E-6C3FBF31F035}"/>
              </a:ext>
            </a:extLst>
          </p:cNvPr>
          <p:cNvGrpSpPr/>
          <p:nvPr userDrawn="1"/>
        </p:nvGrpSpPr>
        <p:grpSpPr>
          <a:xfrm>
            <a:off x="4255944" y="6428637"/>
            <a:ext cx="632112" cy="454032"/>
            <a:chOff x="5346654" y="6271708"/>
            <a:chExt cx="1482961" cy="709445"/>
          </a:xfrm>
        </p:grpSpPr>
        <p:pic>
          <p:nvPicPr>
            <p:cNvPr id="4" name="Immagine 3">
              <a:extLst>
                <a:ext uri="{FF2B5EF4-FFF2-40B4-BE49-F238E27FC236}">
                  <a16:creationId xmlns:a16="http://schemas.microsoft.com/office/drawing/2014/main" id="{2A2558D1-211B-43AA-91FD-FA4EDC3B1F49}"/>
                </a:ext>
              </a:extLst>
            </p:cNvPr>
            <p:cNvPicPr>
              <a:picLocks noChangeAspect="1"/>
            </p:cNvPicPr>
            <p:nvPr userDrawn="1"/>
          </p:nvPicPr>
          <p:blipFill>
            <a:blip r:embed="rId10"/>
            <a:stretch>
              <a:fillRect/>
            </a:stretch>
          </p:blipFill>
          <p:spPr>
            <a:xfrm>
              <a:off x="5346654" y="6366670"/>
              <a:ext cx="1050051" cy="519520"/>
            </a:xfrm>
            <a:prstGeom prst="rect">
              <a:avLst/>
            </a:prstGeom>
          </p:spPr>
        </p:pic>
        <p:pic>
          <p:nvPicPr>
            <p:cNvPr id="5" name="Immagine 4">
              <a:extLst>
                <a:ext uri="{FF2B5EF4-FFF2-40B4-BE49-F238E27FC236}">
                  <a16:creationId xmlns:a16="http://schemas.microsoft.com/office/drawing/2014/main" id="{F8057232-5D1E-448A-B9EC-B5B034B38CB1}"/>
                </a:ext>
              </a:extLst>
            </p:cNvPr>
            <p:cNvPicPr>
              <a:picLocks noChangeAspect="1"/>
            </p:cNvPicPr>
            <p:nvPr userDrawn="1"/>
          </p:nvPicPr>
          <p:blipFill>
            <a:blip r:embed="rId11"/>
            <a:stretch>
              <a:fillRect/>
            </a:stretch>
          </p:blipFill>
          <p:spPr>
            <a:xfrm>
              <a:off x="5954034" y="6271708"/>
              <a:ext cx="875581" cy="709445"/>
            </a:xfrm>
            <a:prstGeom prst="rect">
              <a:avLst/>
            </a:prstGeom>
          </p:spPr>
        </p:pic>
      </p:grpSp>
      <p:sp>
        <p:nvSpPr>
          <p:cNvPr id="8" name="Segnaposto numero diapositiva 5">
            <a:extLst>
              <a:ext uri="{FF2B5EF4-FFF2-40B4-BE49-F238E27FC236}">
                <a16:creationId xmlns:a16="http://schemas.microsoft.com/office/drawing/2014/main" id="{FC867868-7A94-40F2-80F8-969A4671FBF6}"/>
              </a:ext>
            </a:extLst>
          </p:cNvPr>
          <p:cNvSpPr>
            <a:spLocks noGrp="1"/>
          </p:cNvSpPr>
          <p:nvPr>
            <p:ph type="sldNum" sz="quarter" idx="4"/>
          </p:nvPr>
        </p:nvSpPr>
        <p:spPr>
          <a:xfrm>
            <a:off x="8506805" y="6625422"/>
            <a:ext cx="361595" cy="217918"/>
          </a:xfrm>
          <a:prstGeom prst="rect">
            <a:avLst/>
          </a:prstGeom>
        </p:spPr>
        <p:txBody>
          <a:bodyPr/>
          <a:lstStyle>
            <a:lvl1pPr>
              <a:defRPr sz="825" b="1">
                <a:solidFill>
                  <a:srgbClr val="03174E"/>
                </a:solidFill>
              </a:defRPr>
            </a:lvl1pPr>
          </a:lstStyle>
          <a:p>
            <a:pPr defTabSz="685800" fontAlgn="auto">
              <a:spcBef>
                <a:spcPts val="0"/>
              </a:spcBef>
              <a:spcAft>
                <a:spcPts val="0"/>
              </a:spcAft>
            </a:pPr>
            <a:fld id="{F696BD7D-B715-426E-89F5-E775CD2C492F}" type="slidenum">
              <a:rPr lang="it-IT" smtClean="0">
                <a:latin typeface="Calibri" panose="020F0502020204030204"/>
              </a:rPr>
              <a:pPr defTabSz="685800" fontAlgn="auto">
                <a:spcBef>
                  <a:spcPts val="0"/>
                </a:spcBef>
                <a:spcAft>
                  <a:spcPts val="0"/>
                </a:spcAft>
              </a:pPr>
              <a:t>‹N›</a:t>
            </a:fld>
            <a:endParaRPr lang="it-IT">
              <a:latin typeface="Calibri" panose="020F0502020204030204"/>
            </a:endParaRPr>
          </a:p>
        </p:txBody>
      </p:sp>
    </p:spTree>
    <p:extLst>
      <p:ext uri="{BB962C8B-B14F-4D97-AF65-F5344CB8AC3E}">
        <p14:creationId xmlns:p14="http://schemas.microsoft.com/office/powerpoint/2010/main" val="28249465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41000">
              <a:schemeClr val="bg1"/>
            </a:gs>
            <a:gs pos="75000">
              <a:schemeClr val="bg1"/>
            </a:gs>
            <a:gs pos="89000">
              <a:schemeClr val="accent3">
                <a:lumMod val="60000"/>
                <a:lumOff val="40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ABA6B0E-1413-44DB-9EDD-16F63F149ECA}"/>
              </a:ext>
            </a:extLst>
          </p:cNvPr>
          <p:cNvSpPr>
            <a:spLocks noGrp="1"/>
          </p:cNvSpPr>
          <p:nvPr>
            <p:ph type="title"/>
          </p:nvPr>
        </p:nvSpPr>
        <p:spPr>
          <a:xfrm>
            <a:off x="783395" y="2461211"/>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6" name="Segnaposto numero diapositiva 5">
            <a:extLst>
              <a:ext uri="{FF2B5EF4-FFF2-40B4-BE49-F238E27FC236}">
                <a16:creationId xmlns:a16="http://schemas.microsoft.com/office/drawing/2014/main" id="{9C1BFB74-E307-493A-8D65-6241101A1C9F}"/>
              </a:ext>
            </a:extLst>
          </p:cNvPr>
          <p:cNvSpPr>
            <a:spLocks noGrp="1"/>
          </p:cNvSpPr>
          <p:nvPr>
            <p:ph type="sldNum" sz="quarter" idx="4"/>
          </p:nvPr>
        </p:nvSpPr>
        <p:spPr>
          <a:xfrm>
            <a:off x="113420" y="63000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AA0E0C-15BA-4795-BC69-E6C8FA1C26EE}"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magine 6">
            <a:extLst>
              <a:ext uri="{FF2B5EF4-FFF2-40B4-BE49-F238E27FC236}">
                <a16:creationId xmlns:a16="http://schemas.microsoft.com/office/drawing/2014/main" id="{2BAADACC-3F41-40B7-9DF2-60E9BA228F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1156" y="5701553"/>
            <a:ext cx="933848" cy="685445"/>
          </a:xfrm>
          <a:prstGeom prst="rect">
            <a:avLst/>
          </a:prstGeom>
          <a:effectLst>
            <a:reflection blurRad="6350" stA="50000" endA="300" endPos="55500" dist="101600" dir="5400000" sy="-100000" algn="bl" rotWithShape="0"/>
          </a:effectLst>
        </p:spPr>
      </p:pic>
      <p:pic>
        <p:nvPicPr>
          <p:cNvPr id="8" name="Immagine 7">
            <a:extLst>
              <a:ext uri="{FF2B5EF4-FFF2-40B4-BE49-F238E27FC236}">
                <a16:creationId xmlns:a16="http://schemas.microsoft.com/office/drawing/2014/main" id="{CAE4EF16-5025-4CB7-B097-2B000C7E348C}"/>
              </a:ext>
            </a:extLst>
          </p:cNvPr>
          <p:cNvPicPr>
            <a:picLocks noChangeAspect="1"/>
          </p:cNvPicPr>
          <p:nvPr userDrawn="1"/>
        </p:nvPicPr>
        <p:blipFill rotWithShape="1">
          <a:blip r:embed="rId4">
            <a:clrChange>
              <a:clrFrom>
                <a:srgbClr val="E6E6E6"/>
              </a:clrFrom>
              <a:clrTo>
                <a:srgbClr val="E6E6E6">
                  <a:alpha val="0"/>
                </a:srgbClr>
              </a:clrTo>
            </a:clrChang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b="20625"/>
          <a:stretch/>
        </p:blipFill>
        <p:spPr>
          <a:xfrm>
            <a:off x="0" y="0"/>
            <a:ext cx="1344706" cy="1366221"/>
          </a:xfrm>
          <a:prstGeom prst="rect">
            <a:avLst/>
          </a:prstGeom>
        </p:spPr>
      </p:pic>
    </p:spTree>
    <p:extLst>
      <p:ext uri="{BB962C8B-B14F-4D97-AF65-F5344CB8AC3E}">
        <p14:creationId xmlns:p14="http://schemas.microsoft.com/office/powerpoint/2010/main" val="424049673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2A444773-1781-4468-AD0F-1621D6410D2B}"/>
              </a:ext>
            </a:extLst>
          </p:cNvPr>
          <p:cNvSpPr/>
          <p:nvPr userDrawn="1"/>
        </p:nvSpPr>
        <p:spPr>
          <a:xfrm rot="16200000">
            <a:off x="4559600" y="2353653"/>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FB9DE12A-97C0-4937-A090-EFB430D4BFAE}"/>
              </a:ext>
            </a:extLst>
          </p:cNvPr>
          <p:cNvSpPr/>
          <p:nvPr userDrawn="1"/>
        </p:nvSpPr>
        <p:spPr>
          <a:xfrm>
            <a:off x="4255945" y="6483828"/>
            <a:ext cx="632112" cy="30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uppo 2">
            <a:extLst>
              <a:ext uri="{FF2B5EF4-FFF2-40B4-BE49-F238E27FC236}">
                <a16:creationId xmlns:a16="http://schemas.microsoft.com/office/drawing/2014/main" id="{4B2B1A68-8C6A-4DB9-A36E-6C3FBF31F035}"/>
              </a:ext>
            </a:extLst>
          </p:cNvPr>
          <p:cNvGrpSpPr/>
          <p:nvPr userDrawn="1"/>
        </p:nvGrpSpPr>
        <p:grpSpPr>
          <a:xfrm>
            <a:off x="4255944" y="6483828"/>
            <a:ext cx="632112" cy="454032"/>
            <a:chOff x="5346654" y="6271708"/>
            <a:chExt cx="1482961" cy="709445"/>
          </a:xfrm>
        </p:grpSpPr>
        <p:pic>
          <p:nvPicPr>
            <p:cNvPr id="4" name="Immagine 3">
              <a:extLst>
                <a:ext uri="{FF2B5EF4-FFF2-40B4-BE49-F238E27FC236}">
                  <a16:creationId xmlns:a16="http://schemas.microsoft.com/office/drawing/2014/main" id="{2A2558D1-211B-43AA-91FD-FA4EDC3B1F49}"/>
                </a:ext>
              </a:extLst>
            </p:cNvPr>
            <p:cNvPicPr>
              <a:picLocks noChangeAspect="1"/>
            </p:cNvPicPr>
            <p:nvPr userDrawn="1"/>
          </p:nvPicPr>
          <p:blipFill>
            <a:blip r:embed="rId6"/>
            <a:stretch>
              <a:fillRect/>
            </a:stretch>
          </p:blipFill>
          <p:spPr>
            <a:xfrm>
              <a:off x="5346654" y="6366670"/>
              <a:ext cx="1050051" cy="519520"/>
            </a:xfrm>
            <a:prstGeom prst="rect">
              <a:avLst/>
            </a:prstGeom>
          </p:spPr>
        </p:pic>
        <p:pic>
          <p:nvPicPr>
            <p:cNvPr id="5" name="Immagine 4">
              <a:extLst>
                <a:ext uri="{FF2B5EF4-FFF2-40B4-BE49-F238E27FC236}">
                  <a16:creationId xmlns:a16="http://schemas.microsoft.com/office/drawing/2014/main" id="{F8057232-5D1E-448A-B9EC-B5B034B38CB1}"/>
                </a:ext>
              </a:extLst>
            </p:cNvPr>
            <p:cNvPicPr>
              <a:picLocks noChangeAspect="1"/>
            </p:cNvPicPr>
            <p:nvPr userDrawn="1"/>
          </p:nvPicPr>
          <p:blipFill>
            <a:blip r:embed="rId7"/>
            <a:stretch>
              <a:fillRect/>
            </a:stretch>
          </p:blipFill>
          <p:spPr>
            <a:xfrm>
              <a:off x="5954034" y="6271708"/>
              <a:ext cx="875581" cy="709445"/>
            </a:xfrm>
            <a:prstGeom prst="rect">
              <a:avLst/>
            </a:prstGeom>
          </p:spPr>
        </p:pic>
      </p:grpSp>
    </p:spTree>
    <p:extLst>
      <p:ext uri="{BB962C8B-B14F-4D97-AF65-F5344CB8AC3E}">
        <p14:creationId xmlns:p14="http://schemas.microsoft.com/office/powerpoint/2010/main" val="18712653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2A444773-1781-4468-AD0F-1621D6410D2B}"/>
              </a:ext>
            </a:extLst>
          </p:cNvPr>
          <p:cNvSpPr/>
          <p:nvPr userDrawn="1"/>
        </p:nvSpPr>
        <p:spPr>
          <a:xfrm rot="16200000">
            <a:off x="4559600" y="2353653"/>
            <a:ext cx="18000" cy="8586000"/>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FB9DE12A-97C0-4937-A090-EFB430D4BFAE}"/>
              </a:ext>
            </a:extLst>
          </p:cNvPr>
          <p:cNvSpPr/>
          <p:nvPr userDrawn="1"/>
        </p:nvSpPr>
        <p:spPr>
          <a:xfrm>
            <a:off x="4255945" y="6483828"/>
            <a:ext cx="632112" cy="30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uppo 2">
            <a:extLst>
              <a:ext uri="{FF2B5EF4-FFF2-40B4-BE49-F238E27FC236}">
                <a16:creationId xmlns:a16="http://schemas.microsoft.com/office/drawing/2014/main" id="{4B2B1A68-8C6A-4DB9-A36E-6C3FBF31F035}"/>
              </a:ext>
            </a:extLst>
          </p:cNvPr>
          <p:cNvGrpSpPr/>
          <p:nvPr userDrawn="1"/>
        </p:nvGrpSpPr>
        <p:grpSpPr>
          <a:xfrm>
            <a:off x="4255944" y="6428637"/>
            <a:ext cx="632112" cy="454032"/>
            <a:chOff x="5346654" y="6271708"/>
            <a:chExt cx="1482961" cy="709445"/>
          </a:xfrm>
        </p:grpSpPr>
        <p:pic>
          <p:nvPicPr>
            <p:cNvPr id="4" name="Immagine 3">
              <a:extLst>
                <a:ext uri="{FF2B5EF4-FFF2-40B4-BE49-F238E27FC236}">
                  <a16:creationId xmlns:a16="http://schemas.microsoft.com/office/drawing/2014/main" id="{2A2558D1-211B-43AA-91FD-FA4EDC3B1F49}"/>
                </a:ext>
              </a:extLst>
            </p:cNvPr>
            <p:cNvPicPr>
              <a:picLocks noChangeAspect="1"/>
            </p:cNvPicPr>
            <p:nvPr userDrawn="1"/>
          </p:nvPicPr>
          <p:blipFill>
            <a:blip r:embed="rId5"/>
            <a:stretch>
              <a:fillRect/>
            </a:stretch>
          </p:blipFill>
          <p:spPr>
            <a:xfrm>
              <a:off x="5346654" y="6366670"/>
              <a:ext cx="1050051" cy="519520"/>
            </a:xfrm>
            <a:prstGeom prst="rect">
              <a:avLst/>
            </a:prstGeom>
          </p:spPr>
        </p:pic>
        <p:pic>
          <p:nvPicPr>
            <p:cNvPr id="5" name="Immagine 4">
              <a:extLst>
                <a:ext uri="{FF2B5EF4-FFF2-40B4-BE49-F238E27FC236}">
                  <a16:creationId xmlns:a16="http://schemas.microsoft.com/office/drawing/2014/main" id="{F8057232-5D1E-448A-B9EC-B5B034B38CB1}"/>
                </a:ext>
              </a:extLst>
            </p:cNvPr>
            <p:cNvPicPr>
              <a:picLocks noChangeAspect="1"/>
            </p:cNvPicPr>
            <p:nvPr userDrawn="1"/>
          </p:nvPicPr>
          <p:blipFill>
            <a:blip r:embed="rId6"/>
            <a:stretch>
              <a:fillRect/>
            </a:stretch>
          </p:blipFill>
          <p:spPr>
            <a:xfrm>
              <a:off x="5954034" y="6271708"/>
              <a:ext cx="875581" cy="709445"/>
            </a:xfrm>
            <a:prstGeom prst="rect">
              <a:avLst/>
            </a:prstGeom>
          </p:spPr>
        </p:pic>
      </p:grpSp>
      <p:sp>
        <p:nvSpPr>
          <p:cNvPr id="8" name="Segnaposto numero diapositiva 5">
            <a:extLst>
              <a:ext uri="{FF2B5EF4-FFF2-40B4-BE49-F238E27FC236}">
                <a16:creationId xmlns:a16="http://schemas.microsoft.com/office/drawing/2014/main" id="{FC867868-7A94-40F2-80F8-969A4671FBF6}"/>
              </a:ext>
            </a:extLst>
          </p:cNvPr>
          <p:cNvSpPr>
            <a:spLocks noGrp="1"/>
          </p:cNvSpPr>
          <p:nvPr>
            <p:ph type="sldNum" sz="quarter" idx="4"/>
          </p:nvPr>
        </p:nvSpPr>
        <p:spPr>
          <a:xfrm>
            <a:off x="8506805" y="6625422"/>
            <a:ext cx="361595" cy="217918"/>
          </a:xfrm>
          <a:prstGeom prst="rect">
            <a:avLst/>
          </a:prstGeom>
        </p:spPr>
        <p:txBody>
          <a:bodyPr/>
          <a:lstStyle>
            <a:lvl1pPr>
              <a:defRPr sz="825" b="1">
                <a:solidFill>
                  <a:srgbClr val="03174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96BD7D-B715-426E-89F5-E775CD2C492F}" type="slidenum">
              <a:rPr kumimoji="0" lang="it-IT" sz="825" b="1" i="0" u="none" strike="noStrike" kern="1200" cap="none" spc="0" normalizeH="0" baseline="0" noProof="0" smtClean="0">
                <a:ln>
                  <a:noFill/>
                </a:ln>
                <a:solidFill>
                  <a:srgbClr val="03174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it-IT" sz="825" b="1" i="0" u="none" strike="noStrike" kern="1200" cap="none" spc="0" normalizeH="0" baseline="0" noProof="0">
              <a:ln>
                <a:noFill/>
              </a:ln>
              <a:solidFill>
                <a:srgbClr val="0317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035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3ADD2CB9-5922-434F-B58D-6B46BE9DBFF8}"/>
              </a:ext>
            </a:extLst>
          </p:cNvPr>
          <p:cNvPicPr>
            <a:picLocks noChangeAspect="1"/>
          </p:cNvPicPr>
          <p:nvPr userDrawn="1"/>
        </p:nvPicPr>
        <p:blipFill rotWithShape="1">
          <a:blip r:embed="rId3"/>
          <a:srcRect t="16257" r="2063"/>
          <a:stretch/>
        </p:blipFill>
        <p:spPr>
          <a:xfrm>
            <a:off x="0" y="0"/>
            <a:ext cx="9144000" cy="4120922"/>
          </a:xfrm>
          <a:prstGeom prst="rect">
            <a:avLst/>
          </a:prstGeom>
          <a:solidFill>
            <a:schemeClr val="accent5">
              <a:lumMod val="60000"/>
              <a:lumOff val="40000"/>
            </a:schemeClr>
          </a:solidFill>
        </p:spPr>
      </p:pic>
      <p:pic>
        <p:nvPicPr>
          <p:cNvPr id="10" name="Immagine 9">
            <a:extLst>
              <a:ext uri="{FF2B5EF4-FFF2-40B4-BE49-F238E27FC236}">
                <a16:creationId xmlns:a16="http://schemas.microsoft.com/office/drawing/2014/main" id="{1869323D-CA92-4B41-85B2-51F193E9165C}"/>
              </a:ext>
            </a:extLst>
          </p:cNvPr>
          <p:cNvPicPr>
            <a:picLocks noChangeAspect="1"/>
          </p:cNvPicPr>
          <p:nvPr userDrawn="1"/>
        </p:nvPicPr>
        <p:blipFill rotWithShape="1">
          <a:blip r:embed="rId3"/>
          <a:srcRect t="79810" r="2063"/>
          <a:stretch/>
        </p:blipFill>
        <p:spPr>
          <a:xfrm flipV="1">
            <a:off x="0" y="4120922"/>
            <a:ext cx="9144000" cy="2737077"/>
          </a:xfrm>
          <a:prstGeom prst="rect">
            <a:avLst/>
          </a:prstGeom>
          <a:solidFill>
            <a:schemeClr val="accent5">
              <a:lumMod val="60000"/>
              <a:lumOff val="40000"/>
            </a:schemeClr>
          </a:solidFill>
        </p:spPr>
      </p:pic>
      <p:cxnSp>
        <p:nvCxnSpPr>
          <p:cNvPr id="11" name="Connettore diritto 10">
            <a:extLst>
              <a:ext uri="{FF2B5EF4-FFF2-40B4-BE49-F238E27FC236}">
                <a16:creationId xmlns:a16="http://schemas.microsoft.com/office/drawing/2014/main" id="{D674C667-7E41-4776-AA4A-CB0CC1F9EE84}"/>
              </a:ext>
            </a:extLst>
          </p:cNvPr>
          <p:cNvCxnSpPr>
            <a:cxnSpLocks/>
          </p:cNvCxnSpPr>
          <p:nvPr userDrawn="1"/>
        </p:nvCxnSpPr>
        <p:spPr>
          <a:xfrm>
            <a:off x="292720" y="6626433"/>
            <a:ext cx="39632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728F137-EEC8-494D-AD8A-38D77F269D16}"/>
              </a:ext>
            </a:extLst>
          </p:cNvPr>
          <p:cNvCxnSpPr>
            <a:cxnSpLocks/>
          </p:cNvCxnSpPr>
          <p:nvPr userDrawn="1"/>
        </p:nvCxnSpPr>
        <p:spPr>
          <a:xfrm>
            <a:off x="4888057" y="6636476"/>
            <a:ext cx="39632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503B2979-14E2-4005-BBD8-0B4DDB6FBF75}"/>
              </a:ext>
            </a:extLst>
          </p:cNvPr>
          <p:cNvPicPr>
            <a:picLocks noChangeAspect="1"/>
          </p:cNvPicPr>
          <p:nvPr userDrawn="1"/>
        </p:nvPicPr>
        <p:blipFill>
          <a:blip r:embed="rId4"/>
          <a:stretch>
            <a:fillRect/>
          </a:stretch>
        </p:blipFill>
        <p:spPr>
          <a:xfrm>
            <a:off x="4210056" y="6487106"/>
            <a:ext cx="488240" cy="304602"/>
          </a:xfrm>
          <a:prstGeom prst="rect">
            <a:avLst/>
          </a:prstGeom>
        </p:spPr>
      </p:pic>
      <p:pic>
        <p:nvPicPr>
          <p:cNvPr id="14" name="Immagine 13">
            <a:extLst>
              <a:ext uri="{FF2B5EF4-FFF2-40B4-BE49-F238E27FC236}">
                <a16:creationId xmlns:a16="http://schemas.microsoft.com/office/drawing/2014/main" id="{D27A746A-D3AD-448F-94B0-F02122600A71}"/>
              </a:ext>
            </a:extLst>
          </p:cNvPr>
          <p:cNvPicPr>
            <a:picLocks noChangeAspect="1"/>
          </p:cNvPicPr>
          <p:nvPr userDrawn="1"/>
        </p:nvPicPr>
        <p:blipFill>
          <a:blip r:embed="rId5"/>
          <a:stretch>
            <a:fillRect/>
          </a:stretch>
        </p:blipFill>
        <p:spPr>
          <a:xfrm>
            <a:off x="4499677" y="6427480"/>
            <a:ext cx="408827" cy="441672"/>
          </a:xfrm>
          <a:prstGeom prst="rect">
            <a:avLst/>
          </a:prstGeom>
        </p:spPr>
      </p:pic>
    </p:spTree>
    <p:extLst>
      <p:ext uri="{BB962C8B-B14F-4D97-AF65-F5344CB8AC3E}">
        <p14:creationId xmlns:p14="http://schemas.microsoft.com/office/powerpoint/2010/main" val="4220281687"/>
      </p:ext>
    </p:extLst>
  </p:cSld>
  <p:clrMap bg1="lt1" tx1="dk1" bg2="lt2" tx2="dk2" accent1="accent1" accent2="accent2" accent3="accent3" accent4="accent4" accent5="accent5" accent6="accent6" hlink="hlink" folHlink="folHlink"/>
  <p:sldLayoutIdLst>
    <p:sldLayoutId id="214748367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F916541-82D5-4249-B9F6-1FED1CE7B0B0}"/>
              </a:ext>
            </a:extLst>
          </p:cNvPr>
          <p:cNvSpPr/>
          <p:nvPr userDrawn="1"/>
        </p:nvSpPr>
        <p:spPr>
          <a:xfrm>
            <a:off x="0" y="0"/>
            <a:ext cx="9144000" cy="6858000"/>
          </a:xfrm>
          <a:prstGeom prst="rect">
            <a:avLst/>
          </a:prstGeom>
          <a:gradFill>
            <a:gsLst>
              <a:gs pos="0">
                <a:schemeClr val="accent1">
                  <a:lumMod val="5000"/>
                  <a:lumOff val="95000"/>
                </a:schemeClr>
              </a:gs>
              <a:gs pos="31000">
                <a:srgbClr val="E2E9F6"/>
              </a:gs>
              <a:gs pos="68000">
                <a:srgbClr val="CAD7EE"/>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uppo 7">
            <a:extLst>
              <a:ext uri="{FF2B5EF4-FFF2-40B4-BE49-F238E27FC236}">
                <a16:creationId xmlns:a16="http://schemas.microsoft.com/office/drawing/2014/main" id="{5548E8BC-DC56-48E4-95CE-180CECA4E5D4}"/>
              </a:ext>
            </a:extLst>
          </p:cNvPr>
          <p:cNvGrpSpPr/>
          <p:nvPr userDrawn="1"/>
        </p:nvGrpSpPr>
        <p:grpSpPr>
          <a:xfrm>
            <a:off x="4255944" y="6428637"/>
            <a:ext cx="632112" cy="454032"/>
            <a:chOff x="5346654" y="6271708"/>
            <a:chExt cx="1482961" cy="709445"/>
          </a:xfrm>
        </p:grpSpPr>
        <p:pic>
          <p:nvPicPr>
            <p:cNvPr id="9" name="Immagine 8">
              <a:extLst>
                <a:ext uri="{FF2B5EF4-FFF2-40B4-BE49-F238E27FC236}">
                  <a16:creationId xmlns:a16="http://schemas.microsoft.com/office/drawing/2014/main" id="{FE2D6A4E-A26E-4DDF-BA42-2ED5A44D9E8E}"/>
                </a:ext>
              </a:extLst>
            </p:cNvPr>
            <p:cNvPicPr>
              <a:picLocks noChangeAspect="1"/>
            </p:cNvPicPr>
            <p:nvPr userDrawn="1"/>
          </p:nvPicPr>
          <p:blipFill>
            <a:blip r:embed="rId3"/>
            <a:stretch>
              <a:fillRect/>
            </a:stretch>
          </p:blipFill>
          <p:spPr>
            <a:xfrm>
              <a:off x="5346654" y="6366670"/>
              <a:ext cx="1050051" cy="519520"/>
            </a:xfrm>
            <a:prstGeom prst="rect">
              <a:avLst/>
            </a:prstGeom>
          </p:spPr>
        </p:pic>
        <p:pic>
          <p:nvPicPr>
            <p:cNvPr id="10" name="Immagine 9">
              <a:extLst>
                <a:ext uri="{FF2B5EF4-FFF2-40B4-BE49-F238E27FC236}">
                  <a16:creationId xmlns:a16="http://schemas.microsoft.com/office/drawing/2014/main" id="{2B0889FC-5ED4-4379-8A08-963A7EDD370C}"/>
                </a:ext>
              </a:extLst>
            </p:cNvPr>
            <p:cNvPicPr>
              <a:picLocks noChangeAspect="1"/>
            </p:cNvPicPr>
            <p:nvPr userDrawn="1"/>
          </p:nvPicPr>
          <p:blipFill>
            <a:blip r:embed="rId4"/>
            <a:stretch>
              <a:fillRect/>
            </a:stretch>
          </p:blipFill>
          <p:spPr>
            <a:xfrm>
              <a:off x="5954034" y="6271708"/>
              <a:ext cx="875581" cy="709445"/>
            </a:xfrm>
            <a:prstGeom prst="rect">
              <a:avLst/>
            </a:prstGeom>
          </p:spPr>
        </p:pic>
      </p:grpSp>
      <p:cxnSp>
        <p:nvCxnSpPr>
          <p:cNvPr id="11" name="Connettore diritto 10">
            <a:extLst>
              <a:ext uri="{FF2B5EF4-FFF2-40B4-BE49-F238E27FC236}">
                <a16:creationId xmlns:a16="http://schemas.microsoft.com/office/drawing/2014/main" id="{8C92FB94-FBCD-417E-9362-3E61C48115AF}"/>
              </a:ext>
            </a:extLst>
          </p:cNvPr>
          <p:cNvCxnSpPr>
            <a:cxnSpLocks/>
          </p:cNvCxnSpPr>
          <p:nvPr userDrawn="1"/>
        </p:nvCxnSpPr>
        <p:spPr>
          <a:xfrm>
            <a:off x="292720" y="6626433"/>
            <a:ext cx="3963224" cy="0"/>
          </a:xfrm>
          <a:prstGeom prst="line">
            <a:avLst/>
          </a:prstGeom>
          <a:ln w="19050">
            <a:solidFill>
              <a:srgbClr val="03174E"/>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0BB17E8-E33E-4C30-AF84-2A1B81640267}"/>
              </a:ext>
            </a:extLst>
          </p:cNvPr>
          <p:cNvCxnSpPr>
            <a:cxnSpLocks/>
          </p:cNvCxnSpPr>
          <p:nvPr userDrawn="1"/>
        </p:nvCxnSpPr>
        <p:spPr>
          <a:xfrm>
            <a:off x="4888057" y="6636476"/>
            <a:ext cx="3963224" cy="0"/>
          </a:xfrm>
          <a:prstGeom prst="line">
            <a:avLst/>
          </a:prstGeom>
          <a:ln w="19050">
            <a:solidFill>
              <a:srgbClr val="0317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617379"/>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F916541-82D5-4249-B9F6-1FED1CE7B0B0}"/>
              </a:ext>
            </a:extLst>
          </p:cNvPr>
          <p:cNvSpPr/>
          <p:nvPr userDrawn="1"/>
        </p:nvSpPr>
        <p:spPr>
          <a:xfrm>
            <a:off x="0" y="0"/>
            <a:ext cx="9144000" cy="6858000"/>
          </a:xfrm>
          <a:prstGeom prst="rect">
            <a:avLst/>
          </a:prstGeom>
          <a:gradFill>
            <a:gsLst>
              <a:gs pos="0">
                <a:schemeClr val="accent1">
                  <a:lumMod val="5000"/>
                  <a:lumOff val="95000"/>
                </a:schemeClr>
              </a:gs>
              <a:gs pos="31000">
                <a:srgbClr val="E2E9F6"/>
              </a:gs>
              <a:gs pos="68000">
                <a:srgbClr val="CAD7EE"/>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a:extLst>
              <a:ext uri="{FF2B5EF4-FFF2-40B4-BE49-F238E27FC236}">
                <a16:creationId xmlns:a16="http://schemas.microsoft.com/office/drawing/2014/main" id="{5548E8BC-DC56-48E4-95CE-180CECA4E5D4}"/>
              </a:ext>
            </a:extLst>
          </p:cNvPr>
          <p:cNvGrpSpPr/>
          <p:nvPr userDrawn="1"/>
        </p:nvGrpSpPr>
        <p:grpSpPr>
          <a:xfrm>
            <a:off x="4255944" y="6428637"/>
            <a:ext cx="632112" cy="454032"/>
            <a:chOff x="5346654" y="6271708"/>
            <a:chExt cx="1482961" cy="709445"/>
          </a:xfrm>
        </p:grpSpPr>
        <p:pic>
          <p:nvPicPr>
            <p:cNvPr id="9" name="Immagine 8">
              <a:extLst>
                <a:ext uri="{FF2B5EF4-FFF2-40B4-BE49-F238E27FC236}">
                  <a16:creationId xmlns:a16="http://schemas.microsoft.com/office/drawing/2014/main" id="{FE2D6A4E-A26E-4DDF-BA42-2ED5A44D9E8E}"/>
                </a:ext>
              </a:extLst>
            </p:cNvPr>
            <p:cNvPicPr>
              <a:picLocks noChangeAspect="1"/>
            </p:cNvPicPr>
            <p:nvPr userDrawn="1"/>
          </p:nvPicPr>
          <p:blipFill>
            <a:blip r:embed="rId6"/>
            <a:stretch>
              <a:fillRect/>
            </a:stretch>
          </p:blipFill>
          <p:spPr>
            <a:xfrm>
              <a:off x="5346654" y="6366670"/>
              <a:ext cx="1050051" cy="519520"/>
            </a:xfrm>
            <a:prstGeom prst="rect">
              <a:avLst/>
            </a:prstGeom>
          </p:spPr>
        </p:pic>
        <p:pic>
          <p:nvPicPr>
            <p:cNvPr id="10" name="Immagine 9">
              <a:extLst>
                <a:ext uri="{FF2B5EF4-FFF2-40B4-BE49-F238E27FC236}">
                  <a16:creationId xmlns:a16="http://schemas.microsoft.com/office/drawing/2014/main" id="{2B0889FC-5ED4-4379-8A08-963A7EDD370C}"/>
                </a:ext>
              </a:extLst>
            </p:cNvPr>
            <p:cNvPicPr>
              <a:picLocks noChangeAspect="1"/>
            </p:cNvPicPr>
            <p:nvPr userDrawn="1"/>
          </p:nvPicPr>
          <p:blipFill>
            <a:blip r:embed="rId7"/>
            <a:stretch>
              <a:fillRect/>
            </a:stretch>
          </p:blipFill>
          <p:spPr>
            <a:xfrm>
              <a:off x="5954034" y="6271708"/>
              <a:ext cx="875581" cy="709445"/>
            </a:xfrm>
            <a:prstGeom prst="rect">
              <a:avLst/>
            </a:prstGeom>
          </p:spPr>
        </p:pic>
      </p:grpSp>
      <p:cxnSp>
        <p:nvCxnSpPr>
          <p:cNvPr id="11" name="Connettore diritto 10">
            <a:extLst>
              <a:ext uri="{FF2B5EF4-FFF2-40B4-BE49-F238E27FC236}">
                <a16:creationId xmlns:a16="http://schemas.microsoft.com/office/drawing/2014/main" id="{8C92FB94-FBCD-417E-9362-3E61C48115AF}"/>
              </a:ext>
            </a:extLst>
          </p:cNvPr>
          <p:cNvCxnSpPr>
            <a:cxnSpLocks/>
          </p:cNvCxnSpPr>
          <p:nvPr userDrawn="1"/>
        </p:nvCxnSpPr>
        <p:spPr>
          <a:xfrm>
            <a:off x="292720" y="6626433"/>
            <a:ext cx="3963224" cy="0"/>
          </a:xfrm>
          <a:prstGeom prst="line">
            <a:avLst/>
          </a:prstGeom>
          <a:ln w="19050">
            <a:solidFill>
              <a:srgbClr val="03174E"/>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0BB17E8-E33E-4C30-AF84-2A1B81640267}"/>
              </a:ext>
            </a:extLst>
          </p:cNvPr>
          <p:cNvCxnSpPr>
            <a:cxnSpLocks/>
          </p:cNvCxnSpPr>
          <p:nvPr userDrawn="1"/>
        </p:nvCxnSpPr>
        <p:spPr>
          <a:xfrm>
            <a:off x="4888057" y="6636476"/>
            <a:ext cx="3963224" cy="0"/>
          </a:xfrm>
          <a:prstGeom prst="line">
            <a:avLst/>
          </a:prstGeom>
          <a:ln w="19050">
            <a:solidFill>
              <a:srgbClr val="0317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3619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2.xml"/><Relationship Id="rId1" Type="http://schemas.openxmlformats.org/officeDocument/2006/relationships/slideLayout" Target="../slideLayouts/slideLayout9.xml"/><Relationship Id="rId4" Type="http://schemas.openxmlformats.org/officeDocument/2006/relationships/image" Target="../media/image49.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4.xml"/><Relationship Id="rId5" Type="http://schemas.openxmlformats.org/officeDocument/2006/relationships/image" Target="../media/image67.sv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a:extLst>
              <a:ext uri="{FF2B5EF4-FFF2-40B4-BE49-F238E27FC236}">
                <a16:creationId xmlns:a16="http://schemas.microsoft.com/office/drawing/2014/main" id="{C2B55E2E-C531-4584-8491-1DDE174D6CA4}"/>
              </a:ext>
            </a:extLst>
          </p:cNvPr>
          <p:cNvSpPr txBox="1">
            <a:spLocks/>
          </p:cNvSpPr>
          <p:nvPr/>
        </p:nvSpPr>
        <p:spPr>
          <a:xfrm>
            <a:off x="244400" y="2348880"/>
            <a:ext cx="8655200" cy="1692464"/>
          </a:xfrm>
          <a:prstGeom prst="rect">
            <a:avLst/>
          </a:prstGeom>
        </p:spPr>
        <p:txBody>
          <a:bodyPr anchor="b" anchorCtr="0"/>
          <a:lstStyle>
            <a:lvl1pPr algn="ctr" defTabSz="914400" rtl="0" eaLnBrk="1" latinLnBrk="0" hangingPunct="1">
              <a:lnSpc>
                <a:spcPct val="90000"/>
              </a:lnSpc>
              <a:spcBef>
                <a:spcPct val="0"/>
              </a:spcBef>
              <a:buNone/>
              <a:defRPr sz="5100" kern="1200">
                <a:solidFill>
                  <a:schemeClr val="accent1"/>
                </a:solidFill>
                <a:latin typeface="Rawline ExtraBold" pitchFamily="2" charset="0"/>
                <a:ea typeface="+mj-ea"/>
                <a:cs typeface="+mj-cs"/>
              </a:defRPr>
            </a:lvl1pPr>
          </a:lstStyle>
          <a:p>
            <a:r>
              <a:rPr lang="it-IT" sz="3400" dirty="0">
                <a:solidFill>
                  <a:srgbClr val="002060"/>
                </a:solidFill>
                <a:latin typeface="Century Gothic" panose="020B0502020202020204" pitchFamily="34" charset="0"/>
              </a:rPr>
              <a:t>Il ruolo della </a:t>
            </a:r>
            <a:r>
              <a:rPr lang="it-IT" sz="3400" b="1" dirty="0">
                <a:solidFill>
                  <a:srgbClr val="002060"/>
                </a:solidFill>
                <a:latin typeface="Century Gothic" panose="020B0502020202020204" pitchFamily="34" charset="0"/>
              </a:rPr>
              <a:t>Funzione Attuariale</a:t>
            </a:r>
            <a:r>
              <a:rPr lang="it-IT" sz="3400" dirty="0">
                <a:solidFill>
                  <a:srgbClr val="002060"/>
                </a:solidFill>
                <a:latin typeface="Century Gothic" panose="020B0502020202020204" pitchFamily="34" charset="0"/>
              </a:rPr>
              <a:t>:</a:t>
            </a:r>
          </a:p>
          <a:p>
            <a:endParaRPr lang="it-IT" sz="3200" dirty="0">
              <a:solidFill>
                <a:srgbClr val="002060"/>
              </a:solidFill>
              <a:latin typeface="Century Gothic" panose="020B0502020202020204" pitchFamily="34" charset="0"/>
            </a:endParaRPr>
          </a:p>
          <a:p>
            <a:r>
              <a:rPr lang="it-IT" sz="2800" dirty="0">
                <a:solidFill>
                  <a:srgbClr val="002060"/>
                </a:solidFill>
                <a:latin typeface="Century Gothic" panose="020B0502020202020204" pitchFamily="34" charset="0"/>
              </a:rPr>
              <a:t>dal </a:t>
            </a:r>
            <a:r>
              <a:rPr lang="it-IT" sz="2800" b="1" dirty="0">
                <a:solidFill>
                  <a:srgbClr val="002060"/>
                </a:solidFill>
                <a:latin typeface="Century Gothic" panose="020B0502020202020204" pitchFamily="34" charset="0"/>
              </a:rPr>
              <a:t>governo</a:t>
            </a:r>
            <a:r>
              <a:rPr lang="it-IT" sz="2800" dirty="0">
                <a:solidFill>
                  <a:srgbClr val="002060"/>
                </a:solidFill>
                <a:latin typeface="Century Gothic" panose="020B0502020202020204" pitchFamily="34" charset="0"/>
              </a:rPr>
              <a:t> di impresa</a:t>
            </a:r>
          </a:p>
          <a:p>
            <a:r>
              <a:rPr lang="it-IT" sz="2800" dirty="0">
                <a:solidFill>
                  <a:srgbClr val="002060"/>
                </a:solidFill>
                <a:latin typeface="Century Gothic" panose="020B0502020202020204" pitchFamily="34" charset="0"/>
              </a:rPr>
              <a:t>alla creazione di </a:t>
            </a:r>
            <a:r>
              <a:rPr lang="it-IT" sz="2800" b="1" dirty="0">
                <a:solidFill>
                  <a:srgbClr val="002060"/>
                </a:solidFill>
                <a:latin typeface="Century Gothic" panose="020B0502020202020204" pitchFamily="34" charset="0"/>
              </a:rPr>
              <a:t>valore</a:t>
            </a:r>
          </a:p>
        </p:txBody>
      </p:sp>
      <p:sp>
        <p:nvSpPr>
          <p:cNvPr id="5" name="Rettangolo 4">
            <a:extLst>
              <a:ext uri="{FF2B5EF4-FFF2-40B4-BE49-F238E27FC236}">
                <a16:creationId xmlns:a16="http://schemas.microsoft.com/office/drawing/2014/main" id="{1AF9FBEB-14F9-4DDE-9583-94A8B1BE726C}"/>
              </a:ext>
            </a:extLst>
          </p:cNvPr>
          <p:cNvSpPr/>
          <p:nvPr/>
        </p:nvSpPr>
        <p:spPr>
          <a:xfrm>
            <a:off x="3920490" y="4941168"/>
            <a:ext cx="1303020" cy="294894"/>
          </a:xfrm>
          <a:prstGeom prst="rect">
            <a:avLst/>
          </a:prstGeom>
          <a:solidFill>
            <a:srgbClr val="031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09/06/2021</a:t>
            </a:r>
          </a:p>
        </p:txBody>
      </p:sp>
      <p:sp>
        <p:nvSpPr>
          <p:cNvPr id="6" name="Text Box 6">
            <a:extLst>
              <a:ext uri="{FF2B5EF4-FFF2-40B4-BE49-F238E27FC236}">
                <a16:creationId xmlns:a16="http://schemas.microsoft.com/office/drawing/2014/main" id="{C0C1D415-4357-4B9A-8996-2C760936E577}"/>
              </a:ext>
            </a:extLst>
          </p:cNvPr>
          <p:cNvSpPr txBox="1">
            <a:spLocks noChangeArrowheads="1"/>
          </p:cNvSpPr>
          <p:nvPr/>
        </p:nvSpPr>
        <p:spPr bwMode="auto">
          <a:xfrm>
            <a:off x="5738368" y="5733256"/>
            <a:ext cx="31683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Osaka" pitchFamily="1" charset="-128"/>
              </a:defRPr>
            </a:lvl1pPr>
            <a:lvl2pPr indent="400050">
              <a:defRPr>
                <a:solidFill>
                  <a:schemeClr val="tx1"/>
                </a:solidFill>
                <a:latin typeface="Arial" panose="020B0604020202020204" pitchFamily="34" charset="0"/>
                <a:ea typeface="Osaka" pitchFamily="1" charset="-128"/>
              </a:defRPr>
            </a:lvl2pPr>
            <a:lvl3pPr indent="514350">
              <a:defRPr>
                <a:solidFill>
                  <a:schemeClr val="tx1"/>
                </a:solidFill>
                <a:latin typeface="Arial" panose="020B0604020202020204" pitchFamily="34" charset="0"/>
                <a:ea typeface="Osaka" pitchFamily="1" charset="-128"/>
              </a:defRPr>
            </a:lvl3pPr>
            <a:lvl4pPr indent="819150">
              <a:defRPr>
                <a:solidFill>
                  <a:schemeClr val="tx1"/>
                </a:solidFill>
                <a:latin typeface="Arial" panose="020B0604020202020204" pitchFamily="34" charset="0"/>
                <a:ea typeface="Osaka" pitchFamily="1" charset="-128"/>
              </a:defRPr>
            </a:lvl4pPr>
            <a:lvl5pPr indent="1123950">
              <a:defRPr>
                <a:solidFill>
                  <a:schemeClr val="tx1"/>
                </a:solidFill>
                <a:latin typeface="Arial" panose="020B0604020202020204" pitchFamily="34" charset="0"/>
                <a:ea typeface="Osaka" pitchFamily="1" charset="-128"/>
              </a:defRPr>
            </a:lvl5pPr>
            <a:lvl6pPr indent="112395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indent="112395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indent="112395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indent="112395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pPr algn="r" eaLnBrk="1" hangingPunct="1">
              <a:lnSpc>
                <a:spcPct val="80000"/>
              </a:lnSpc>
              <a:spcBef>
                <a:spcPct val="10000"/>
              </a:spcBef>
              <a:spcAft>
                <a:spcPts val="0"/>
              </a:spcAft>
              <a:buClr>
                <a:schemeClr val="accent2"/>
              </a:buClr>
            </a:pPr>
            <a:r>
              <a:rPr lang="it-IT" sz="1600" b="1" i="1" dirty="0">
                <a:solidFill>
                  <a:srgbClr val="002060"/>
                </a:solidFill>
                <a:latin typeface="Century Gothic" panose="020B0502020202020204" pitchFamily="34" charset="0"/>
              </a:rPr>
              <a:t>Anna Maria Sommella </a:t>
            </a:r>
            <a:endParaRPr lang="it-IT" sz="1400" b="1" i="1" dirty="0">
              <a:solidFill>
                <a:srgbClr val="002060"/>
              </a:solidFill>
              <a:latin typeface="Century Gothic" panose="020B0502020202020204" pitchFamily="34" charset="0"/>
            </a:endParaRPr>
          </a:p>
          <a:p>
            <a:pPr algn="r" eaLnBrk="1" hangingPunct="1">
              <a:lnSpc>
                <a:spcPct val="80000"/>
              </a:lnSpc>
              <a:spcBef>
                <a:spcPct val="10000"/>
              </a:spcBef>
              <a:spcAft>
                <a:spcPts val="0"/>
              </a:spcAft>
              <a:buClr>
                <a:schemeClr val="accent2"/>
              </a:buClr>
            </a:pPr>
            <a:r>
              <a:rPr lang="it-IT" sz="1200" b="1" i="1" dirty="0">
                <a:solidFill>
                  <a:srgbClr val="002060"/>
                </a:solidFill>
                <a:latin typeface="Century Gothic" panose="020B0502020202020204" pitchFamily="34" charset="0"/>
              </a:rPr>
              <a:t>Head of Actuarial Function</a:t>
            </a:r>
            <a:br>
              <a:rPr lang="it-IT" sz="1200" b="1" i="1" dirty="0">
                <a:solidFill>
                  <a:srgbClr val="002060"/>
                </a:solidFill>
                <a:latin typeface="Century Gothic" panose="020B0502020202020204" pitchFamily="34" charset="0"/>
              </a:rPr>
            </a:br>
            <a:r>
              <a:rPr lang="it-IT" sz="1200" b="1" i="1" dirty="0">
                <a:solidFill>
                  <a:srgbClr val="002060"/>
                </a:solidFill>
                <a:latin typeface="Century Gothic" panose="020B0502020202020204" pitchFamily="34" charset="0"/>
              </a:rPr>
              <a:t>CNP Unicredit Vita S.p.a. </a:t>
            </a:r>
            <a:endParaRPr lang="it-IT" sz="1100" b="1"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35564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6ECED6-C645-4566-B61C-80EDEAAC660E}"/>
              </a:ext>
            </a:extLst>
          </p:cNvPr>
          <p:cNvSpPr>
            <a:spLocks noGrp="1"/>
          </p:cNvSpPr>
          <p:nvPr>
            <p:ph type="title"/>
          </p:nvPr>
        </p:nvSpPr>
        <p:spPr>
          <a:xfrm>
            <a:off x="723900" y="2996952"/>
            <a:ext cx="7696200" cy="523220"/>
          </a:xfrm>
        </p:spPr>
        <p:txBody>
          <a:bodyPr>
            <a:normAutofit fontScale="90000"/>
          </a:bodyPr>
          <a:lstStyle/>
          <a:p>
            <a:pPr algn="ctr"/>
            <a:r>
              <a:rPr lang="it-IT" sz="3200" b="1" dirty="0">
                <a:effectLst>
                  <a:outerShdw blurRad="38100" dist="38100" dir="2700000" algn="tl">
                    <a:srgbClr val="C0C0C0"/>
                  </a:outerShdw>
                </a:effectLst>
                <a:latin typeface="Century Gothic" panose="020B0502020202020204" pitchFamily="34" charset="0"/>
              </a:rPr>
              <a:t>Technical Provision (PILLAR I) </a:t>
            </a:r>
          </a:p>
        </p:txBody>
      </p:sp>
      <p:sp>
        <p:nvSpPr>
          <p:cNvPr id="4" name="Segnaposto numero diapositiva 3">
            <a:extLst>
              <a:ext uri="{FF2B5EF4-FFF2-40B4-BE49-F238E27FC236}">
                <a16:creationId xmlns:a16="http://schemas.microsoft.com/office/drawing/2014/main" id="{E6AF77DF-31A3-4487-9073-39668ABBCE1C}"/>
              </a:ext>
            </a:extLst>
          </p:cNvPr>
          <p:cNvSpPr>
            <a:spLocks noGrp="1"/>
          </p:cNvSpPr>
          <p:nvPr>
            <p:ph type="sldNum" sz="quarter" idx="10"/>
          </p:nvPr>
        </p:nvSpPr>
        <p:spPr/>
        <p:txBody>
          <a:bodyPr/>
          <a:lstStyle/>
          <a:p>
            <a:fld id="{B7CED035-CD93-4284-823A-F478EB277943}" type="slidenum">
              <a:rPr lang="it-IT" smtClean="0">
                <a:latin typeface="Century Gothic" panose="020B0502020202020204" pitchFamily="34" charset="0"/>
              </a:rPr>
              <a:pPr/>
              <a:t>10</a:t>
            </a:fld>
            <a:endParaRPr lang="it-IT" dirty="0">
              <a:latin typeface="Century Gothic" panose="020B0502020202020204" pitchFamily="34" charset="0"/>
            </a:endParaRPr>
          </a:p>
        </p:txBody>
      </p:sp>
    </p:spTree>
    <p:extLst>
      <p:ext uri="{BB962C8B-B14F-4D97-AF65-F5344CB8AC3E}">
        <p14:creationId xmlns:p14="http://schemas.microsoft.com/office/powerpoint/2010/main" val="195253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Modelli Attuariali</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11</a:t>
            </a:fld>
            <a:endParaRPr lang="it-IT"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383760" y="908720"/>
            <a:ext cx="8484640" cy="4032448"/>
          </a:xfrm>
        </p:spPr>
        <p:txBody>
          <a:bodyPr/>
          <a:lstStyle/>
          <a:p>
            <a:r>
              <a:rPr lang="it-IT" sz="1400" b="1" dirty="0">
                <a:solidFill>
                  <a:srgbClr val="002060"/>
                </a:solidFill>
                <a:latin typeface="Century Gothic" panose="020B0502020202020204" pitchFamily="34" charset="0"/>
              </a:rPr>
              <a:t>Analisi sugli output </a:t>
            </a:r>
            <a:r>
              <a:rPr lang="it-IT" sz="1400" dirty="0">
                <a:solidFill>
                  <a:srgbClr val="002060"/>
                </a:solidFill>
                <a:latin typeface="Century Gothic" panose="020B0502020202020204" pitchFamily="34" charset="0"/>
              </a:rPr>
              <a:t>(risultati), come ad esempio la </a:t>
            </a:r>
            <a:r>
              <a:rPr lang="it-IT" sz="1400" b="1" dirty="0">
                <a:solidFill>
                  <a:srgbClr val="002060"/>
                </a:solidFill>
                <a:latin typeface="Century Gothic" panose="020B0502020202020204" pitchFamily="34" charset="0"/>
              </a:rPr>
              <a:t>verifica dei cashflows</a:t>
            </a:r>
            <a:r>
              <a:rPr lang="it-IT" sz="1400" dirty="0">
                <a:solidFill>
                  <a:srgbClr val="002060"/>
                </a:solidFill>
                <a:latin typeface="Century Gothic" panose="020B0502020202020204" pitchFamily="34" charset="0"/>
              </a:rPr>
              <a:t>;</a:t>
            </a:r>
          </a:p>
          <a:p>
            <a:endParaRPr lang="it-IT" sz="1400" b="1"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Ricalcoli indipendenti </a:t>
            </a:r>
            <a:r>
              <a:rPr lang="it-IT" sz="1400" dirty="0">
                <a:solidFill>
                  <a:srgbClr val="002060"/>
                </a:solidFill>
                <a:latin typeface="Century Gothic" panose="020B0502020202020204" pitchFamily="34" charset="0"/>
              </a:rPr>
              <a:t>su determinate </a:t>
            </a:r>
            <a:r>
              <a:rPr lang="it-IT" sz="1400" b="1" dirty="0">
                <a:solidFill>
                  <a:srgbClr val="002060"/>
                </a:solidFill>
                <a:latin typeface="Century Gothic" panose="020B0502020202020204" pitchFamily="34" charset="0"/>
              </a:rPr>
              <a:t>tariffe/LoB </a:t>
            </a:r>
            <a:r>
              <a:rPr lang="it-IT" sz="1400" dirty="0">
                <a:solidFill>
                  <a:srgbClr val="002060"/>
                </a:solidFill>
                <a:latin typeface="Century Gothic" panose="020B0502020202020204" pitchFamily="34" charset="0"/>
              </a:rPr>
              <a:t>effettuando </a:t>
            </a:r>
            <a:r>
              <a:rPr lang="it-IT" sz="1400" b="1" dirty="0">
                <a:solidFill>
                  <a:srgbClr val="002060"/>
                </a:solidFill>
                <a:latin typeface="Century Gothic" panose="020B0502020202020204" pitchFamily="34" charset="0"/>
              </a:rPr>
              <a:t>controlli a campione </a:t>
            </a:r>
            <a:r>
              <a:rPr lang="it-IT" sz="1400" dirty="0">
                <a:solidFill>
                  <a:srgbClr val="002060"/>
                </a:solidFill>
                <a:latin typeface="Century Gothic" panose="020B0502020202020204" pitchFamily="34" charset="0"/>
              </a:rPr>
              <a:t>sulla correttezza della parametrizzazione/implementazione;</a:t>
            </a:r>
          </a:p>
          <a:p>
            <a:pPr marL="0" indent="0">
              <a:buNone/>
            </a:pPr>
            <a:r>
              <a:rPr lang="it-IT" sz="1400" dirty="0">
                <a:solidFill>
                  <a:srgbClr val="002060"/>
                </a:solidFill>
                <a:latin typeface="Century Gothic" panose="020B0502020202020204" pitchFamily="34" charset="0"/>
              </a:rPr>
              <a:t> </a:t>
            </a:r>
          </a:p>
          <a:p>
            <a:r>
              <a:rPr lang="it-IT" sz="1400" b="1" dirty="0">
                <a:solidFill>
                  <a:srgbClr val="002060"/>
                </a:solidFill>
                <a:latin typeface="Century Gothic" panose="020B0502020202020204" pitchFamily="34" charset="0"/>
              </a:rPr>
              <a:t>Test indipendenti </a:t>
            </a:r>
            <a:r>
              <a:rPr lang="it-IT" sz="1400" dirty="0">
                <a:solidFill>
                  <a:srgbClr val="002060"/>
                </a:solidFill>
                <a:latin typeface="Century Gothic" panose="020B0502020202020204" pitchFamily="34" charset="0"/>
              </a:rPr>
              <a:t>sul modello, come per esempio ricalcoli su un campione di polizze significativo dei flussi per singola polizza; test in ambiente liability only, asset only, test in modalità gestione integrata attivi/passivi, deterministico o stocastico</a:t>
            </a:r>
          </a:p>
          <a:p>
            <a:r>
              <a:rPr lang="it-IT" sz="1400" dirty="0">
                <a:solidFill>
                  <a:srgbClr val="002060"/>
                </a:solidFill>
                <a:latin typeface="Century Gothic" panose="020B0502020202020204" pitchFamily="34" charset="0"/>
              </a:rPr>
              <a:t>Particolare attenzione deve essere posta al controllo sull’</a:t>
            </a:r>
            <a:r>
              <a:rPr lang="it-IT" sz="1400" b="1" dirty="0">
                <a:solidFill>
                  <a:srgbClr val="002060"/>
                </a:solidFill>
                <a:latin typeface="Century Gothic" panose="020B0502020202020204" pitchFamily="34" charset="0"/>
              </a:rPr>
              <a:t>implementazione dei nuovi prodotti</a:t>
            </a:r>
            <a:r>
              <a:rPr lang="it-IT" sz="1400" dirty="0">
                <a:solidFill>
                  <a:srgbClr val="002060"/>
                </a:solidFill>
                <a:latin typeface="Century Gothic" panose="020B0502020202020204" pitchFamily="34" charset="0"/>
              </a:rPr>
              <a:t>, sulla corretta modellizzazione </a:t>
            </a:r>
            <a:r>
              <a:rPr lang="it-IT" sz="1400" b="1" dirty="0">
                <a:solidFill>
                  <a:srgbClr val="002060"/>
                </a:solidFill>
                <a:latin typeface="Century Gothic" panose="020B0502020202020204" pitchFamily="34" charset="0"/>
              </a:rPr>
              <a:t>opzioni e garanzie</a:t>
            </a:r>
            <a:r>
              <a:rPr lang="it-IT" sz="1400" dirty="0">
                <a:solidFill>
                  <a:srgbClr val="002060"/>
                </a:solidFill>
                <a:latin typeface="Century Gothic" panose="020B0502020202020204" pitchFamily="34" charset="0"/>
              </a:rPr>
              <a:t>, sulla modellizzazione delle garanzie complementari/ aggiuntive.</a:t>
            </a:r>
          </a:p>
          <a:p>
            <a:r>
              <a:rPr lang="it-IT" sz="1400" dirty="0">
                <a:solidFill>
                  <a:srgbClr val="002060"/>
                </a:solidFill>
                <a:latin typeface="Century Gothic" panose="020B0502020202020204" pitchFamily="34" charset="0"/>
              </a:rPr>
              <a:t>Particolare attenzione deve essere posta alla materialità del perimetro non modellato, delle semplificazioni/ approssimazioni effettuate</a:t>
            </a:r>
          </a:p>
          <a:p>
            <a:r>
              <a:rPr lang="it-IT" sz="1400" dirty="0">
                <a:solidFill>
                  <a:srgbClr val="002060"/>
                </a:solidFill>
                <a:latin typeface="Century Gothic" panose="020B0502020202020204" pitchFamily="34" charset="0"/>
              </a:rPr>
              <a:t>Particolare attenzione deve essere posta alla moltitudine di </a:t>
            </a:r>
            <a:r>
              <a:rPr lang="it-IT" sz="1400" b="1" dirty="0">
                <a:solidFill>
                  <a:srgbClr val="002060"/>
                </a:solidFill>
                <a:latin typeface="Century Gothic" panose="020B0502020202020204" pitchFamily="34" charset="0"/>
              </a:rPr>
              <a:t>modelli/strumenti </a:t>
            </a:r>
            <a:r>
              <a:rPr lang="it-IT" sz="1400" dirty="0">
                <a:solidFill>
                  <a:srgbClr val="002060"/>
                </a:solidFill>
                <a:latin typeface="Century Gothic" panose="020B0502020202020204" pitchFamily="34" charset="0"/>
              </a:rPr>
              <a:t>non propriamente attuariali,  utilizzati in aggiunta/ a completamento quali ad esempio tool per la generazione degli input al modello attuariale, ovvero tool in output per il consolidamento dei risultati</a:t>
            </a:r>
          </a:p>
          <a:p>
            <a:pPr marL="0" indent="0">
              <a:buNone/>
            </a:pPr>
            <a:r>
              <a:rPr lang="it-IT" sz="1400" dirty="0">
                <a:solidFill>
                  <a:srgbClr val="002060"/>
                </a:solidFill>
                <a:latin typeface="Century Gothic" panose="020B0502020202020204" pitchFamily="34" charset="0"/>
              </a:rPr>
              <a:t>La verifica dei modelli attuariali è sicuramente uno degli </a:t>
            </a:r>
            <a:r>
              <a:rPr lang="it-IT" sz="1400" b="1" dirty="0">
                <a:solidFill>
                  <a:srgbClr val="002060"/>
                </a:solidFill>
                <a:latin typeface="Century Gothic" panose="020B0502020202020204" pitchFamily="34" charset="0"/>
              </a:rPr>
              <a:t>ambiti più importanti </a:t>
            </a:r>
            <a:r>
              <a:rPr lang="it-IT" sz="1400" dirty="0">
                <a:solidFill>
                  <a:srgbClr val="002060"/>
                </a:solidFill>
                <a:latin typeface="Century Gothic" panose="020B0502020202020204" pitchFamily="34" charset="0"/>
              </a:rPr>
              <a:t>ma anche uno degli ambiti </a:t>
            </a:r>
            <a:r>
              <a:rPr lang="it-IT" sz="1400" b="1" dirty="0">
                <a:solidFill>
                  <a:srgbClr val="002060"/>
                </a:solidFill>
                <a:latin typeface="Century Gothic" panose="020B0502020202020204" pitchFamily="34" charset="0"/>
              </a:rPr>
              <a:t>più complessi </a:t>
            </a:r>
            <a:r>
              <a:rPr lang="it-IT" sz="1400" dirty="0">
                <a:solidFill>
                  <a:srgbClr val="002060"/>
                </a:solidFill>
                <a:latin typeface="Century Gothic" panose="020B0502020202020204" pitchFamily="34" charset="0"/>
              </a:rPr>
              <a:t>nella validazione delle Technical Provisions;</a:t>
            </a:r>
          </a:p>
          <a:p>
            <a:pPr marL="0" indent="0">
              <a:buNone/>
            </a:pPr>
            <a:r>
              <a:rPr lang="it-IT" sz="1400" dirty="0">
                <a:solidFill>
                  <a:srgbClr val="002060"/>
                </a:solidFill>
                <a:latin typeface="Century Gothic" panose="020B0502020202020204" pitchFamily="34" charset="0"/>
              </a:rPr>
              <a:t>A seconda della capacity e delle competenze a disposizione all’interno dell’ufficio, le diverse Funzioni Attuariali delle Compagnie possono effettuare ricalcoli direttamente col modello attuariale o sfruttare  strumenti alternativi per farne una validazione indipendente.</a:t>
            </a:r>
          </a:p>
        </p:txBody>
      </p:sp>
    </p:spTree>
    <p:extLst>
      <p:ext uri="{BB962C8B-B14F-4D97-AF65-F5344CB8AC3E}">
        <p14:creationId xmlns:p14="http://schemas.microsoft.com/office/powerpoint/2010/main" val="332051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Metodologie </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12</a:t>
            </a:fld>
            <a:endParaRPr lang="it-IT"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383761" y="1268760"/>
            <a:ext cx="8153400" cy="4573587"/>
          </a:xfrm>
        </p:spPr>
        <p:txBody>
          <a:bodyPr/>
          <a:lstStyle/>
          <a:p>
            <a:pPr marL="0" indent="0">
              <a:buNone/>
            </a:pPr>
            <a:r>
              <a:rPr lang="it-IT" sz="1400" dirty="0">
                <a:solidFill>
                  <a:srgbClr val="002060"/>
                </a:solidFill>
                <a:latin typeface="Century Gothic" panose="020B0502020202020204" pitchFamily="34" charset="0"/>
              </a:rPr>
              <a:t>Valutare metodi e procedure adottate  per il calcolo delle best estimate liabilities ad esempio:</a:t>
            </a:r>
          </a:p>
          <a:p>
            <a:endParaRPr lang="it-IT" sz="1400"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Analisi </a:t>
            </a:r>
            <a:r>
              <a:rPr lang="it-IT" sz="1400" b="1" dirty="0">
                <a:solidFill>
                  <a:srgbClr val="002060"/>
                </a:solidFill>
                <a:latin typeface="Century Gothic" panose="020B0502020202020204" pitchFamily="34" charset="0"/>
              </a:rPr>
              <a:t>metodologie di derivazione ipotesi non economiche</a:t>
            </a:r>
            <a:r>
              <a:rPr lang="it-IT" sz="1400" dirty="0">
                <a:solidFill>
                  <a:srgbClr val="002060"/>
                </a:solidFill>
                <a:latin typeface="Century Gothic" panose="020B0502020202020204" pitchFamily="34" charset="0"/>
              </a:rPr>
              <a:t>, analisi clusterizzazione del portafoglio per le fissazione delle ipotesi </a:t>
            </a:r>
          </a:p>
          <a:p>
            <a:r>
              <a:rPr lang="it-IT" sz="1400" dirty="0">
                <a:solidFill>
                  <a:srgbClr val="002060"/>
                </a:solidFill>
                <a:latin typeface="Century Gothic" panose="020B0502020202020204" pitchFamily="34" charset="0"/>
              </a:rPr>
              <a:t>Analisi delle metodologie alla base della clusterizzazione/ raggruppamento del portafoglio dei passivi ed eventuale clusterizzazione del portafoglio attivi</a:t>
            </a:r>
          </a:p>
          <a:p>
            <a:r>
              <a:rPr lang="it-IT" sz="1400" dirty="0">
                <a:solidFill>
                  <a:srgbClr val="002060"/>
                </a:solidFill>
                <a:latin typeface="Century Gothic" panose="020B0502020202020204" pitchFamily="34" charset="0"/>
              </a:rPr>
              <a:t>Analisi delle metodologia del </a:t>
            </a:r>
            <a:r>
              <a:rPr lang="it-IT" sz="1400" b="1" dirty="0">
                <a:solidFill>
                  <a:srgbClr val="002060"/>
                </a:solidFill>
                <a:latin typeface="Century Gothic" panose="020B0502020202020204" pitchFamily="34" charset="0"/>
              </a:rPr>
              <a:t>comportamento dinamico degli assicurati </a:t>
            </a:r>
          </a:p>
          <a:p>
            <a:r>
              <a:rPr lang="it-IT" sz="1400" dirty="0">
                <a:solidFill>
                  <a:srgbClr val="002060"/>
                </a:solidFill>
                <a:latin typeface="Century Gothic" panose="020B0502020202020204" pitchFamily="34" charset="0"/>
              </a:rPr>
              <a:t>Valutazione</a:t>
            </a:r>
            <a:r>
              <a:rPr lang="it-IT" sz="1400" b="1" dirty="0">
                <a:solidFill>
                  <a:srgbClr val="002060"/>
                </a:solidFill>
                <a:latin typeface="Century Gothic" panose="020B0502020202020204" pitchFamily="34" charset="0"/>
              </a:rPr>
              <a:t> delle opzioni e garanzie </a:t>
            </a:r>
            <a:r>
              <a:rPr lang="it-IT" sz="1400" dirty="0">
                <a:solidFill>
                  <a:srgbClr val="002060"/>
                </a:solidFill>
                <a:latin typeface="Century Gothic" panose="020B0502020202020204" pitchFamily="34" charset="0"/>
              </a:rPr>
              <a:t>e degli approcci di calcolo sottostanti</a:t>
            </a:r>
          </a:p>
          <a:p>
            <a:r>
              <a:rPr lang="it-IT" sz="1400" dirty="0">
                <a:solidFill>
                  <a:srgbClr val="002060"/>
                </a:solidFill>
                <a:latin typeface="Century Gothic" panose="020B0502020202020204" pitchFamily="34" charset="0"/>
              </a:rPr>
              <a:t>Valutazione adeguatezza </a:t>
            </a:r>
            <a:r>
              <a:rPr lang="it-IT" sz="1400" b="1" dirty="0">
                <a:solidFill>
                  <a:srgbClr val="002060"/>
                </a:solidFill>
                <a:latin typeface="Century Gothic" panose="020B0502020202020204" pitchFamily="34" charset="0"/>
              </a:rPr>
              <a:t>delle metodologie di proiezione </a:t>
            </a:r>
          </a:p>
          <a:p>
            <a:r>
              <a:rPr lang="it-IT" sz="1400" dirty="0">
                <a:solidFill>
                  <a:srgbClr val="002060"/>
                </a:solidFill>
                <a:latin typeface="Century Gothic" panose="020B0502020202020204" pitchFamily="34" charset="0"/>
              </a:rPr>
              <a:t>Analisi delle metodologie di calcolo degli  </a:t>
            </a:r>
            <a:r>
              <a:rPr lang="it-IT" sz="1400" b="1" dirty="0">
                <a:solidFill>
                  <a:srgbClr val="002060"/>
                </a:solidFill>
                <a:latin typeface="Century Gothic" panose="020B0502020202020204" pitchFamily="34" charset="0"/>
              </a:rPr>
              <a:t>Future discretionary benefit (FDB)</a:t>
            </a:r>
          </a:p>
          <a:p>
            <a:r>
              <a:rPr lang="it-IT" sz="1400" dirty="0">
                <a:solidFill>
                  <a:srgbClr val="002060"/>
                </a:solidFill>
                <a:latin typeface="Century Gothic" panose="020B0502020202020204" pitchFamily="34" charset="0"/>
              </a:rPr>
              <a:t>Valutazione delle</a:t>
            </a:r>
            <a:r>
              <a:rPr lang="it-IT" sz="1400" b="1" dirty="0">
                <a:solidFill>
                  <a:srgbClr val="002060"/>
                </a:solidFill>
                <a:latin typeface="Century Gothic" panose="020B0502020202020204" pitchFamily="34" charset="0"/>
              </a:rPr>
              <a:t> metodologie dei Bound of contracts (BOC) </a:t>
            </a:r>
          </a:p>
          <a:p>
            <a:r>
              <a:rPr lang="it-IT" sz="1400" dirty="0">
                <a:solidFill>
                  <a:srgbClr val="002060"/>
                </a:solidFill>
                <a:latin typeface="Century Gothic" panose="020B0502020202020204" pitchFamily="34" charset="0"/>
              </a:rPr>
              <a:t>Analisi delle </a:t>
            </a:r>
            <a:r>
              <a:rPr lang="it-IT" sz="1400" b="1" dirty="0">
                <a:solidFill>
                  <a:srgbClr val="002060"/>
                </a:solidFill>
                <a:latin typeface="Century Gothic" panose="020B0502020202020204" pitchFamily="34" charset="0"/>
              </a:rPr>
              <a:t>metodologie di calcolo del Risk Margin</a:t>
            </a:r>
          </a:p>
          <a:p>
            <a:r>
              <a:rPr lang="it-IT" sz="1400" dirty="0">
                <a:solidFill>
                  <a:srgbClr val="002060"/>
                </a:solidFill>
                <a:latin typeface="Century Gothic" panose="020B0502020202020204" pitchFamily="34" charset="0"/>
              </a:rPr>
              <a:t>Analisi  metodologica di tutte </a:t>
            </a:r>
            <a:r>
              <a:rPr lang="it-IT" sz="1400" b="1" dirty="0">
                <a:solidFill>
                  <a:srgbClr val="002060"/>
                </a:solidFill>
                <a:latin typeface="Century Gothic" panose="020B0502020202020204" pitchFamily="34" charset="0"/>
              </a:rPr>
              <a:t>le semplificazioni adottate</a:t>
            </a:r>
          </a:p>
          <a:p>
            <a:pPr marL="0" indent="0">
              <a:buNone/>
            </a:pPr>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34829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bwMode="gray"/>
        <p:txBody>
          <a:bodyPr/>
          <a:lstStyle/>
          <a:p>
            <a:r>
              <a:rPr lang="it-IT" sz="2000" dirty="0"/>
              <a:t>Esempio metodologia  FDB (future discretionary benefit) quale approccio?</a:t>
            </a:r>
          </a:p>
        </p:txBody>
      </p:sp>
      <mc:AlternateContent xmlns:mc="http://schemas.openxmlformats.org/markup-compatibility/2006" xmlns:a14="http://schemas.microsoft.com/office/drawing/2010/main">
        <mc:Choice Requires="a14">
          <p:sp>
            <p:nvSpPr>
              <p:cNvPr id="4" name="Rettangolo 3">
                <a:extLst>
                  <a:ext uri="{FF2B5EF4-FFF2-40B4-BE49-F238E27FC236}">
                    <a16:creationId xmlns:a16="http://schemas.microsoft.com/office/drawing/2014/main" id="{A96ED08F-1EEC-478E-AF3F-8B7C5E272CCF}"/>
                  </a:ext>
                </a:extLst>
              </p:cNvPr>
              <p:cNvSpPr/>
              <p:nvPr/>
            </p:nvSpPr>
            <p:spPr>
              <a:xfrm>
                <a:off x="792000" y="1539000"/>
                <a:ext cx="7560000" cy="378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it-IT" sz="1400" dirty="0">
                    <a:solidFill>
                      <a:srgbClr val="002060"/>
                    </a:solidFill>
                    <a:latin typeface="Century Gothic" panose="020B0502020202020204" pitchFamily="34" charset="0"/>
                  </a:rPr>
                  <a:t>Le provvigioni running modulate in funzione del trattenuto sono o no un beneficio discrezionale da  considerare nella posta dei future discretionary benefit?</a:t>
                </a:r>
              </a:p>
              <a:p>
                <a:endParaRPr lang="it-IT" b="1" dirty="0">
                  <a:solidFill>
                    <a:srgbClr val="002060"/>
                  </a:solidFill>
                  <a:cs typeface="Aharoni" panose="02010803020104030203" pitchFamily="2" charset="-79"/>
                </a:endParaRPr>
              </a:p>
              <a:p>
                <a:endParaRPr lang="it-IT" b="1" dirty="0">
                  <a:solidFill>
                    <a:srgbClr val="002060"/>
                  </a:solidFill>
                  <a:cs typeface="Aharoni" panose="02010803020104030203" pitchFamily="2" charset="-79"/>
                </a:endParaRPr>
              </a:p>
              <a:p>
                <a:pPr algn="ctr"/>
                <a:r>
                  <a:rPr lang="it-IT" b="1" dirty="0">
                    <a:solidFill>
                      <a:srgbClr val="002060"/>
                    </a:solidFill>
                    <a:cs typeface="Aharoni" panose="02010803020104030203" pitchFamily="2" charset="-79"/>
                  </a:rPr>
                  <a:t>FDB entra nell’ADJ delle TP</a:t>
                </a:r>
              </a:p>
              <a:p>
                <a:pPr algn="ctr"/>
                <a:endParaRPr lang="it-IT" b="1" dirty="0">
                  <a:solidFill>
                    <a:srgbClr val="002060"/>
                  </a:solidFill>
                  <a:cs typeface="Aharoni" panose="02010803020104030203" pitchFamily="2" charset="-79"/>
                </a:endParaRPr>
              </a:p>
              <a:p>
                <a:pPr marL="214313" indent="-214313">
                  <a:buFont typeface="Arial" panose="020B0604020202020204" pitchFamily="34" charset="0"/>
                  <a:buChar char="•"/>
                </a:pPr>
                <a:endParaRPr lang="it-IT" dirty="0"/>
              </a:p>
              <a:p>
                <a:pPr algn="ctr"/>
                <a14:m>
                  <m:oMathPara xmlns:m="http://schemas.openxmlformats.org/officeDocument/2006/math">
                    <m:oMathParaPr>
                      <m:jc m:val="centerGroup"/>
                    </m:oMathParaPr>
                    <m:oMath xmlns:m="http://schemas.openxmlformats.org/officeDocument/2006/math">
                      <m:r>
                        <a:rPr lang="it-IT" b="0" i="1" smtClean="0">
                          <a:solidFill>
                            <a:srgbClr val="002060"/>
                          </a:solidFill>
                          <a:latin typeface="Cambria Math" panose="02040503050406030204" pitchFamily="18" charset="0"/>
                        </a:rPr>
                        <m:t>𝐴𝑑𝑗</m:t>
                      </m:r>
                      <m:r>
                        <a:rPr lang="it-IT" b="0" i="1" smtClean="0">
                          <a:solidFill>
                            <a:srgbClr val="002060"/>
                          </a:solidFill>
                          <a:latin typeface="Cambria Math" panose="02040503050406030204" pitchFamily="18" charset="0"/>
                        </a:rPr>
                        <m:t> </m:t>
                      </m:r>
                      <m:r>
                        <a:rPr lang="it-IT" b="0" i="1" smtClean="0">
                          <a:solidFill>
                            <a:srgbClr val="002060"/>
                          </a:solidFill>
                          <a:latin typeface="Cambria Math" panose="02040503050406030204" pitchFamily="18" charset="0"/>
                        </a:rPr>
                        <m:t>𝑇𝑃</m:t>
                      </m:r>
                      <m:r>
                        <a:rPr lang="it-IT" b="0" i="1" smtClean="0">
                          <a:solidFill>
                            <a:srgbClr val="002060"/>
                          </a:solidFill>
                          <a:latin typeface="Cambria Math" panose="02040503050406030204" pitchFamily="18" charset="0"/>
                        </a:rPr>
                        <m:t>=−</m:t>
                      </m:r>
                      <m:r>
                        <m:rPr>
                          <m:sty m:val="p"/>
                        </m:rPr>
                        <a:rPr lang="it-IT" b="0" i="0" smtClean="0">
                          <a:solidFill>
                            <a:srgbClr val="002060"/>
                          </a:solidFill>
                          <a:latin typeface="Cambria Math" panose="02040503050406030204" pitchFamily="18" charset="0"/>
                        </a:rPr>
                        <m:t>max</m:t>
                      </m:r>
                      <m:r>
                        <a:rPr lang="it-IT" b="0" i="1" smtClean="0">
                          <a:solidFill>
                            <a:srgbClr val="002060"/>
                          </a:solidFill>
                          <a:latin typeface="Cambria Math" panose="02040503050406030204" pitchFamily="18" charset="0"/>
                        </a:rPr>
                        <m:t>⁡(</m:t>
                      </m:r>
                      <m:func>
                        <m:funcPr>
                          <m:ctrlPr>
                            <a:rPr lang="it-IT" b="0" i="1" smtClean="0">
                              <a:solidFill>
                                <a:srgbClr val="002060"/>
                              </a:solidFill>
                              <a:latin typeface="Cambria Math" panose="02040503050406030204" pitchFamily="18" charset="0"/>
                            </a:rPr>
                          </m:ctrlPr>
                        </m:funcPr>
                        <m:fName>
                          <m:r>
                            <m:rPr>
                              <m:sty m:val="p"/>
                            </m:rPr>
                            <a:rPr lang="it-IT" b="0" i="0" smtClean="0">
                              <a:solidFill>
                                <a:srgbClr val="002060"/>
                              </a:solidFill>
                              <a:latin typeface="Cambria Math" panose="02040503050406030204" pitchFamily="18" charset="0"/>
                            </a:rPr>
                            <m:t>min</m:t>
                          </m:r>
                        </m:fName>
                        <m:e>
                          <m:d>
                            <m:dPr>
                              <m:ctrlPr>
                                <a:rPr lang="it-IT" b="0" i="1" smtClean="0">
                                  <a:solidFill>
                                    <a:srgbClr val="002060"/>
                                  </a:solidFill>
                                  <a:latin typeface="Cambria Math" panose="02040503050406030204" pitchFamily="18" charset="0"/>
                                </a:rPr>
                              </m:ctrlPr>
                            </m:dPr>
                            <m:e>
                              <m:sSup>
                                <m:sSupPr>
                                  <m:ctrlPr>
                                    <a:rPr lang="it-IT" b="0" i="1" smtClean="0">
                                      <a:solidFill>
                                        <a:srgbClr val="002060"/>
                                      </a:solidFill>
                                      <a:latin typeface="Cambria Math" panose="02040503050406030204" pitchFamily="18" charset="0"/>
                                    </a:rPr>
                                  </m:ctrlPr>
                                </m:sSupPr>
                                <m:e>
                                  <m:r>
                                    <a:rPr lang="it-IT" b="0" i="1" smtClean="0">
                                      <a:solidFill>
                                        <a:srgbClr val="002060"/>
                                      </a:solidFill>
                                      <a:latin typeface="Cambria Math" panose="02040503050406030204" pitchFamily="18" charset="0"/>
                                    </a:rPr>
                                    <m:t>𝐵𝑆𝐶𝑅</m:t>
                                  </m:r>
                                </m:e>
                                <m:sup>
                                  <m:r>
                                    <a:rPr lang="it-IT" b="0" i="1" smtClean="0">
                                      <a:solidFill>
                                        <a:srgbClr val="002060"/>
                                      </a:solidFill>
                                      <a:latin typeface="Cambria Math" panose="02040503050406030204" pitchFamily="18" charset="0"/>
                                    </a:rPr>
                                    <m:t>𝐺𝑟𝑜𝑠𝑠</m:t>
                                  </m:r>
                                </m:sup>
                              </m:sSup>
                              <m:r>
                                <a:rPr lang="it-IT" b="0" i="1" smtClean="0">
                                  <a:solidFill>
                                    <a:srgbClr val="002060"/>
                                  </a:solidFill>
                                  <a:latin typeface="Cambria Math" panose="02040503050406030204" pitchFamily="18" charset="0"/>
                                </a:rPr>
                                <m:t>−</m:t>
                              </m:r>
                              <m:sSup>
                                <m:sSupPr>
                                  <m:ctrlPr>
                                    <a:rPr lang="it-IT" b="0" i="1" smtClean="0">
                                      <a:solidFill>
                                        <a:srgbClr val="002060"/>
                                      </a:solidFill>
                                      <a:latin typeface="Cambria Math" panose="02040503050406030204" pitchFamily="18" charset="0"/>
                                    </a:rPr>
                                  </m:ctrlPr>
                                </m:sSupPr>
                                <m:e>
                                  <m:r>
                                    <a:rPr lang="it-IT" b="0" i="1" smtClean="0">
                                      <a:solidFill>
                                        <a:srgbClr val="002060"/>
                                      </a:solidFill>
                                      <a:latin typeface="Cambria Math" panose="02040503050406030204" pitchFamily="18" charset="0"/>
                                    </a:rPr>
                                    <m:t>𝐵𝑆𝐶𝑅</m:t>
                                  </m:r>
                                </m:e>
                                <m:sup>
                                  <m:r>
                                    <a:rPr lang="it-IT" b="0" i="1" smtClean="0">
                                      <a:solidFill>
                                        <a:srgbClr val="002060"/>
                                      </a:solidFill>
                                      <a:latin typeface="Cambria Math" panose="02040503050406030204" pitchFamily="18" charset="0"/>
                                    </a:rPr>
                                    <m:t>𝑁𝑒𝑡</m:t>
                                  </m:r>
                                </m:sup>
                              </m:sSup>
                              <m:r>
                                <a:rPr lang="it-IT" b="0" i="1" smtClean="0">
                                  <a:solidFill>
                                    <a:srgbClr val="002060"/>
                                  </a:solidFill>
                                  <a:latin typeface="Cambria Math" panose="02040503050406030204" pitchFamily="18" charset="0"/>
                                </a:rPr>
                                <m:t>;</m:t>
                              </m:r>
                              <m:r>
                                <a:rPr lang="it-IT" b="0" i="1" smtClean="0">
                                  <a:solidFill>
                                    <a:srgbClr val="002060"/>
                                  </a:solidFill>
                                  <a:latin typeface="Cambria Math" panose="02040503050406030204" pitchFamily="18" charset="0"/>
                                </a:rPr>
                                <m:t>𝐹𝐷𝐵</m:t>
                              </m:r>
                            </m:e>
                          </m:d>
                        </m:e>
                      </m:func>
                      <m:r>
                        <a:rPr lang="it-IT" b="0" i="1" smtClean="0">
                          <a:solidFill>
                            <a:srgbClr val="002060"/>
                          </a:solidFill>
                          <a:latin typeface="Cambria Math" panose="02040503050406030204" pitchFamily="18" charset="0"/>
                        </a:rPr>
                        <m:t>;0)</m:t>
                      </m:r>
                    </m:oMath>
                  </m:oMathPara>
                </a14:m>
                <a:endParaRPr lang="it-IT" dirty="0">
                  <a:solidFill>
                    <a:srgbClr val="002060"/>
                  </a:solidFill>
                </a:endParaRPr>
              </a:p>
            </p:txBody>
          </p:sp>
        </mc:Choice>
        <mc:Fallback xmlns="">
          <p:sp>
            <p:nvSpPr>
              <p:cNvPr id="4" name="Rettangolo 3">
                <a:extLst>
                  <a:ext uri="{FF2B5EF4-FFF2-40B4-BE49-F238E27FC236}">
                    <a16:creationId xmlns:a16="http://schemas.microsoft.com/office/drawing/2014/main" id="{A96ED08F-1EEC-478E-AF3F-8B7C5E272CCF}"/>
                  </a:ext>
                </a:extLst>
              </p:cNvPr>
              <p:cNvSpPr>
                <a:spLocks noRot="1" noChangeAspect="1" noMove="1" noResize="1" noEditPoints="1" noAdjustHandles="1" noChangeArrowheads="1" noChangeShapeType="1" noTextEdit="1"/>
              </p:cNvSpPr>
              <p:nvPr/>
            </p:nvSpPr>
            <p:spPr>
              <a:xfrm>
                <a:off x="792000" y="1539000"/>
                <a:ext cx="7560000" cy="3780000"/>
              </a:xfrm>
              <a:prstGeom prst="rect">
                <a:avLst/>
              </a:prstGeom>
              <a:blipFill>
                <a:blip r:embed="rId3"/>
                <a:stretch>
                  <a:fillRect l="-161"/>
                </a:stretch>
              </a:blipFill>
              <a:ln/>
            </p:spPr>
            <p:txBody>
              <a:bodyPr/>
              <a:lstStyle/>
              <a:p>
                <a:r>
                  <a:rPr lang="it-IT">
                    <a:noFill/>
                  </a:rPr>
                  <a:t> </a:t>
                </a:r>
              </a:p>
            </p:txBody>
          </p:sp>
        </mc:Fallback>
      </mc:AlternateContent>
    </p:spTree>
    <p:extLst>
      <p:ext uri="{BB962C8B-B14F-4D97-AF65-F5344CB8AC3E}">
        <p14:creationId xmlns:p14="http://schemas.microsoft.com/office/powerpoint/2010/main" val="94343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bwMode="gray"/>
        <p:txBody>
          <a:bodyPr/>
          <a:lstStyle/>
          <a:p>
            <a:r>
              <a:rPr lang="it-IT" sz="2250" dirty="0"/>
              <a:t>Esempio metodologia </a:t>
            </a:r>
            <a:r>
              <a:rPr lang="it-IT" sz="2250" dirty="0" err="1"/>
              <a:t>BoC</a:t>
            </a:r>
            <a:r>
              <a:rPr lang="it-IT" sz="2250" dirty="0"/>
              <a:t> </a:t>
            </a:r>
            <a:r>
              <a:rPr lang="it-IT" sz="1800" dirty="0"/>
              <a:t>(</a:t>
            </a:r>
            <a:r>
              <a:rPr lang="it-IT" sz="1800" dirty="0" err="1"/>
              <a:t>Boundaries</a:t>
            </a:r>
            <a:r>
              <a:rPr lang="it-IT" sz="1800" dirty="0"/>
              <a:t> of Contracts)</a:t>
            </a:r>
          </a:p>
        </p:txBody>
      </p:sp>
      <p:pic>
        <p:nvPicPr>
          <p:cNvPr id="7" name="Immagine 6">
            <a:extLst>
              <a:ext uri="{FF2B5EF4-FFF2-40B4-BE49-F238E27FC236}">
                <a16:creationId xmlns:a16="http://schemas.microsoft.com/office/drawing/2014/main" id="{4AF26B76-77C0-41FD-B459-EFEA907CBF05}"/>
              </a:ext>
            </a:extLst>
          </p:cNvPr>
          <p:cNvPicPr>
            <a:picLocks noChangeAspect="1"/>
          </p:cNvPicPr>
          <p:nvPr/>
        </p:nvPicPr>
        <p:blipFill>
          <a:blip r:embed="rId3"/>
          <a:stretch>
            <a:fillRect/>
          </a:stretch>
        </p:blipFill>
        <p:spPr>
          <a:xfrm>
            <a:off x="1475656" y="4005064"/>
            <a:ext cx="6492697" cy="2322278"/>
          </a:xfrm>
          <a:prstGeom prst="rect">
            <a:avLst/>
          </a:prstGeom>
        </p:spPr>
      </p:pic>
      <p:pic>
        <p:nvPicPr>
          <p:cNvPr id="2" name="Immagine 1">
            <a:extLst>
              <a:ext uri="{FF2B5EF4-FFF2-40B4-BE49-F238E27FC236}">
                <a16:creationId xmlns:a16="http://schemas.microsoft.com/office/drawing/2014/main" id="{B9D937AC-7F07-4D3D-A0A0-E80DA00E17F8}"/>
              </a:ext>
            </a:extLst>
          </p:cNvPr>
          <p:cNvPicPr>
            <a:picLocks noChangeAspect="1"/>
          </p:cNvPicPr>
          <p:nvPr/>
        </p:nvPicPr>
        <p:blipFill>
          <a:blip r:embed="rId4"/>
          <a:stretch>
            <a:fillRect/>
          </a:stretch>
        </p:blipFill>
        <p:spPr>
          <a:xfrm>
            <a:off x="1415926" y="692696"/>
            <a:ext cx="6312148" cy="2957424"/>
          </a:xfrm>
          <a:prstGeom prst="rect">
            <a:avLst/>
          </a:prstGeom>
        </p:spPr>
      </p:pic>
    </p:spTree>
    <p:extLst>
      <p:ext uri="{BB962C8B-B14F-4D97-AF65-F5344CB8AC3E}">
        <p14:creationId xmlns:p14="http://schemas.microsoft.com/office/powerpoint/2010/main" val="324285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Ipotesi </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15</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387618" y="836712"/>
            <a:ext cx="8153400" cy="5607050"/>
          </a:xfrm>
        </p:spPr>
        <p:txBody>
          <a:bodyPr/>
          <a:lstStyle/>
          <a:p>
            <a:pPr algn="just"/>
            <a:r>
              <a:rPr lang="it-IT" sz="1600" dirty="0">
                <a:solidFill>
                  <a:srgbClr val="002060"/>
                </a:solidFill>
                <a:latin typeface="Century Gothic" panose="020B0502020202020204" pitchFamily="34" charset="0"/>
              </a:rPr>
              <a:t>Analisi delle serie storiche alla base delle ipotesi, individuazioni di eventuali outliers, analisi adeguatezza della lunghezza delle serie storiche, analisi di eventuali trend, analisi del trattamento delle code dei riscatti, adeguatezza rispetto al modello attuariale se ipotesi da derivare per pezzi vs ipotesi per importi, analisi adeguatezza del processo di derivazione delle ipotesi di spesa…</a:t>
            </a:r>
          </a:p>
          <a:p>
            <a:pPr algn="just"/>
            <a:r>
              <a:rPr lang="it-IT" sz="1600" dirty="0">
                <a:solidFill>
                  <a:srgbClr val="002060"/>
                </a:solidFill>
                <a:latin typeface="Century Gothic" panose="020B0502020202020204" pitchFamily="34" charset="0"/>
              </a:rPr>
              <a:t>Valutazione della </a:t>
            </a:r>
            <a:r>
              <a:rPr lang="it-IT" sz="1600" b="1" dirty="0">
                <a:solidFill>
                  <a:srgbClr val="002060"/>
                </a:solidFill>
                <a:latin typeface="Century Gothic" panose="020B0502020202020204" pitchFamily="34" charset="0"/>
              </a:rPr>
              <a:t>coerenza tra le ipotesi e le serie storiche</a:t>
            </a:r>
            <a:r>
              <a:rPr lang="it-IT" sz="1600" dirty="0">
                <a:solidFill>
                  <a:srgbClr val="002060"/>
                </a:solidFill>
                <a:latin typeface="Century Gothic" panose="020B0502020202020204" pitchFamily="34" charset="0"/>
              </a:rPr>
              <a:t>;</a:t>
            </a:r>
          </a:p>
          <a:p>
            <a:pPr algn="just"/>
            <a:r>
              <a:rPr lang="it-IT" sz="1600" dirty="0">
                <a:solidFill>
                  <a:srgbClr val="002060"/>
                </a:solidFill>
                <a:latin typeface="Century Gothic" panose="020B0502020202020204" pitchFamily="34" charset="0"/>
              </a:rPr>
              <a:t>Valutazione delle risultanze delle </a:t>
            </a:r>
            <a:r>
              <a:rPr lang="it-IT" sz="1600" b="1" dirty="0">
                <a:solidFill>
                  <a:srgbClr val="002060"/>
                </a:solidFill>
                <a:latin typeface="Century Gothic" panose="020B0502020202020204" pitchFamily="34" charset="0"/>
              </a:rPr>
              <a:t>analisi di back testing</a:t>
            </a:r>
            <a:r>
              <a:rPr lang="it-IT" sz="1600" dirty="0">
                <a:solidFill>
                  <a:srgbClr val="002060"/>
                </a:solidFill>
                <a:latin typeface="Century Gothic" panose="020B0502020202020204" pitchFamily="34" charset="0"/>
              </a:rPr>
              <a:t>;</a:t>
            </a:r>
          </a:p>
          <a:p>
            <a:pPr algn="just"/>
            <a:r>
              <a:rPr lang="it-IT" sz="1600" dirty="0">
                <a:solidFill>
                  <a:srgbClr val="002060"/>
                </a:solidFill>
                <a:latin typeface="Century Gothic" panose="020B0502020202020204" pitchFamily="34" charset="0"/>
              </a:rPr>
              <a:t>Valutazione di eventuali trend futuri da considerare nella best estimate;</a:t>
            </a:r>
          </a:p>
          <a:p>
            <a:pPr algn="just"/>
            <a:r>
              <a:rPr lang="it-IT" sz="1600" dirty="0">
                <a:solidFill>
                  <a:srgbClr val="002060"/>
                </a:solidFill>
                <a:latin typeface="Century Gothic" panose="020B0502020202020204" pitchFamily="34" charset="0"/>
              </a:rPr>
              <a:t>Valutazione del </a:t>
            </a:r>
            <a:r>
              <a:rPr lang="it-IT" sz="1600" b="1" dirty="0">
                <a:solidFill>
                  <a:srgbClr val="002060"/>
                </a:solidFill>
                <a:latin typeface="Century Gothic" panose="020B0502020202020204" pitchFamily="34" charset="0"/>
              </a:rPr>
              <a:t>comportamento dinamico degli assicurati</a:t>
            </a:r>
          </a:p>
          <a:p>
            <a:pPr algn="just"/>
            <a:r>
              <a:rPr lang="it-IT" sz="1600" dirty="0">
                <a:solidFill>
                  <a:srgbClr val="002060"/>
                </a:solidFill>
                <a:latin typeface="Century Gothic" panose="020B0502020202020204" pitchFamily="34" charset="0"/>
              </a:rPr>
              <a:t>Sensitivities analysis e analisi di impatto  per stima cambio metodologie sottostanti/ aggiornamento ipotesi; </a:t>
            </a:r>
          </a:p>
          <a:p>
            <a:pPr algn="just"/>
            <a:r>
              <a:rPr lang="it-IT" sz="1600" dirty="0">
                <a:solidFill>
                  <a:srgbClr val="002060"/>
                </a:solidFill>
                <a:latin typeface="Century Gothic" panose="020B0502020202020204" pitchFamily="34" charset="0"/>
              </a:rPr>
              <a:t>Ragionevolezza degli expert judgment adottati;</a:t>
            </a:r>
          </a:p>
          <a:p>
            <a:pPr algn="just"/>
            <a:r>
              <a:rPr lang="it-IT" sz="1600" dirty="0">
                <a:solidFill>
                  <a:srgbClr val="002060"/>
                </a:solidFill>
                <a:latin typeface="Century Gothic" panose="020B0502020202020204" pitchFamily="34" charset="0"/>
              </a:rPr>
              <a:t>Analisi dello scenario economico di riferimento, test e controlli sugli scenari stocastici;</a:t>
            </a:r>
          </a:p>
          <a:p>
            <a:pPr algn="just"/>
            <a:r>
              <a:rPr lang="it-IT" sz="1600" dirty="0">
                <a:solidFill>
                  <a:srgbClr val="002060"/>
                </a:solidFill>
                <a:latin typeface="Century Gothic" panose="020B0502020202020204" pitchFamily="34" charset="0"/>
              </a:rPr>
              <a:t>Monitoraggio e controllo evoluzione principali indicatori di mercato (RFR al nodo, EuroStoxx, spread), verifica di ragionevolezza rispetto all’evoluzione delle plus e minus sui portafogli della Compagnia; </a:t>
            </a:r>
          </a:p>
          <a:p>
            <a:pPr algn="just"/>
            <a:r>
              <a:rPr lang="it-IT" sz="1600" dirty="0">
                <a:solidFill>
                  <a:srgbClr val="002060"/>
                </a:solidFill>
                <a:latin typeface="Century Gothic" panose="020B0502020202020204" pitchFamily="34" charset="0"/>
              </a:rPr>
              <a:t>Verifica della corretta replicazione nei modelli attuariali di </a:t>
            </a:r>
            <a:r>
              <a:rPr lang="it-IT" sz="1600" b="1" dirty="0">
                <a:solidFill>
                  <a:srgbClr val="002060"/>
                </a:solidFill>
                <a:latin typeface="Century Gothic" panose="020B0502020202020204" pitchFamily="34" charset="0"/>
              </a:rPr>
              <a:t>future misure di gestione adottate, </a:t>
            </a:r>
            <a:r>
              <a:rPr lang="it-IT" sz="1600" dirty="0">
                <a:solidFill>
                  <a:srgbClr val="002060"/>
                </a:solidFill>
                <a:latin typeface="Century Gothic" panose="020B0502020202020204" pitchFamily="34" charset="0"/>
              </a:rPr>
              <a:t>(Asset allocation target, rendimento obiettivo, eventuali management action su minimi garantiti).</a:t>
            </a: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endParaRPr lang="it-IT" sz="1600" b="1" dirty="0">
              <a:solidFill>
                <a:srgbClr val="002060"/>
              </a:solidFill>
              <a:latin typeface="Century Gothic" panose="020B0502020202020204" pitchFamily="34" charset="0"/>
            </a:endParaRPr>
          </a:p>
          <a:p>
            <a:endParaRPr lang="it-IT" sz="1600" b="1" dirty="0">
              <a:solidFill>
                <a:srgbClr val="002060"/>
              </a:solidFill>
              <a:latin typeface="Century Gothic" panose="020B0502020202020204" pitchFamily="34" charset="0"/>
            </a:endParaRPr>
          </a:p>
          <a:p>
            <a:endParaRPr lang="it-IT" sz="1600" dirty="0">
              <a:solidFill>
                <a:srgbClr val="002060"/>
              </a:solidFill>
              <a:latin typeface="Century Gothic" panose="020B0502020202020204" pitchFamily="34" charset="0"/>
            </a:endParaRPr>
          </a:p>
          <a:p>
            <a:endParaRPr lang="it-IT" sz="1600" dirty="0">
              <a:solidFill>
                <a:srgbClr val="002060"/>
              </a:solidFill>
              <a:latin typeface="Century Gothic" panose="020B0502020202020204" pitchFamily="34" charset="0"/>
            </a:endParaRPr>
          </a:p>
          <a:p>
            <a:endParaRPr lang="it-IT" sz="1600" b="1" dirty="0">
              <a:solidFill>
                <a:srgbClr val="002060"/>
              </a:solidFill>
              <a:latin typeface="Century Gothic" panose="020B0502020202020204" pitchFamily="34" charset="0"/>
            </a:endParaRPr>
          </a:p>
          <a:p>
            <a:endParaRPr lang="it-IT" sz="16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8916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Analisi dei Risultati </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16</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335735" y="1052736"/>
            <a:ext cx="8153400" cy="8020050"/>
          </a:xfrm>
        </p:spPr>
        <p:txBody>
          <a:bodyPr/>
          <a:lstStyle/>
          <a:p>
            <a:pPr marL="0" indent="0">
              <a:buNone/>
            </a:pPr>
            <a:r>
              <a:rPr lang="it-IT" sz="1400" dirty="0">
                <a:solidFill>
                  <a:srgbClr val="002060"/>
                </a:solidFill>
                <a:latin typeface="Century Gothic" panose="020B0502020202020204" pitchFamily="34" charset="0"/>
              </a:rPr>
              <a:t>Analisi/ controllo dei risultati con molteplici test quali ad esempio:</a:t>
            </a:r>
          </a:p>
          <a:p>
            <a:r>
              <a:rPr lang="it-IT" sz="1400" b="1" dirty="0">
                <a:solidFill>
                  <a:srgbClr val="002060"/>
                </a:solidFill>
                <a:latin typeface="Century Gothic" panose="020B0502020202020204" pitchFamily="34" charset="0"/>
              </a:rPr>
              <a:t>Test plus e minus </a:t>
            </a:r>
            <a:r>
              <a:rPr lang="it-IT" sz="1400" dirty="0">
                <a:solidFill>
                  <a:srgbClr val="002060"/>
                </a:solidFill>
                <a:latin typeface="Century Gothic" panose="020B0502020202020204" pitchFamily="34" charset="0"/>
              </a:rPr>
              <a:t>valenze;</a:t>
            </a:r>
          </a:p>
          <a:p>
            <a:r>
              <a:rPr lang="it-IT" sz="1400" dirty="0">
                <a:solidFill>
                  <a:srgbClr val="002060"/>
                </a:solidFill>
                <a:latin typeface="Century Gothic" panose="020B0502020202020204" pitchFamily="34" charset="0"/>
              </a:rPr>
              <a:t>Analisi </a:t>
            </a:r>
            <a:r>
              <a:rPr lang="it-IT" sz="1400" b="1" dirty="0">
                <a:solidFill>
                  <a:srgbClr val="002060"/>
                </a:solidFill>
                <a:latin typeface="Century Gothic" panose="020B0502020202020204" pitchFamily="34" charset="0"/>
              </a:rPr>
              <a:t>leakage di modello</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Valutazione </a:t>
            </a:r>
            <a:r>
              <a:rPr lang="it-IT" sz="1400" b="1" dirty="0">
                <a:solidFill>
                  <a:srgbClr val="002060"/>
                </a:solidFill>
                <a:latin typeface="Century Gothic" panose="020B0502020202020204" pitchFamily="34" charset="0"/>
              </a:rPr>
              <a:t>leakage su fondi propri</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Test sugli </a:t>
            </a:r>
            <a:r>
              <a:rPr lang="it-IT" sz="1400" b="1" dirty="0">
                <a:solidFill>
                  <a:srgbClr val="002060"/>
                </a:solidFill>
                <a:latin typeface="Century Gothic" panose="020B0502020202020204" pitchFamily="34" charset="0"/>
              </a:rPr>
              <a:t>asset e sulle liabilities</a:t>
            </a:r>
            <a:r>
              <a:rPr lang="it-IT" sz="1400" dirty="0">
                <a:solidFill>
                  <a:srgbClr val="002060"/>
                </a:solidFill>
                <a:latin typeface="Century Gothic" panose="020B0502020202020204" pitchFamily="34" charset="0"/>
              </a:rPr>
              <a:t>, tra cui semplici test di DQ, di completezza e accuratezza degli input ;</a:t>
            </a:r>
          </a:p>
          <a:p>
            <a:r>
              <a:rPr lang="it-IT" sz="1400" dirty="0">
                <a:solidFill>
                  <a:srgbClr val="002060"/>
                </a:solidFill>
                <a:latin typeface="Century Gothic" panose="020B0502020202020204" pitchFamily="34" charset="0"/>
              </a:rPr>
              <a:t>Test sulla bontà del raggruppamento dei passivi, anche sotto stress</a:t>
            </a:r>
          </a:p>
          <a:p>
            <a:r>
              <a:rPr lang="it-IT" sz="1400" dirty="0">
                <a:solidFill>
                  <a:srgbClr val="002060"/>
                </a:solidFill>
                <a:latin typeface="Century Gothic" panose="020B0502020202020204" pitchFamily="34" charset="0"/>
              </a:rPr>
              <a:t>Analisi di movimento delle </a:t>
            </a:r>
            <a:r>
              <a:rPr lang="it-IT" sz="1400" b="1" dirty="0">
                <a:solidFill>
                  <a:srgbClr val="002060"/>
                </a:solidFill>
                <a:latin typeface="Century Gothic" panose="020B0502020202020204" pitchFamily="34" charset="0"/>
              </a:rPr>
              <a:t>BEL</a:t>
            </a:r>
            <a:r>
              <a:rPr lang="it-IT" sz="1400" dirty="0">
                <a:solidFill>
                  <a:srgbClr val="002060"/>
                </a:solidFill>
                <a:latin typeface="Century Gothic" panose="020B0502020202020204" pitchFamily="34" charset="0"/>
              </a:rPr>
              <a:t> e dei principali driver;</a:t>
            </a:r>
          </a:p>
          <a:p>
            <a:r>
              <a:rPr lang="it-IT" sz="1400" dirty="0">
                <a:solidFill>
                  <a:srgbClr val="002060"/>
                </a:solidFill>
                <a:latin typeface="Century Gothic" panose="020B0502020202020204" pitchFamily="34" charset="0"/>
              </a:rPr>
              <a:t>Monitoraggio/ evoluzione del </a:t>
            </a:r>
            <a:r>
              <a:rPr lang="it-IT" sz="1400" b="1" dirty="0">
                <a:solidFill>
                  <a:srgbClr val="002060"/>
                </a:solidFill>
                <a:latin typeface="Century Gothic" panose="020B0502020202020204" pitchFamily="34" charset="0"/>
              </a:rPr>
              <a:t>TVOG</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Monitoraggio </a:t>
            </a:r>
            <a:r>
              <a:rPr lang="it-IT" sz="1400" b="1" dirty="0">
                <a:solidFill>
                  <a:srgbClr val="002060"/>
                </a:solidFill>
                <a:latin typeface="Century Gothic" panose="020B0502020202020204" pitchFamily="34" charset="0"/>
              </a:rPr>
              <a:t>URGL</a:t>
            </a:r>
            <a:r>
              <a:rPr lang="it-IT" sz="1400" dirty="0">
                <a:solidFill>
                  <a:srgbClr val="002060"/>
                </a:solidFill>
                <a:latin typeface="Century Gothic" panose="020B0502020202020204" pitchFamily="34" charset="0"/>
              </a:rPr>
              <a:t> e </a:t>
            </a:r>
            <a:r>
              <a:rPr lang="it-IT" sz="1400" b="1" dirty="0">
                <a:solidFill>
                  <a:srgbClr val="002060"/>
                </a:solidFill>
                <a:latin typeface="Century Gothic" panose="020B0502020202020204" pitchFamily="34" charset="0"/>
              </a:rPr>
              <a:t>FDB</a:t>
            </a:r>
            <a:r>
              <a:rPr lang="it-IT" sz="1400" dirty="0">
                <a:solidFill>
                  <a:srgbClr val="002060"/>
                </a:solidFill>
                <a:latin typeface="Century Gothic" panose="020B0502020202020204" pitchFamily="34" charset="0"/>
              </a:rPr>
              <a:t>; </a:t>
            </a:r>
          </a:p>
          <a:p>
            <a:r>
              <a:rPr lang="it-IT" sz="1400" dirty="0">
                <a:solidFill>
                  <a:srgbClr val="002060"/>
                </a:solidFill>
                <a:latin typeface="Century Gothic" panose="020B0502020202020204" pitchFamily="34" charset="0"/>
              </a:rPr>
              <a:t>Analisi di Sensitivities;</a:t>
            </a:r>
          </a:p>
          <a:p>
            <a:r>
              <a:rPr lang="it-IT" sz="1400" dirty="0">
                <a:solidFill>
                  <a:srgbClr val="002060"/>
                </a:solidFill>
                <a:latin typeface="Century Gothic" panose="020B0502020202020204" pitchFamily="34" charset="0"/>
              </a:rPr>
              <a:t>Impatto delle misure </a:t>
            </a:r>
            <a:r>
              <a:rPr lang="it-IT" sz="1400" b="1" dirty="0">
                <a:solidFill>
                  <a:srgbClr val="002060"/>
                </a:solidFill>
                <a:latin typeface="Century Gothic" panose="020B0502020202020204" pitchFamily="34" charset="0"/>
              </a:rPr>
              <a:t>LTG</a:t>
            </a:r>
            <a:r>
              <a:rPr lang="it-IT" sz="1400" dirty="0">
                <a:solidFill>
                  <a:srgbClr val="002060"/>
                </a:solidFill>
                <a:latin typeface="Century Gothic" panose="020B0502020202020204" pitchFamily="34" charset="0"/>
              </a:rPr>
              <a:t> ad esempio Volatility Adjustment;</a:t>
            </a:r>
          </a:p>
          <a:p>
            <a:r>
              <a:rPr lang="it-IT" sz="1400" b="1" dirty="0">
                <a:solidFill>
                  <a:srgbClr val="002060"/>
                </a:solidFill>
                <a:latin typeface="Century Gothic" panose="020B0502020202020204" pitchFamily="34" charset="0"/>
              </a:rPr>
              <a:t>Riconciliazione</a:t>
            </a:r>
            <a:r>
              <a:rPr lang="it-IT" sz="1400" dirty="0">
                <a:solidFill>
                  <a:srgbClr val="002060"/>
                </a:solidFill>
                <a:latin typeface="Century Gothic" panose="020B0502020202020204" pitchFamily="34" charset="0"/>
              </a:rPr>
              <a:t> riserve Local Gaap – riserve Solvency II;</a:t>
            </a:r>
          </a:p>
          <a:p>
            <a:r>
              <a:rPr lang="it-IT" sz="1400" b="1" dirty="0">
                <a:solidFill>
                  <a:srgbClr val="002060"/>
                </a:solidFill>
                <a:latin typeface="Century Gothic" panose="020B0502020202020204" pitchFamily="34" charset="0"/>
              </a:rPr>
              <a:t>Ricalcolo</a:t>
            </a:r>
            <a:r>
              <a:rPr lang="it-IT" sz="1400" dirty="0">
                <a:solidFill>
                  <a:srgbClr val="002060"/>
                </a:solidFill>
                <a:latin typeface="Century Gothic" panose="020B0502020202020204" pitchFamily="34" charset="0"/>
              </a:rPr>
              <a:t> indipendente della </a:t>
            </a:r>
            <a:r>
              <a:rPr lang="it-IT" sz="1400" b="1" dirty="0">
                <a:solidFill>
                  <a:srgbClr val="002060"/>
                </a:solidFill>
                <a:latin typeface="Century Gothic" panose="020B0502020202020204" pitchFamily="34" charset="0"/>
              </a:rPr>
              <a:t>Best Estimate </a:t>
            </a:r>
            <a:r>
              <a:rPr lang="it-IT" sz="1400" dirty="0">
                <a:solidFill>
                  <a:srgbClr val="002060"/>
                </a:solidFill>
                <a:latin typeface="Century Gothic" panose="020B0502020202020204" pitchFamily="34" charset="0"/>
              </a:rPr>
              <a:t>con strumenti alternativi;</a:t>
            </a:r>
          </a:p>
          <a:p>
            <a:r>
              <a:rPr lang="it-IT" sz="1400" dirty="0">
                <a:solidFill>
                  <a:srgbClr val="002060"/>
                </a:solidFill>
                <a:latin typeface="Century Gothic" panose="020B0502020202020204" pitchFamily="34" charset="0"/>
              </a:rPr>
              <a:t>Analisi  ed evoluzione delle </a:t>
            </a:r>
            <a:r>
              <a:rPr lang="it-IT" sz="1400" b="1" dirty="0">
                <a:solidFill>
                  <a:srgbClr val="002060"/>
                </a:solidFill>
                <a:latin typeface="Century Gothic" panose="020B0502020202020204" pitchFamily="34" charset="0"/>
              </a:rPr>
              <a:t>Riserve</a:t>
            </a:r>
            <a:r>
              <a:rPr lang="it-IT" sz="1400" dirty="0">
                <a:solidFill>
                  <a:srgbClr val="002060"/>
                </a:solidFill>
                <a:latin typeface="Century Gothic" panose="020B0502020202020204" pitchFamily="34" charset="0"/>
              </a:rPr>
              <a:t>, delle </a:t>
            </a:r>
            <a:r>
              <a:rPr lang="it-IT" sz="1400" b="1" dirty="0">
                <a:solidFill>
                  <a:srgbClr val="002060"/>
                </a:solidFill>
                <a:latin typeface="Century Gothic" panose="020B0502020202020204" pitchFamily="34" charset="0"/>
              </a:rPr>
              <a:t>BEL</a:t>
            </a:r>
            <a:r>
              <a:rPr lang="it-IT" sz="1400" dirty="0">
                <a:solidFill>
                  <a:srgbClr val="002060"/>
                </a:solidFill>
                <a:latin typeface="Century Gothic" panose="020B0502020202020204" pitchFamily="34" charset="0"/>
              </a:rPr>
              <a:t> e del  </a:t>
            </a:r>
            <a:r>
              <a:rPr lang="it-IT" sz="1400" b="1" dirty="0">
                <a:solidFill>
                  <a:srgbClr val="002060"/>
                </a:solidFill>
                <a:latin typeface="Century Gothic" panose="020B0502020202020204" pitchFamily="34" charset="0"/>
              </a:rPr>
              <a:t>VIF</a:t>
            </a:r>
            <a:r>
              <a:rPr lang="it-IT" sz="1400" dirty="0">
                <a:solidFill>
                  <a:srgbClr val="002060"/>
                </a:solidFill>
                <a:latin typeface="Century Gothic" panose="020B0502020202020204" pitchFamily="34" charset="0"/>
              </a:rPr>
              <a:t> SII per tariffa, per linea di garanzia;</a:t>
            </a:r>
          </a:p>
          <a:p>
            <a:r>
              <a:rPr lang="it-IT" sz="1400" dirty="0">
                <a:solidFill>
                  <a:srgbClr val="002060"/>
                </a:solidFill>
                <a:latin typeface="Century Gothic" panose="020B0502020202020204" pitchFamily="34" charset="0"/>
              </a:rPr>
              <a:t>Analisi evoluzione delle bel </a:t>
            </a:r>
            <a:r>
              <a:rPr lang="it-IT" sz="1400" b="1" dirty="0">
                <a:solidFill>
                  <a:srgbClr val="002060"/>
                </a:solidFill>
                <a:latin typeface="Century Gothic" panose="020B0502020202020204" pitchFamily="34" charset="0"/>
              </a:rPr>
              <a:t>per componente</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Ricalcolo del </a:t>
            </a:r>
            <a:r>
              <a:rPr lang="it-IT" sz="1400" b="1" dirty="0">
                <a:solidFill>
                  <a:srgbClr val="002060"/>
                </a:solidFill>
                <a:latin typeface="Century Gothic" panose="020B0502020202020204" pitchFamily="34" charset="0"/>
              </a:rPr>
              <a:t>Risk Margin </a:t>
            </a:r>
            <a:r>
              <a:rPr lang="it-IT" sz="1400" dirty="0">
                <a:solidFill>
                  <a:srgbClr val="002060"/>
                </a:solidFill>
                <a:latin typeface="Century Gothic" panose="020B0502020202020204" pitchFamily="34" charset="0"/>
              </a:rPr>
              <a:t>con approccio alternativo.</a:t>
            </a: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36665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Esempio test plus e minus – in ambiente deterministico</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17</a:t>
            </a:fld>
            <a:endParaRPr lang="it-IT">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495300" y="980728"/>
                <a:ext cx="8153400" cy="6705600"/>
              </a:xfrm>
            </p:spPr>
            <p:txBody>
              <a:bodyPr/>
              <a:lstStyle/>
              <a:p>
                <a:pPr marL="0" indent="0">
                  <a:buNone/>
                </a:pPr>
                <a:r>
                  <a:rPr lang="it-IT" sz="1400" dirty="0">
                    <a:solidFill>
                      <a:srgbClr val="002060"/>
                    </a:solidFill>
                    <a:latin typeface="Century Gothic" panose="020B0502020202020204" pitchFamily="34" charset="0"/>
                  </a:rPr>
                  <a:t>Riconciliazione plus/minus ad inizio proiezione con la ricostruzione delle stesse durante la proiezione (</a:t>
                </a:r>
                <a:r>
                  <a:rPr lang="it-IT" sz="1400" u="sng" dirty="0">
                    <a:solidFill>
                      <a:srgbClr val="002060"/>
                    </a:solidFill>
                    <a:latin typeface="Century Gothic" panose="020B0502020202020204" pitchFamily="34" charset="0"/>
                  </a:rPr>
                  <a:t>tenendo conto anche delle plus/minus residue a fine proiezione</a:t>
                </a:r>
                <a:r>
                  <a:rPr lang="it-IT" sz="1400" dirty="0">
                    <a:solidFill>
                      <a:srgbClr val="002060"/>
                    </a:solidFill>
                    <a:latin typeface="Century Gothic" panose="020B0502020202020204" pitchFamily="34" charset="0"/>
                  </a:rPr>
                  <a:t>). </a:t>
                </a:r>
              </a:p>
              <a:p>
                <a:pPr marL="0" indent="0">
                  <a:buNone/>
                </a:pPr>
                <a:endParaRPr lang="it-IT" sz="1800" dirty="0">
                  <a:solidFill>
                    <a:srgbClr val="002060"/>
                  </a:solidFill>
                  <a:latin typeface="Century Gothic" panose="020B0502020202020204" pitchFamily="34" charset="0"/>
                </a:endParaRPr>
              </a:p>
              <a:p>
                <a:endParaRPr lang="it-IT" sz="1800" dirty="0">
                  <a:solidFill>
                    <a:srgbClr val="002060"/>
                  </a:solidFill>
                  <a:latin typeface="Century Gothic" panose="020B0502020202020204" pitchFamily="34" charset="0"/>
                </a:endParaRPr>
              </a:p>
              <a:p>
                <a:pPr marL="0" indent="0" algn="ctr">
                  <a:buNone/>
                </a:pPr>
                <a14:m>
                  <m:oMathPara xmlns:m="http://schemas.openxmlformats.org/officeDocument/2006/math">
                    <m:oMathParaPr>
                      <m:jc m:val="centerGroup"/>
                    </m:oMathParaPr>
                    <m:oMath xmlns:m="http://schemas.openxmlformats.org/officeDocument/2006/math">
                      <m:f>
                        <m:fPr>
                          <m:ctrlPr>
                            <a:rPr lang="it-IT" sz="2000" i="1">
                              <a:solidFill>
                                <a:srgbClr val="002060"/>
                              </a:solidFill>
                              <a:latin typeface="Cambria Math" panose="02040503050406030204" pitchFamily="18" charset="0"/>
                            </a:rPr>
                          </m:ctrlPr>
                        </m:fPr>
                        <m:num>
                          <m:nary>
                            <m:naryPr>
                              <m:chr m:val="∑"/>
                              <m:ctrlPr>
                                <a:rPr lang="it-IT" sz="2000" i="1">
                                  <a:solidFill>
                                    <a:srgbClr val="002060"/>
                                  </a:solidFill>
                                  <a:latin typeface="Cambria Math" panose="02040503050406030204" pitchFamily="18" charset="0"/>
                                </a:rPr>
                              </m:ctrlPr>
                            </m:naryPr>
                            <m:sub>
                              <m:r>
                                <m:rPr>
                                  <m:brk m:alnAt="23"/>
                                </m:rPr>
                                <a:rPr lang="it-IT" sz="2000" i="1">
                                  <a:solidFill>
                                    <a:srgbClr val="002060"/>
                                  </a:solidFill>
                                  <a:latin typeface="Cambria Math" panose="02040503050406030204" pitchFamily="18" charset="0"/>
                                </a:rPr>
                                <m:t>𝑡</m:t>
                              </m:r>
                              <m:r>
                                <a:rPr lang="it-IT" sz="2000" i="1">
                                  <a:solidFill>
                                    <a:srgbClr val="002060"/>
                                  </a:solidFill>
                                  <a:latin typeface="Cambria Math" panose="02040503050406030204" pitchFamily="18" charset="0"/>
                                </a:rPr>
                                <m:t>=1</m:t>
                              </m:r>
                            </m:sub>
                            <m:sup>
                              <m:r>
                                <a:rPr lang="it-IT" sz="2000" i="1">
                                  <a:solidFill>
                                    <a:srgbClr val="002060"/>
                                  </a:solidFill>
                                  <a:latin typeface="Cambria Math" panose="02040503050406030204" pitchFamily="18" charset="0"/>
                                </a:rPr>
                                <m:t>𝑛</m:t>
                              </m:r>
                            </m:sup>
                            <m:e>
                              <m:d>
                                <m:dPr>
                                  <m:ctrlPr>
                                    <a:rPr lang="it-IT" sz="2000" i="1">
                                      <a:solidFill>
                                        <a:srgbClr val="002060"/>
                                      </a:solidFill>
                                      <a:latin typeface="Cambria Math" panose="02040503050406030204" pitchFamily="18" charset="0"/>
                                    </a:rPr>
                                  </m:ctrlPr>
                                </m:dPr>
                                <m:e>
                                  <m:r>
                                    <a:rPr lang="it-IT" sz="2000" i="1">
                                      <a:solidFill>
                                        <a:srgbClr val="002060"/>
                                      </a:solidFill>
                                      <a:latin typeface="Cambria Math" panose="02040503050406030204" pitchFamily="18" charset="0"/>
                                    </a:rPr>
                                    <m:t>𝑠𝑓</m:t>
                                  </m:r>
                                  <m:sSub>
                                    <m:sSubPr>
                                      <m:ctrlPr>
                                        <a:rPr lang="it-IT" sz="2000" i="1">
                                          <a:solidFill>
                                            <a:srgbClr val="002060"/>
                                          </a:solidFill>
                                          <a:latin typeface="Cambria Math" panose="02040503050406030204" pitchFamily="18" charset="0"/>
                                        </a:rPr>
                                      </m:ctrlPr>
                                    </m:sSubPr>
                                    <m:e>
                                      <m:r>
                                        <a:rPr lang="it-IT" sz="2000" i="1">
                                          <a:solidFill>
                                            <a:srgbClr val="002060"/>
                                          </a:solidFill>
                                          <a:latin typeface="Cambria Math" panose="02040503050406030204" pitchFamily="18" charset="0"/>
                                        </a:rPr>
                                        <m:t>𝑟</m:t>
                                      </m:r>
                                    </m:e>
                                    <m:sub>
                                      <m:r>
                                        <a:rPr lang="it-IT" sz="2000" i="1">
                                          <a:solidFill>
                                            <a:srgbClr val="002060"/>
                                          </a:solidFill>
                                          <a:latin typeface="Cambria Math" panose="02040503050406030204" pitchFamily="18" charset="0"/>
                                        </a:rPr>
                                        <m:t>𝑡</m:t>
                                      </m:r>
                                    </m:sub>
                                  </m:sSub>
                                  <m:r>
                                    <a:rPr lang="it-IT" sz="2000" i="1">
                                      <a:solidFill>
                                        <a:srgbClr val="002060"/>
                                      </a:solidFill>
                                      <a:latin typeface="Cambria Math" panose="02040503050406030204" pitchFamily="18" charset="0"/>
                                    </a:rPr>
                                    <m:t>−</m:t>
                                  </m:r>
                                  <m:sSub>
                                    <m:sSubPr>
                                      <m:ctrlPr>
                                        <a:rPr lang="it-IT" sz="2000" i="1">
                                          <a:solidFill>
                                            <a:srgbClr val="002060"/>
                                          </a:solidFill>
                                          <a:latin typeface="Cambria Math" panose="02040503050406030204" pitchFamily="18" charset="0"/>
                                        </a:rPr>
                                      </m:ctrlPr>
                                    </m:sSubPr>
                                    <m:e>
                                      <m:r>
                                        <a:rPr lang="it-IT" sz="2000" i="1">
                                          <a:solidFill>
                                            <a:srgbClr val="002060"/>
                                          </a:solidFill>
                                          <a:latin typeface="Cambria Math" panose="02040503050406030204" pitchFamily="18" charset="0"/>
                                        </a:rPr>
                                        <m:t>𝑖</m:t>
                                      </m:r>
                                    </m:e>
                                    <m:sub>
                                      <m:r>
                                        <a:rPr lang="it-IT" sz="2000" i="1">
                                          <a:solidFill>
                                            <a:srgbClr val="002060"/>
                                          </a:solidFill>
                                          <a:latin typeface="Cambria Math" panose="02040503050406030204" pitchFamily="18" charset="0"/>
                                        </a:rPr>
                                        <m:t>𝑡</m:t>
                                      </m:r>
                                      <m:d>
                                        <m:dPr>
                                          <m:ctrlPr>
                                            <a:rPr lang="it-IT" sz="2000" i="1">
                                              <a:solidFill>
                                                <a:srgbClr val="002060"/>
                                              </a:solidFill>
                                              <a:latin typeface="Cambria Math" panose="02040503050406030204" pitchFamily="18" charset="0"/>
                                            </a:rPr>
                                          </m:ctrlPr>
                                        </m:dPr>
                                        <m:e>
                                          <m:r>
                                            <a:rPr lang="it-IT" sz="2000" i="1">
                                              <a:solidFill>
                                                <a:srgbClr val="002060"/>
                                              </a:solidFill>
                                              <a:latin typeface="Cambria Math" panose="02040503050406030204" pitchFamily="18" charset="0"/>
                                            </a:rPr>
                                            <m:t>𝑓𝑤</m:t>
                                          </m:r>
                                        </m:e>
                                      </m:d>
                                    </m:sub>
                                  </m:sSub>
                                </m:e>
                              </m:d>
                              <m:r>
                                <a:rPr lang="it-IT" sz="2000" i="1">
                                  <a:solidFill>
                                    <a:srgbClr val="002060"/>
                                  </a:solidFill>
                                  <a:latin typeface="Cambria Math" panose="02040503050406030204" pitchFamily="18" charset="0"/>
                                </a:rPr>
                                <m:t> ∗ </m:t>
                              </m:r>
                              <m:sSub>
                                <m:sSubPr>
                                  <m:ctrlPr>
                                    <a:rPr lang="it-IT" sz="2000" i="1">
                                      <a:solidFill>
                                        <a:srgbClr val="002060"/>
                                      </a:solidFill>
                                      <a:latin typeface="Cambria Math" panose="02040503050406030204" pitchFamily="18" charset="0"/>
                                    </a:rPr>
                                  </m:ctrlPr>
                                </m:sSubPr>
                                <m:e>
                                  <m:r>
                                    <a:rPr lang="it-IT" sz="2000" i="1">
                                      <a:solidFill>
                                        <a:srgbClr val="002060"/>
                                      </a:solidFill>
                                      <a:latin typeface="Cambria Math" panose="02040503050406030204" pitchFamily="18" charset="0"/>
                                    </a:rPr>
                                    <m:t>𝐹𝐴𝑉</m:t>
                                  </m:r>
                                </m:e>
                                <m:sub>
                                  <m:r>
                                    <a:rPr lang="it-IT" sz="2000" i="1">
                                      <a:solidFill>
                                        <a:srgbClr val="002060"/>
                                      </a:solidFill>
                                      <a:latin typeface="Cambria Math" panose="02040503050406030204" pitchFamily="18" charset="0"/>
                                    </a:rPr>
                                    <m:t>𝑡</m:t>
                                  </m:r>
                                </m:sub>
                              </m:sSub>
                            </m:e>
                          </m:nary>
                        </m:num>
                        <m:den>
                          <m:sSup>
                            <m:sSupPr>
                              <m:ctrlPr>
                                <a:rPr lang="it-IT" sz="2000" i="1">
                                  <a:solidFill>
                                    <a:srgbClr val="002060"/>
                                  </a:solidFill>
                                  <a:latin typeface="Cambria Math" panose="02040503050406030204" pitchFamily="18" charset="0"/>
                                </a:rPr>
                              </m:ctrlPr>
                            </m:sSupPr>
                            <m:e>
                              <m:r>
                                <a:rPr lang="it-IT" sz="2000" i="1">
                                  <a:solidFill>
                                    <a:srgbClr val="002060"/>
                                  </a:solidFill>
                                  <a:latin typeface="Cambria Math" panose="02040503050406030204" pitchFamily="18" charset="0"/>
                                </a:rPr>
                                <m:t>(1+</m:t>
                              </m:r>
                              <m:sSub>
                                <m:sSubPr>
                                  <m:ctrlPr>
                                    <a:rPr lang="it-IT" sz="2000" i="1">
                                      <a:solidFill>
                                        <a:srgbClr val="002060"/>
                                      </a:solidFill>
                                      <a:latin typeface="Cambria Math" panose="02040503050406030204" pitchFamily="18" charset="0"/>
                                    </a:rPr>
                                  </m:ctrlPr>
                                </m:sSubPr>
                                <m:e>
                                  <m:r>
                                    <a:rPr lang="it-IT" sz="2000" i="1">
                                      <a:solidFill>
                                        <a:srgbClr val="002060"/>
                                      </a:solidFill>
                                      <a:latin typeface="Cambria Math" panose="02040503050406030204" pitchFamily="18" charset="0"/>
                                    </a:rPr>
                                    <m:t>𝑖</m:t>
                                  </m:r>
                                </m:e>
                                <m:sub>
                                  <m:r>
                                    <a:rPr lang="it-IT" sz="2000" i="1">
                                      <a:solidFill>
                                        <a:srgbClr val="002060"/>
                                      </a:solidFill>
                                      <a:latin typeface="Cambria Math" panose="02040503050406030204" pitchFamily="18" charset="0"/>
                                    </a:rPr>
                                    <m:t>𝑡</m:t>
                                  </m:r>
                                </m:sub>
                              </m:sSub>
                              <m:r>
                                <a:rPr lang="it-IT" sz="2000" i="1">
                                  <a:solidFill>
                                    <a:srgbClr val="002060"/>
                                  </a:solidFill>
                                  <a:latin typeface="Cambria Math" panose="02040503050406030204" pitchFamily="18" charset="0"/>
                                </a:rPr>
                                <m:t>)</m:t>
                              </m:r>
                            </m:e>
                            <m:sup>
                              <m:r>
                                <a:rPr lang="it-IT" sz="2000" i="1">
                                  <a:solidFill>
                                    <a:srgbClr val="002060"/>
                                  </a:solidFill>
                                  <a:latin typeface="Cambria Math" panose="02040503050406030204" pitchFamily="18" charset="0"/>
                                </a:rPr>
                                <m:t>𝑡</m:t>
                              </m:r>
                            </m:sup>
                          </m:sSup>
                        </m:den>
                      </m:f>
                      <m:r>
                        <a:rPr lang="it-IT" sz="2000" b="0" i="1" smtClean="0">
                          <a:solidFill>
                            <a:srgbClr val="002060"/>
                          </a:solidFill>
                          <a:latin typeface="Cambria Math" panose="02040503050406030204" pitchFamily="18" charset="0"/>
                        </a:rPr>
                        <m:t>+</m:t>
                      </m:r>
                      <m:f>
                        <m:fPr>
                          <m:ctrlPr>
                            <a:rPr lang="it-IT" sz="2000" i="1">
                              <a:solidFill>
                                <a:srgbClr val="002060"/>
                              </a:solidFill>
                              <a:latin typeface="Cambria Math" panose="02040503050406030204" pitchFamily="18" charset="0"/>
                            </a:rPr>
                          </m:ctrlPr>
                        </m:fPr>
                        <m:num>
                          <m:sSubSup>
                            <m:sSubSupPr>
                              <m:ctrlPr>
                                <a:rPr lang="it-IT" sz="2000" i="1">
                                  <a:solidFill>
                                    <a:srgbClr val="002060"/>
                                  </a:solidFill>
                                  <a:latin typeface="Cambria Math" panose="02040503050406030204" pitchFamily="18" charset="0"/>
                                  <a:ea typeface="Cambria Math" panose="02040503050406030204" pitchFamily="18" charset="0"/>
                                </a:rPr>
                              </m:ctrlPr>
                            </m:sSubSupPr>
                            <m:e>
                              <m:r>
                                <a:rPr lang="it-IT" sz="2000" i="1">
                                  <a:solidFill>
                                    <a:srgbClr val="002060"/>
                                  </a:solidFill>
                                  <a:latin typeface="Cambria Math" panose="02040503050406030204" pitchFamily="18" charset="0"/>
                                  <a:ea typeface="Cambria Math" panose="02040503050406030204" pitchFamily="18" charset="0"/>
                                </a:rPr>
                                <m:t>𝑈</m:t>
                              </m:r>
                              <m:r>
                                <a:rPr lang="it-IT" sz="2000" b="0" i="1" smtClean="0">
                                  <a:solidFill>
                                    <a:srgbClr val="002060"/>
                                  </a:solidFill>
                                  <a:latin typeface="Cambria Math" panose="02040503050406030204" pitchFamily="18" charset="0"/>
                                  <a:ea typeface="Cambria Math" panose="02040503050406030204" pitchFamily="18" charset="0"/>
                                </a:rPr>
                                <m:t>𝑅</m:t>
                              </m:r>
                              <m:r>
                                <a:rPr lang="it-IT" sz="2000" i="1">
                                  <a:solidFill>
                                    <a:srgbClr val="002060"/>
                                  </a:solidFill>
                                  <a:latin typeface="Cambria Math" panose="02040503050406030204" pitchFamily="18" charset="0"/>
                                  <a:ea typeface="Cambria Math" panose="02040503050406030204" pitchFamily="18" charset="0"/>
                                </a:rPr>
                                <m:t>𝐺𝐿</m:t>
                              </m:r>
                            </m:e>
                            <m:sub>
                              <m:r>
                                <a:rPr lang="it-IT" sz="2000" b="0" i="1" smtClean="0">
                                  <a:solidFill>
                                    <a:srgbClr val="002060"/>
                                  </a:solidFill>
                                  <a:latin typeface="Cambria Math" panose="02040503050406030204" pitchFamily="18" charset="0"/>
                                  <a:ea typeface="Cambria Math" panose="02040503050406030204" pitchFamily="18" charset="0"/>
                                </a:rPr>
                                <m:t>𝑛</m:t>
                              </m:r>
                            </m:sub>
                            <m:sup>
                              <m:r>
                                <a:rPr lang="it-IT" sz="2000" i="1">
                                  <a:solidFill>
                                    <a:srgbClr val="002060"/>
                                  </a:solidFill>
                                  <a:latin typeface="Cambria Math" panose="02040503050406030204" pitchFamily="18" charset="0"/>
                                  <a:ea typeface="Cambria Math" panose="02040503050406030204" pitchFamily="18" charset="0"/>
                                </a:rPr>
                                <m:t>𝑟𝑒𝑠𝑖𝑑𝑢𝑒</m:t>
                              </m:r>
                            </m:sup>
                          </m:sSubSup>
                        </m:num>
                        <m:den>
                          <m:sSup>
                            <m:sSupPr>
                              <m:ctrlPr>
                                <a:rPr lang="it-IT" sz="2000" i="1">
                                  <a:solidFill>
                                    <a:srgbClr val="002060"/>
                                  </a:solidFill>
                                  <a:latin typeface="Cambria Math" panose="02040503050406030204" pitchFamily="18" charset="0"/>
                                </a:rPr>
                              </m:ctrlPr>
                            </m:sSupPr>
                            <m:e>
                              <m:r>
                                <a:rPr lang="it-IT" sz="2000" i="1">
                                  <a:solidFill>
                                    <a:srgbClr val="002060"/>
                                  </a:solidFill>
                                  <a:latin typeface="Cambria Math" panose="02040503050406030204" pitchFamily="18" charset="0"/>
                                </a:rPr>
                                <m:t>(1+</m:t>
                              </m:r>
                              <m:sSub>
                                <m:sSubPr>
                                  <m:ctrlPr>
                                    <a:rPr lang="it-IT" sz="2000" i="1">
                                      <a:solidFill>
                                        <a:srgbClr val="002060"/>
                                      </a:solidFill>
                                      <a:latin typeface="Cambria Math" panose="02040503050406030204" pitchFamily="18" charset="0"/>
                                    </a:rPr>
                                  </m:ctrlPr>
                                </m:sSubPr>
                                <m:e>
                                  <m:r>
                                    <a:rPr lang="it-IT" sz="2000" i="1">
                                      <a:solidFill>
                                        <a:srgbClr val="002060"/>
                                      </a:solidFill>
                                      <a:latin typeface="Cambria Math" panose="02040503050406030204" pitchFamily="18" charset="0"/>
                                    </a:rPr>
                                    <m:t>𝑖</m:t>
                                  </m:r>
                                </m:e>
                                <m:sub>
                                  <m:r>
                                    <a:rPr lang="it-IT" sz="2000" b="0" i="1" smtClean="0">
                                      <a:solidFill>
                                        <a:srgbClr val="002060"/>
                                      </a:solidFill>
                                      <a:latin typeface="Cambria Math" panose="02040503050406030204" pitchFamily="18" charset="0"/>
                                    </a:rPr>
                                    <m:t>𝑛</m:t>
                                  </m:r>
                                </m:sub>
                              </m:sSub>
                              <m:r>
                                <a:rPr lang="it-IT" sz="2000" i="1">
                                  <a:solidFill>
                                    <a:srgbClr val="002060"/>
                                  </a:solidFill>
                                  <a:latin typeface="Cambria Math" panose="02040503050406030204" pitchFamily="18" charset="0"/>
                                </a:rPr>
                                <m:t>)</m:t>
                              </m:r>
                            </m:e>
                            <m:sup>
                              <m:r>
                                <a:rPr lang="it-IT" sz="2000" b="0" i="1" smtClean="0">
                                  <a:solidFill>
                                    <a:srgbClr val="002060"/>
                                  </a:solidFill>
                                  <a:latin typeface="Cambria Math" panose="02040503050406030204" pitchFamily="18" charset="0"/>
                                </a:rPr>
                                <m:t>𝑛</m:t>
                              </m:r>
                            </m:sup>
                          </m:sSup>
                        </m:den>
                      </m:f>
                      <m:r>
                        <a:rPr lang="it-IT" sz="2000" i="1" smtClean="0">
                          <a:solidFill>
                            <a:srgbClr val="002060"/>
                          </a:solidFill>
                          <a:latin typeface="Cambria Math" panose="02040503050406030204" pitchFamily="18" charset="0"/>
                          <a:ea typeface="Cambria Math" panose="02040503050406030204" pitchFamily="18" charset="0"/>
                        </a:rPr>
                        <m:t>≅</m:t>
                      </m:r>
                      <m:sSub>
                        <m:sSubPr>
                          <m:ctrlPr>
                            <a:rPr lang="it-IT" sz="3200" i="1">
                              <a:solidFill>
                                <a:srgbClr val="002060"/>
                              </a:solidFill>
                              <a:latin typeface="Cambria Math" panose="02040503050406030204" pitchFamily="18" charset="0"/>
                            </a:rPr>
                          </m:ctrlPr>
                        </m:sSubPr>
                        <m:e>
                          <m:r>
                            <a:rPr lang="it-IT" sz="3200" i="1">
                              <a:solidFill>
                                <a:srgbClr val="002060"/>
                              </a:solidFill>
                              <a:latin typeface="Cambria Math" panose="02040503050406030204" pitchFamily="18" charset="0"/>
                            </a:rPr>
                            <m:t>𝑈</m:t>
                          </m:r>
                          <m:r>
                            <a:rPr lang="it-IT" sz="3200" b="0" i="1" smtClean="0">
                              <a:solidFill>
                                <a:srgbClr val="002060"/>
                              </a:solidFill>
                              <a:latin typeface="Cambria Math" panose="02040503050406030204" pitchFamily="18" charset="0"/>
                            </a:rPr>
                            <m:t>𝑅</m:t>
                          </m:r>
                          <m:r>
                            <a:rPr lang="it-IT" sz="3200" i="1">
                              <a:solidFill>
                                <a:srgbClr val="002060"/>
                              </a:solidFill>
                              <a:latin typeface="Cambria Math" panose="02040503050406030204" pitchFamily="18" charset="0"/>
                            </a:rPr>
                            <m:t>𝐺𝐿</m:t>
                          </m:r>
                        </m:e>
                        <m:sub>
                          <m:r>
                            <a:rPr lang="it-IT" sz="3200" i="1">
                              <a:solidFill>
                                <a:srgbClr val="002060"/>
                              </a:solidFill>
                              <a:latin typeface="Cambria Math" panose="02040503050406030204" pitchFamily="18" charset="0"/>
                            </a:rPr>
                            <m:t>𝑡</m:t>
                          </m:r>
                          <m:r>
                            <a:rPr lang="it-IT" sz="3200" i="1">
                              <a:solidFill>
                                <a:srgbClr val="002060"/>
                              </a:solidFill>
                              <a:latin typeface="Cambria Math" panose="02040503050406030204" pitchFamily="18" charset="0"/>
                            </a:rPr>
                            <m:t>=0</m:t>
                          </m:r>
                        </m:sub>
                      </m:sSub>
                    </m:oMath>
                  </m:oMathPara>
                </a14:m>
                <a:endParaRPr lang="it-IT" sz="3200" dirty="0">
                  <a:solidFill>
                    <a:srgbClr val="002060"/>
                  </a:solidFill>
                  <a:latin typeface="Century Gothic" panose="020B0502020202020204" pitchFamily="34" charset="0"/>
                </a:endParaRPr>
              </a:p>
              <a:p>
                <a:pPr marL="0" indent="0">
                  <a:buNone/>
                </a:pPr>
                <a:endParaRPr lang="it-IT" sz="18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r>
                  <a:rPr lang="it-IT" sz="1400" dirty="0">
                    <a:solidFill>
                      <a:srgbClr val="002060"/>
                    </a:solidFill>
                    <a:latin typeface="Century Gothic" panose="020B0502020202020204" pitchFamily="34" charset="0"/>
                  </a:rPr>
                  <a:t>in cui:</a:t>
                </a:r>
              </a:p>
              <a:p>
                <a14:m>
                  <m:oMath xmlns:m="http://schemas.openxmlformats.org/officeDocument/2006/math">
                    <m:r>
                      <a:rPr lang="it-IT" sz="1400">
                        <a:solidFill>
                          <a:srgbClr val="002060"/>
                        </a:solidFill>
                        <a:latin typeface="Cambria Math" panose="02040503050406030204" pitchFamily="18" charset="0"/>
                      </a:rPr>
                      <m:t>𝑠𝑓</m:t>
                    </m:r>
                    <m:sSub>
                      <m:sSubPr>
                        <m:ctrlPr>
                          <a:rPr lang="it-IT" sz="1400" i="1">
                            <a:solidFill>
                              <a:srgbClr val="002060"/>
                            </a:solidFill>
                            <a:latin typeface="Cambria Math" panose="02040503050406030204" pitchFamily="18" charset="0"/>
                          </a:rPr>
                        </m:ctrlPr>
                      </m:sSubPr>
                      <m:e>
                        <m:r>
                          <a:rPr lang="it-IT" sz="1400">
                            <a:solidFill>
                              <a:srgbClr val="002060"/>
                            </a:solidFill>
                            <a:latin typeface="Cambria Math" panose="02040503050406030204" pitchFamily="18" charset="0"/>
                          </a:rPr>
                          <m:t>𝑟</m:t>
                        </m:r>
                      </m:e>
                      <m:sub>
                        <m:r>
                          <a:rPr lang="it-IT" sz="1400">
                            <a:solidFill>
                              <a:srgbClr val="002060"/>
                            </a:solidFill>
                            <a:latin typeface="Cambria Math" panose="02040503050406030204" pitchFamily="18" charset="0"/>
                          </a:rPr>
                          <m:t>𝑡</m:t>
                        </m:r>
                      </m:sub>
                    </m:sSub>
                  </m:oMath>
                </a14:m>
                <a:r>
                  <a:rPr lang="it-IT" sz="1400" dirty="0">
                    <a:solidFill>
                      <a:srgbClr val="002060"/>
                    </a:solidFill>
                    <a:latin typeface="Century Gothic" panose="020B0502020202020204" pitchFamily="34" charset="0"/>
                  </a:rPr>
                  <a:t> = rendimento lordo della gestione separata in t</a:t>
                </a:r>
              </a:p>
              <a:p>
                <a14:m>
                  <m:oMath xmlns:m="http://schemas.openxmlformats.org/officeDocument/2006/math">
                    <m:sSub>
                      <m:sSubPr>
                        <m:ctrlPr>
                          <a:rPr lang="it-IT" sz="1400" i="1">
                            <a:solidFill>
                              <a:srgbClr val="002060"/>
                            </a:solidFill>
                            <a:latin typeface="Cambria Math" panose="02040503050406030204" pitchFamily="18" charset="0"/>
                          </a:rPr>
                        </m:ctrlPr>
                      </m:sSubPr>
                      <m:e>
                        <m:r>
                          <a:rPr lang="it-IT" sz="1400">
                            <a:solidFill>
                              <a:srgbClr val="002060"/>
                            </a:solidFill>
                            <a:latin typeface="Cambria Math" panose="02040503050406030204" pitchFamily="18" charset="0"/>
                          </a:rPr>
                          <m:t>𝑖</m:t>
                        </m:r>
                      </m:e>
                      <m:sub>
                        <m:r>
                          <a:rPr lang="it-IT" sz="1400">
                            <a:solidFill>
                              <a:srgbClr val="002060"/>
                            </a:solidFill>
                            <a:latin typeface="Cambria Math" panose="02040503050406030204" pitchFamily="18" charset="0"/>
                          </a:rPr>
                          <m:t>𝑡</m:t>
                        </m:r>
                        <m:r>
                          <a:rPr lang="it-IT" sz="1400">
                            <a:solidFill>
                              <a:srgbClr val="002060"/>
                            </a:solidFill>
                            <a:latin typeface="Cambria Math" panose="02040503050406030204" pitchFamily="18" charset="0"/>
                          </a:rPr>
                          <m:t>(</m:t>
                        </m:r>
                        <m:r>
                          <a:rPr lang="it-IT" sz="1400">
                            <a:solidFill>
                              <a:srgbClr val="002060"/>
                            </a:solidFill>
                            <a:latin typeface="Cambria Math" panose="02040503050406030204" pitchFamily="18" charset="0"/>
                          </a:rPr>
                          <m:t>𝑓𝑤</m:t>
                        </m:r>
                        <m:r>
                          <a:rPr lang="it-IT" sz="1400">
                            <a:solidFill>
                              <a:srgbClr val="002060"/>
                            </a:solidFill>
                            <a:latin typeface="Cambria Math" panose="02040503050406030204" pitchFamily="18" charset="0"/>
                          </a:rPr>
                          <m:t>)</m:t>
                        </m:r>
                      </m:sub>
                    </m:sSub>
                  </m:oMath>
                </a14:m>
                <a:r>
                  <a:rPr lang="it-IT" sz="1400" dirty="0">
                    <a:solidFill>
                      <a:srgbClr val="002060"/>
                    </a:solidFill>
                    <a:latin typeface="Century Gothic" panose="020B0502020202020204" pitchFamily="34" charset="0"/>
                  </a:rPr>
                  <a:t> = tasso swap a termine in t</a:t>
                </a:r>
              </a:p>
              <a:p>
                <a14:m>
                  <m:oMath xmlns:m="http://schemas.openxmlformats.org/officeDocument/2006/math">
                    <m:sSub>
                      <m:sSubPr>
                        <m:ctrlPr>
                          <a:rPr lang="it-IT" sz="1400" i="1">
                            <a:solidFill>
                              <a:srgbClr val="002060"/>
                            </a:solidFill>
                            <a:latin typeface="Cambria Math" panose="02040503050406030204" pitchFamily="18" charset="0"/>
                          </a:rPr>
                        </m:ctrlPr>
                      </m:sSubPr>
                      <m:e>
                        <m:r>
                          <a:rPr lang="it-IT" sz="1400">
                            <a:solidFill>
                              <a:srgbClr val="002060"/>
                            </a:solidFill>
                            <a:latin typeface="Cambria Math" panose="02040503050406030204" pitchFamily="18" charset="0"/>
                          </a:rPr>
                          <m:t>𝑖</m:t>
                        </m:r>
                      </m:e>
                      <m:sub>
                        <m:r>
                          <a:rPr lang="it-IT" sz="1400">
                            <a:solidFill>
                              <a:srgbClr val="002060"/>
                            </a:solidFill>
                            <a:latin typeface="Cambria Math" panose="02040503050406030204" pitchFamily="18" charset="0"/>
                          </a:rPr>
                          <m:t>𝑡</m:t>
                        </m:r>
                      </m:sub>
                    </m:sSub>
                  </m:oMath>
                </a14:m>
                <a:r>
                  <a:rPr lang="it-IT" sz="1400" dirty="0">
                    <a:solidFill>
                      <a:srgbClr val="002060"/>
                    </a:solidFill>
                    <a:latin typeface="Century Gothic" panose="020B0502020202020204" pitchFamily="34" charset="0"/>
                  </a:rPr>
                  <a:t> = tasso swap a pronti in t</a:t>
                </a:r>
              </a:p>
              <a:p>
                <a14:m>
                  <m:oMath xmlns:m="http://schemas.openxmlformats.org/officeDocument/2006/math">
                    <m:r>
                      <a:rPr lang="it-IT" sz="1400">
                        <a:solidFill>
                          <a:srgbClr val="002060"/>
                        </a:solidFill>
                        <a:latin typeface="Cambria Math" panose="02040503050406030204" pitchFamily="18" charset="0"/>
                      </a:rPr>
                      <m:t>𝐹𝐴</m:t>
                    </m:r>
                    <m:sSub>
                      <m:sSubPr>
                        <m:ctrlPr>
                          <a:rPr lang="it-IT" sz="1400" i="1">
                            <a:solidFill>
                              <a:srgbClr val="002060"/>
                            </a:solidFill>
                            <a:latin typeface="Cambria Math" panose="02040503050406030204" pitchFamily="18" charset="0"/>
                          </a:rPr>
                        </m:ctrlPr>
                      </m:sSubPr>
                      <m:e>
                        <m:r>
                          <a:rPr lang="it-IT" sz="1400">
                            <a:solidFill>
                              <a:srgbClr val="002060"/>
                            </a:solidFill>
                            <a:latin typeface="Cambria Math" panose="02040503050406030204" pitchFamily="18" charset="0"/>
                          </a:rPr>
                          <m:t>𝑉</m:t>
                        </m:r>
                      </m:e>
                      <m:sub>
                        <m:r>
                          <a:rPr lang="it-IT" sz="1400">
                            <a:solidFill>
                              <a:srgbClr val="002060"/>
                            </a:solidFill>
                            <a:latin typeface="Cambria Math" panose="02040503050406030204" pitchFamily="18" charset="0"/>
                          </a:rPr>
                          <m:t>𝑡</m:t>
                        </m:r>
                      </m:sub>
                    </m:sSub>
                  </m:oMath>
                </a14:m>
                <a:r>
                  <a:rPr lang="it-IT" sz="1400" dirty="0">
                    <a:solidFill>
                      <a:srgbClr val="002060"/>
                    </a:solidFill>
                    <a:latin typeface="Century Gothic" panose="020B0502020202020204" pitchFamily="34" charset="0"/>
                  </a:rPr>
                  <a:t>= Giacenza media in t</a:t>
                </a:r>
              </a:p>
              <a:p>
                <a14:m>
                  <m:oMath xmlns:m="http://schemas.openxmlformats.org/officeDocument/2006/math">
                    <m:sSub>
                      <m:sSubPr>
                        <m:ctrlPr>
                          <a:rPr lang="it-IT" sz="1400" i="1" smtClean="0">
                            <a:solidFill>
                              <a:srgbClr val="002060"/>
                            </a:solidFill>
                            <a:latin typeface="Cambria Math" panose="02040503050406030204" pitchFamily="18" charset="0"/>
                          </a:rPr>
                        </m:ctrlPr>
                      </m:sSubPr>
                      <m:e>
                        <m:r>
                          <a:rPr lang="it-IT" sz="1400" b="0" i="1" smtClean="0">
                            <a:solidFill>
                              <a:srgbClr val="002060"/>
                            </a:solidFill>
                            <a:latin typeface="Cambria Math" panose="02040503050406030204" pitchFamily="18" charset="0"/>
                          </a:rPr>
                          <m:t>𝑈𝑅𝐺𝐿</m:t>
                        </m:r>
                      </m:e>
                      <m:sub>
                        <m:r>
                          <a:rPr lang="it-IT" sz="1400" b="0" i="1" smtClean="0">
                            <a:solidFill>
                              <a:srgbClr val="002060"/>
                            </a:solidFill>
                            <a:latin typeface="Cambria Math" panose="02040503050406030204" pitchFamily="18" charset="0"/>
                          </a:rPr>
                          <m:t>𝑡</m:t>
                        </m:r>
                        <m:r>
                          <a:rPr lang="it-IT" sz="1400" b="0" i="1" smtClean="0">
                            <a:solidFill>
                              <a:srgbClr val="002060"/>
                            </a:solidFill>
                            <a:latin typeface="Cambria Math" panose="02040503050406030204" pitchFamily="18" charset="0"/>
                          </a:rPr>
                          <m:t>=0</m:t>
                        </m:r>
                      </m:sub>
                    </m:sSub>
                  </m:oMath>
                </a14:m>
                <a:r>
                  <a:rPr lang="it-IT" sz="1400" dirty="0">
                    <a:solidFill>
                      <a:srgbClr val="002060"/>
                    </a:solidFill>
                    <a:latin typeface="Century Gothic" panose="020B0502020202020204" pitchFamily="34" charset="0"/>
                  </a:rPr>
                  <a:t>= Saldo di Plus/Minus in t=0</a:t>
                </a:r>
              </a:p>
              <a:p>
                <a14:m>
                  <m:oMath xmlns:m="http://schemas.openxmlformats.org/officeDocument/2006/math">
                    <m:sSubSup>
                      <m:sSubSupPr>
                        <m:ctrlPr>
                          <a:rPr lang="it-IT" sz="1400" i="1">
                            <a:solidFill>
                              <a:srgbClr val="002060"/>
                            </a:solidFill>
                            <a:latin typeface="Cambria Math" panose="02040503050406030204" pitchFamily="18" charset="0"/>
                          </a:rPr>
                        </m:ctrlPr>
                      </m:sSubSupPr>
                      <m:e>
                        <m:r>
                          <a:rPr lang="it-IT" sz="1400" i="1">
                            <a:solidFill>
                              <a:srgbClr val="002060"/>
                            </a:solidFill>
                            <a:latin typeface="Cambria Math" panose="02040503050406030204" pitchFamily="18" charset="0"/>
                          </a:rPr>
                          <m:t>𝑈</m:t>
                        </m:r>
                        <m:r>
                          <a:rPr lang="it-IT" sz="1400" b="0" i="1" smtClean="0">
                            <a:solidFill>
                              <a:srgbClr val="002060"/>
                            </a:solidFill>
                            <a:latin typeface="Cambria Math" panose="02040503050406030204" pitchFamily="18" charset="0"/>
                          </a:rPr>
                          <m:t>𝑅</m:t>
                        </m:r>
                        <m:r>
                          <a:rPr lang="it-IT" sz="1400" i="1">
                            <a:solidFill>
                              <a:srgbClr val="002060"/>
                            </a:solidFill>
                            <a:latin typeface="Cambria Math" panose="02040503050406030204" pitchFamily="18" charset="0"/>
                          </a:rPr>
                          <m:t>𝐺𝐿</m:t>
                        </m:r>
                      </m:e>
                      <m:sub>
                        <m:r>
                          <a:rPr lang="it-IT" sz="1400" b="0" i="1" smtClean="0">
                            <a:solidFill>
                              <a:srgbClr val="002060"/>
                            </a:solidFill>
                            <a:latin typeface="Cambria Math" panose="02040503050406030204" pitchFamily="18" charset="0"/>
                          </a:rPr>
                          <m:t>𝑛</m:t>
                        </m:r>
                      </m:sub>
                      <m:sup>
                        <m:r>
                          <a:rPr lang="it-IT" sz="1400" b="0" i="1" smtClean="0">
                            <a:solidFill>
                              <a:srgbClr val="002060"/>
                            </a:solidFill>
                            <a:latin typeface="Cambria Math" panose="02040503050406030204" pitchFamily="18" charset="0"/>
                          </a:rPr>
                          <m:t>𝑟𝑒𝑠𝑖𝑑𝑢𝑒</m:t>
                        </m:r>
                      </m:sup>
                    </m:sSubSup>
                  </m:oMath>
                </a14:m>
                <a:r>
                  <a:rPr lang="it-IT" sz="1400" dirty="0">
                    <a:solidFill>
                      <a:srgbClr val="002060"/>
                    </a:solidFill>
                    <a:latin typeface="Century Gothic" panose="020B0502020202020204" pitchFamily="34" charset="0"/>
                  </a:rPr>
                  <a:t> = Saldo di Plus/Minus fine orizzonte di proiezione</a:t>
                </a:r>
              </a:p>
              <a:p>
                <a:endParaRPr lang="it-IT" sz="1800" dirty="0">
                  <a:solidFill>
                    <a:srgbClr val="002060"/>
                  </a:solidFill>
                  <a:latin typeface="Century Gothic" panose="020B0502020202020204" pitchFamily="34" charset="0"/>
                </a:endParaRPr>
              </a:p>
              <a:p>
                <a:pPr marL="0" indent="0">
                  <a:buNone/>
                </a:pPr>
                <a:endParaRPr lang="it-IT" sz="1800" dirty="0">
                  <a:solidFill>
                    <a:srgbClr val="002060"/>
                  </a:solidFill>
                  <a:latin typeface="Century Gothic" panose="020B0502020202020204" pitchFamily="34" charset="0"/>
                </a:endParaRPr>
              </a:p>
              <a:p>
                <a:pPr marL="0" indent="0">
                  <a:buNone/>
                </a:pPr>
                <a:endParaRPr lang="it-IT" sz="1800" dirty="0">
                  <a:solidFill>
                    <a:srgbClr val="002060"/>
                  </a:solidFill>
                  <a:latin typeface="Century Gothic" panose="020B0502020202020204" pitchFamily="34" charset="0"/>
                </a:endParaRPr>
              </a:p>
              <a:p>
                <a:endParaRPr lang="it-IT" sz="1800" b="1" dirty="0">
                  <a:solidFill>
                    <a:srgbClr val="002060"/>
                  </a:solidFill>
                  <a:latin typeface="Century Gothic" panose="020B0502020202020204" pitchFamily="34" charset="0"/>
                </a:endParaRPr>
              </a:p>
              <a:p>
                <a:endParaRPr lang="it-IT" sz="1800" b="1" dirty="0">
                  <a:solidFill>
                    <a:srgbClr val="002060"/>
                  </a:solidFill>
                  <a:latin typeface="Century Gothic" panose="020B0502020202020204" pitchFamily="34" charset="0"/>
                </a:endParaRPr>
              </a:p>
              <a:p>
                <a:endParaRPr lang="it-IT" sz="1800" dirty="0">
                  <a:solidFill>
                    <a:srgbClr val="002060"/>
                  </a:solidFill>
                  <a:latin typeface="Century Gothic" panose="020B0502020202020204" pitchFamily="34" charset="0"/>
                </a:endParaRPr>
              </a:p>
              <a:p>
                <a:endParaRPr lang="it-IT" sz="1800" dirty="0">
                  <a:solidFill>
                    <a:srgbClr val="002060"/>
                  </a:solidFill>
                  <a:latin typeface="Century Gothic" panose="020B0502020202020204" pitchFamily="34" charset="0"/>
                </a:endParaRPr>
              </a:p>
              <a:p>
                <a:endParaRPr lang="it-IT" sz="1800" b="1" dirty="0">
                  <a:solidFill>
                    <a:srgbClr val="002060"/>
                  </a:solidFill>
                  <a:latin typeface="Century Gothic" panose="020B0502020202020204" pitchFamily="34" charset="0"/>
                </a:endParaRPr>
              </a:p>
              <a:p>
                <a:endParaRPr lang="it-IT" sz="1800" dirty="0">
                  <a:solidFill>
                    <a:srgbClr val="002060"/>
                  </a:solidFill>
                  <a:latin typeface="Century Gothic" panose="020B0502020202020204" pitchFamily="34" charset="0"/>
                </a:endParaRPr>
              </a:p>
            </p:txBody>
          </p:sp>
        </mc:Choice>
        <mc:Fallback xmlns="">
          <p:sp>
            <p:nvSpPr>
              <p:cNvPr id="3" name="Segnaposto contenuto 2">
                <a:extLst>
                  <a:ext uri="{FF2B5EF4-FFF2-40B4-BE49-F238E27FC236}">
                    <a16:creationId xmlns:a16="http://schemas.microsoft.com/office/drawing/2014/main" id="{636C44D0-561E-46FD-A389-43F2CFB0BA1B}"/>
                  </a:ext>
                </a:extLst>
              </p:cNvPr>
              <p:cNvSpPr>
                <a:spLocks noGrp="1" noRot="1" noChangeAspect="1" noMove="1" noResize="1" noEditPoints="1" noAdjustHandles="1" noChangeArrowheads="1" noChangeShapeType="1" noTextEdit="1"/>
              </p:cNvSpPr>
              <p:nvPr>
                <p:ph idx="4294967295"/>
              </p:nvPr>
            </p:nvSpPr>
            <p:spPr>
              <a:xfrm>
                <a:off x="495300" y="980728"/>
                <a:ext cx="8153400" cy="6705600"/>
              </a:xfrm>
              <a:blipFill>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4444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6ECED6-C645-4566-B61C-80EDEAAC660E}"/>
              </a:ext>
            </a:extLst>
          </p:cNvPr>
          <p:cNvSpPr>
            <a:spLocks noGrp="1"/>
          </p:cNvSpPr>
          <p:nvPr>
            <p:ph type="title"/>
          </p:nvPr>
        </p:nvSpPr>
        <p:spPr>
          <a:xfrm>
            <a:off x="723900" y="2951946"/>
            <a:ext cx="7696200" cy="954107"/>
          </a:xfrm>
        </p:spPr>
        <p:txBody>
          <a:bodyPr/>
          <a:lstStyle/>
          <a:p>
            <a:pPr algn="ctr"/>
            <a:r>
              <a:rPr lang="it-IT" sz="2900" b="1" dirty="0">
                <a:effectLst>
                  <a:outerShdw blurRad="38100" dist="38100" dir="2700000" algn="tl">
                    <a:srgbClr val="C0C0C0"/>
                  </a:outerShdw>
                </a:effectLst>
                <a:latin typeface="Century Gothic" panose="020B0502020202020204" pitchFamily="34" charset="0"/>
              </a:rPr>
              <a:t>Technical Provision Stressate e SCR</a:t>
            </a:r>
            <a:br>
              <a:rPr lang="it-IT" sz="2900" b="1" dirty="0">
                <a:effectLst>
                  <a:outerShdw blurRad="38100" dist="38100" dir="2700000" algn="tl">
                    <a:srgbClr val="C0C0C0"/>
                  </a:outerShdw>
                </a:effectLst>
                <a:latin typeface="Century Gothic" panose="020B0502020202020204" pitchFamily="34" charset="0"/>
              </a:rPr>
            </a:br>
            <a:r>
              <a:rPr lang="it-IT" sz="2900" b="1" dirty="0">
                <a:effectLst>
                  <a:outerShdw blurRad="38100" dist="38100" dir="2700000" algn="tl">
                    <a:srgbClr val="C0C0C0"/>
                  </a:outerShdw>
                </a:effectLst>
                <a:latin typeface="Century Gothic" panose="020B0502020202020204" pitchFamily="34" charset="0"/>
              </a:rPr>
              <a:t> (PILLAR I) </a:t>
            </a:r>
          </a:p>
        </p:txBody>
      </p:sp>
      <p:sp>
        <p:nvSpPr>
          <p:cNvPr id="4" name="Segnaposto numero diapositiva 3">
            <a:extLst>
              <a:ext uri="{FF2B5EF4-FFF2-40B4-BE49-F238E27FC236}">
                <a16:creationId xmlns:a16="http://schemas.microsoft.com/office/drawing/2014/main" id="{E6AF77DF-31A3-4487-9073-39668ABBCE1C}"/>
              </a:ext>
            </a:extLst>
          </p:cNvPr>
          <p:cNvSpPr>
            <a:spLocks noGrp="1"/>
          </p:cNvSpPr>
          <p:nvPr>
            <p:ph type="sldNum" sz="quarter" idx="10"/>
          </p:nvPr>
        </p:nvSpPr>
        <p:spPr/>
        <p:txBody>
          <a:bodyPr/>
          <a:lstStyle/>
          <a:p>
            <a:fld id="{B7CED035-CD93-4284-823A-F478EB277943}" type="slidenum">
              <a:rPr lang="it-IT" smtClean="0">
                <a:latin typeface="Century Gothic" panose="020B0502020202020204" pitchFamily="34" charset="0"/>
              </a:rPr>
              <a:pPr/>
              <a:t>18</a:t>
            </a:fld>
            <a:endParaRPr lang="it-IT">
              <a:latin typeface="Century Gothic" panose="020B0502020202020204" pitchFamily="34" charset="0"/>
            </a:endParaRPr>
          </a:p>
        </p:txBody>
      </p:sp>
    </p:spTree>
    <p:extLst>
      <p:ext uri="{BB962C8B-B14F-4D97-AF65-F5344CB8AC3E}">
        <p14:creationId xmlns:p14="http://schemas.microsoft.com/office/powerpoint/2010/main" val="253303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Technical </a:t>
            </a:r>
            <a:r>
              <a:rPr lang="it-IT" sz="2000" dirty="0">
                <a:latin typeface="Century Gothic" panose="020B0502020202020204" pitchFamily="34" charset="0"/>
              </a:rPr>
              <a:t>P</a:t>
            </a:r>
            <a:r>
              <a:rPr lang="it-IT" sz="2000" dirty="0">
                <a:solidFill>
                  <a:srgbClr val="002060"/>
                </a:solidFill>
                <a:latin typeface="Century Gothic" panose="020B0502020202020204" pitchFamily="34" charset="0"/>
              </a:rPr>
              <a:t>rovisions </a:t>
            </a:r>
            <a:r>
              <a:rPr lang="it-IT" sz="2000" dirty="0">
                <a:latin typeface="Century Gothic" panose="020B0502020202020204" pitchFamily="34" charset="0"/>
              </a:rPr>
              <a:t>S</a:t>
            </a:r>
            <a:r>
              <a:rPr lang="it-IT" sz="2000" dirty="0">
                <a:solidFill>
                  <a:srgbClr val="002060"/>
                </a:solidFill>
                <a:latin typeface="Century Gothic" panose="020B0502020202020204" pitchFamily="34" charset="0"/>
              </a:rPr>
              <a:t>tressate e SCR </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19</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353405" y="692696"/>
            <a:ext cx="8153400" cy="7612063"/>
          </a:xfrm>
        </p:spPr>
        <p:txBody>
          <a:bodyPr/>
          <a:lstStyle/>
          <a:p>
            <a:pPr marL="0" indent="0">
              <a:buNone/>
            </a:pPr>
            <a:r>
              <a:rPr lang="it-IT" sz="1400" dirty="0">
                <a:solidFill>
                  <a:srgbClr val="002060"/>
                </a:solidFill>
                <a:latin typeface="Century Gothic" panose="020B0502020202020204" pitchFamily="34" charset="0"/>
              </a:rPr>
              <a:t>Analisi/ controllo dei risultati con molteplici test quali ad esempio:</a:t>
            </a: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Analisi </a:t>
            </a:r>
            <a:r>
              <a:rPr lang="it-IT" sz="1400" b="1" dirty="0">
                <a:solidFill>
                  <a:srgbClr val="002060"/>
                </a:solidFill>
                <a:latin typeface="Century Gothic" panose="020B0502020202020204" pitchFamily="34" charset="0"/>
              </a:rPr>
              <a:t>leakage</a:t>
            </a:r>
            <a:r>
              <a:rPr lang="it-IT" sz="1400" dirty="0">
                <a:solidFill>
                  <a:srgbClr val="002060"/>
                </a:solidFill>
                <a:latin typeface="Century Gothic" panose="020B0502020202020204" pitchFamily="34" charset="0"/>
              </a:rPr>
              <a:t> di modello in scenari stressati di mercato e underwriting;</a:t>
            </a:r>
          </a:p>
          <a:p>
            <a:r>
              <a:rPr lang="it-IT" sz="1400" dirty="0">
                <a:solidFill>
                  <a:srgbClr val="002060"/>
                </a:solidFill>
                <a:latin typeface="Century Gothic" panose="020B0502020202020204" pitchFamily="34" charset="0"/>
              </a:rPr>
              <a:t>Monitoraggio </a:t>
            </a:r>
            <a:r>
              <a:rPr lang="it-IT" sz="1400" b="1" dirty="0">
                <a:solidFill>
                  <a:srgbClr val="002060"/>
                </a:solidFill>
                <a:latin typeface="Century Gothic" panose="020B0502020202020204" pitchFamily="34" charset="0"/>
              </a:rPr>
              <a:t>symmetric adjustment </a:t>
            </a:r>
            <a:r>
              <a:rPr lang="it-IT" sz="1400" dirty="0">
                <a:solidFill>
                  <a:srgbClr val="002060"/>
                </a:solidFill>
                <a:latin typeface="Century Gothic" panose="020B0502020202020204" pitchFamily="34" charset="0"/>
              </a:rPr>
              <a:t>e coerenza con contesto macro economico;</a:t>
            </a:r>
          </a:p>
          <a:p>
            <a:r>
              <a:rPr lang="it-IT" sz="1400" dirty="0">
                <a:solidFill>
                  <a:srgbClr val="002060"/>
                </a:solidFill>
                <a:latin typeface="Century Gothic" panose="020B0502020202020204" pitchFamily="34" charset="0"/>
              </a:rPr>
              <a:t>Verifica di ragionevolezza degli </a:t>
            </a:r>
            <a:r>
              <a:rPr lang="it-IT" sz="1400" b="1" dirty="0">
                <a:solidFill>
                  <a:srgbClr val="002060"/>
                </a:solidFill>
                <a:latin typeface="Century Gothic" panose="020B0502020202020204" pitchFamily="34" charset="0"/>
              </a:rPr>
              <a:t>shock di mercato</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Monitoraggio / evoluzione del </a:t>
            </a:r>
            <a:r>
              <a:rPr lang="it-IT" sz="1400" b="1" dirty="0">
                <a:solidFill>
                  <a:srgbClr val="002060"/>
                </a:solidFill>
                <a:latin typeface="Century Gothic" panose="020B0502020202020204" pitchFamily="34" charset="0"/>
              </a:rPr>
              <a:t>Look Through </a:t>
            </a:r>
            <a:r>
              <a:rPr lang="it-IT" sz="1400" dirty="0">
                <a:solidFill>
                  <a:srgbClr val="002060"/>
                </a:solidFill>
                <a:latin typeface="Century Gothic" panose="020B0502020202020204" pitchFamily="34" charset="0"/>
              </a:rPr>
              <a:t>dei fondi e cfr con LT qualitativo: </a:t>
            </a:r>
            <a:r>
              <a:rPr lang="it-IT" sz="1400" b="1" dirty="0">
                <a:solidFill>
                  <a:srgbClr val="002060"/>
                </a:solidFill>
                <a:latin typeface="Century Gothic" panose="020B0502020202020204" pitchFamily="34" charset="0"/>
              </a:rPr>
              <a:t>dati esterni</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Monitoraggio </a:t>
            </a:r>
            <a:r>
              <a:rPr lang="it-IT" sz="1400" b="1" dirty="0">
                <a:solidFill>
                  <a:srgbClr val="002060"/>
                </a:solidFill>
                <a:latin typeface="Century Gothic" panose="020B0502020202020204" pitchFamily="34" charset="0"/>
              </a:rPr>
              <a:t>URGL</a:t>
            </a:r>
            <a:r>
              <a:rPr lang="it-IT" sz="1400" dirty="0">
                <a:solidFill>
                  <a:srgbClr val="002060"/>
                </a:solidFill>
                <a:latin typeface="Century Gothic" panose="020B0502020202020204" pitchFamily="34" charset="0"/>
              </a:rPr>
              <a:t> e </a:t>
            </a:r>
            <a:r>
              <a:rPr lang="it-IT" sz="1400" b="1" dirty="0">
                <a:solidFill>
                  <a:srgbClr val="002060"/>
                </a:solidFill>
                <a:latin typeface="Century Gothic" panose="020B0502020202020204" pitchFamily="34" charset="0"/>
              </a:rPr>
              <a:t>FDB</a:t>
            </a:r>
            <a:r>
              <a:rPr lang="it-IT" sz="1400" dirty="0">
                <a:solidFill>
                  <a:srgbClr val="002060"/>
                </a:solidFill>
                <a:latin typeface="Century Gothic" panose="020B0502020202020204" pitchFamily="34" charset="0"/>
              </a:rPr>
              <a:t> sotto stress;</a:t>
            </a:r>
          </a:p>
          <a:p>
            <a:r>
              <a:rPr lang="it-IT" sz="1400" dirty="0">
                <a:solidFill>
                  <a:srgbClr val="002060"/>
                </a:solidFill>
                <a:latin typeface="Century Gothic" panose="020B0502020202020204" pitchFamily="34" charset="0"/>
              </a:rPr>
              <a:t>Verifica di ragionevolezza del </a:t>
            </a:r>
            <a:r>
              <a:rPr lang="it-IT" sz="1400" b="1" dirty="0">
                <a:solidFill>
                  <a:srgbClr val="002060"/>
                </a:solidFill>
                <a:latin typeface="Century Gothic" panose="020B0502020202020204" pitchFamily="34" charset="0"/>
              </a:rPr>
              <a:t>VIF</a:t>
            </a:r>
            <a:r>
              <a:rPr lang="it-IT" sz="1400" dirty="0">
                <a:solidFill>
                  <a:srgbClr val="002060"/>
                </a:solidFill>
                <a:latin typeface="Century Gothic" panose="020B0502020202020204" pitchFamily="34" charset="0"/>
              </a:rPr>
              <a:t> SII sotto stress; </a:t>
            </a:r>
          </a:p>
          <a:p>
            <a:r>
              <a:rPr lang="it-IT" sz="1400" dirty="0">
                <a:solidFill>
                  <a:srgbClr val="002060"/>
                </a:solidFill>
                <a:latin typeface="Century Gothic" panose="020B0502020202020204" pitchFamily="34" charset="0"/>
              </a:rPr>
              <a:t>Ricalco sotto moduli SCR come delta VIF SII</a:t>
            </a:r>
          </a:p>
          <a:p>
            <a:r>
              <a:rPr lang="it-IT" sz="1400" dirty="0">
                <a:solidFill>
                  <a:srgbClr val="002060"/>
                </a:solidFill>
                <a:latin typeface="Century Gothic" panose="020B0502020202020204" pitchFamily="34" charset="0"/>
              </a:rPr>
              <a:t>Ricalcolo semplificato </a:t>
            </a:r>
            <a:r>
              <a:rPr lang="it-IT" sz="1400" b="1" dirty="0">
                <a:solidFill>
                  <a:srgbClr val="002060"/>
                </a:solidFill>
                <a:latin typeface="Century Gothic" panose="020B0502020202020204" pitchFamily="34" charset="0"/>
              </a:rPr>
              <a:t>SCR market</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Verifica della non compensazione moduli </a:t>
            </a:r>
            <a:r>
              <a:rPr lang="it-IT" sz="1400" b="1" dirty="0">
                <a:solidFill>
                  <a:srgbClr val="002060"/>
                </a:solidFill>
                <a:latin typeface="Century Gothic" panose="020B0502020202020204" pitchFamily="34" charset="0"/>
              </a:rPr>
              <a:t>SCR life</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Verifica corretta applicazione degli </a:t>
            </a:r>
            <a:r>
              <a:rPr lang="it-IT" sz="1400" b="1" dirty="0">
                <a:solidFill>
                  <a:srgbClr val="002060"/>
                </a:solidFill>
                <a:latin typeface="Century Gothic" panose="020B0502020202020204" pitchFamily="34" charset="0"/>
              </a:rPr>
              <a:t>stress UW </a:t>
            </a:r>
            <a:r>
              <a:rPr lang="it-IT" sz="1400" dirty="0">
                <a:solidFill>
                  <a:srgbClr val="002060"/>
                </a:solidFill>
                <a:latin typeface="Century Gothic" panose="020B0502020202020204" pitchFamily="34" charset="0"/>
              </a:rPr>
              <a:t>in proiezione e cfr con cash flow baseline; </a:t>
            </a:r>
          </a:p>
          <a:p>
            <a:r>
              <a:rPr lang="it-IT" sz="1400" dirty="0">
                <a:solidFill>
                  <a:srgbClr val="002060"/>
                </a:solidFill>
                <a:latin typeface="Century Gothic" panose="020B0502020202020204" pitchFamily="34" charset="0"/>
              </a:rPr>
              <a:t>Verifica di ragionevolezza </a:t>
            </a:r>
            <a:r>
              <a:rPr lang="it-IT" sz="1400" b="1" dirty="0">
                <a:solidFill>
                  <a:srgbClr val="002060"/>
                </a:solidFill>
                <a:latin typeface="Century Gothic" panose="020B0502020202020204" pitchFamily="34" charset="0"/>
              </a:rPr>
              <a:t>evoluzione Gross SCR e Net SCR</a:t>
            </a:r>
            <a:r>
              <a:rPr lang="it-IT" sz="1400" dirty="0">
                <a:solidFill>
                  <a:srgbClr val="002060"/>
                </a:solidFill>
                <a:latin typeface="Century Gothic" panose="020B0502020202020204" pitchFamily="34" charset="0"/>
              </a:rPr>
              <a:t>; </a:t>
            </a:r>
          </a:p>
          <a:p>
            <a:r>
              <a:rPr lang="it-IT" sz="1400" dirty="0">
                <a:solidFill>
                  <a:srgbClr val="002060"/>
                </a:solidFill>
                <a:latin typeface="Century Gothic" panose="020B0502020202020204" pitchFamily="34" charset="0"/>
              </a:rPr>
              <a:t>Ricalcolo indipendente a campione </a:t>
            </a:r>
            <a:r>
              <a:rPr lang="it-IT" sz="1400" b="1" dirty="0">
                <a:solidFill>
                  <a:srgbClr val="002060"/>
                </a:solidFill>
                <a:latin typeface="Century Gothic" panose="020B0502020202020204" pitchFamily="34" charset="0"/>
              </a:rPr>
              <a:t>altri moduli di rischio </a:t>
            </a:r>
            <a:r>
              <a:rPr lang="it-IT" sz="1400" dirty="0">
                <a:solidFill>
                  <a:srgbClr val="002060"/>
                </a:solidFill>
                <a:latin typeface="Century Gothic" panose="020B0502020202020204" pitchFamily="34" charset="0"/>
              </a:rPr>
              <a:t>(es Operational, Counterparty).</a:t>
            </a:r>
          </a:p>
          <a:p>
            <a:pPr marL="0" indent="0">
              <a:buNone/>
            </a:pPr>
            <a:endParaRPr lang="it-IT" sz="1400" dirty="0">
              <a:solidFill>
                <a:srgbClr val="002060"/>
              </a:solidFill>
              <a:latin typeface="Century Gothic" panose="020B0502020202020204" pitchFamily="34" charset="0"/>
            </a:endParaRPr>
          </a:p>
          <a:p>
            <a:pPr marL="0" indent="0">
              <a:buNone/>
            </a:pPr>
            <a:r>
              <a:rPr lang="it-IT" sz="1400" dirty="0">
                <a:solidFill>
                  <a:srgbClr val="002060"/>
                </a:solidFill>
                <a:latin typeface="Century Gothic" panose="020B0502020202020204" pitchFamily="34" charset="0"/>
              </a:rPr>
              <a:t>Si ricorda: </a:t>
            </a:r>
          </a:p>
          <a:p>
            <a:pPr marL="0" indent="0" algn="ctr">
              <a:buNone/>
            </a:pPr>
            <a:r>
              <a:rPr lang="it-IT" sz="1400" dirty="0">
                <a:solidFill>
                  <a:srgbClr val="002060"/>
                </a:solidFill>
                <a:latin typeface="Century Gothic" panose="020B0502020202020204" pitchFamily="34" charset="0"/>
              </a:rPr>
              <a:t>SCR totale=BSCR Gross+ SCR oper +A𝐿𝐴𝐶 𝑇𝑃 + A𝐿𝐴𝐶 DT</a:t>
            </a: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75329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a:extLst>
              <a:ext uri="{FF2B5EF4-FFF2-40B4-BE49-F238E27FC236}">
                <a16:creationId xmlns:a16="http://schemas.microsoft.com/office/drawing/2014/main" id="{94138EC1-5765-4721-821B-9C1A8C54CE67}"/>
              </a:ext>
            </a:extLst>
          </p:cNvPr>
          <p:cNvSpPr txBox="1">
            <a:spLocks/>
          </p:cNvSpPr>
          <p:nvPr/>
        </p:nvSpPr>
        <p:spPr>
          <a:xfrm>
            <a:off x="139700" y="6368752"/>
            <a:ext cx="457200" cy="228600"/>
          </a:xfrm>
          <a:prstGeom prst="rect">
            <a:avLst/>
          </a:prstGeom>
        </p:spPr>
        <p:txBody>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AB1EDB12-6D16-4F21-9F12-C979D68D2378}" type="slidenum">
              <a:rPr lang="it-IT" sz="1000" smtClean="0">
                <a:solidFill>
                  <a:schemeClr val="bg1"/>
                </a:solidFill>
              </a:rPr>
              <a:pPr/>
              <a:t>2</a:t>
            </a:fld>
            <a:endParaRPr lang="it-IT" sz="1000" dirty="0">
              <a:solidFill>
                <a:schemeClr val="bg1"/>
              </a:solidFill>
            </a:endParaRPr>
          </a:p>
        </p:txBody>
      </p:sp>
      <p:grpSp>
        <p:nvGrpSpPr>
          <p:cNvPr id="16" name="Group 15">
            <a:extLst>
              <a:ext uri="{FF2B5EF4-FFF2-40B4-BE49-F238E27FC236}">
                <a16:creationId xmlns:a16="http://schemas.microsoft.com/office/drawing/2014/main" id="{6DCD7632-DC59-4FC3-8971-9C08D65F7020}"/>
              </a:ext>
            </a:extLst>
          </p:cNvPr>
          <p:cNvGrpSpPr/>
          <p:nvPr/>
        </p:nvGrpSpPr>
        <p:grpSpPr>
          <a:xfrm>
            <a:off x="596900" y="1268760"/>
            <a:ext cx="5688632" cy="720000"/>
            <a:chOff x="2555776" y="2289882"/>
            <a:chExt cx="5688632" cy="720000"/>
          </a:xfrm>
        </p:grpSpPr>
        <p:cxnSp>
          <p:nvCxnSpPr>
            <p:cNvPr id="15" name="Straight Connector 14">
              <a:extLst>
                <a:ext uri="{FF2B5EF4-FFF2-40B4-BE49-F238E27FC236}">
                  <a16:creationId xmlns:a16="http://schemas.microsoft.com/office/drawing/2014/main" id="{8624C05C-4785-4AB1-A9D2-3180E1407A91}"/>
                </a:ext>
              </a:extLst>
            </p:cNvPr>
            <p:cNvCxnSpPr>
              <a:cxnSpLocks/>
            </p:cNvCxnSpPr>
            <p:nvPr/>
          </p:nvCxnSpPr>
          <p:spPr>
            <a:xfrm>
              <a:off x="2915776" y="2924944"/>
              <a:ext cx="5328632" cy="0"/>
            </a:xfrm>
            <a:prstGeom prst="line">
              <a:avLst/>
            </a:prstGeom>
            <a:ln w="38100">
              <a:solidFill>
                <a:srgbClr val="00206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54A0E703-A773-449F-9132-1CA079AE5894}"/>
                </a:ext>
              </a:extLst>
            </p:cNvPr>
            <p:cNvSpPr/>
            <p:nvPr/>
          </p:nvSpPr>
          <p:spPr>
            <a:xfrm>
              <a:off x="2555776" y="2289882"/>
              <a:ext cx="720000" cy="720000"/>
            </a:xfrm>
            <a:prstGeom prst="flowChartConnector">
              <a:avLst/>
            </a:prstGeom>
            <a:solidFill>
              <a:srgbClr val="002060"/>
            </a:solidFill>
            <a:ln>
              <a:solidFill>
                <a:srgbClr val="0F216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Century Gothic" panose="020B0502020202020204" pitchFamily="34" charset="0"/>
                </a:rPr>
                <a:t>1</a:t>
              </a:r>
            </a:p>
          </p:txBody>
        </p:sp>
      </p:grpSp>
      <p:grpSp>
        <p:nvGrpSpPr>
          <p:cNvPr id="17" name="Group 16">
            <a:extLst>
              <a:ext uri="{FF2B5EF4-FFF2-40B4-BE49-F238E27FC236}">
                <a16:creationId xmlns:a16="http://schemas.microsoft.com/office/drawing/2014/main" id="{08F1FF80-E0DE-490D-B408-434BA656FEE5}"/>
              </a:ext>
            </a:extLst>
          </p:cNvPr>
          <p:cNvGrpSpPr/>
          <p:nvPr/>
        </p:nvGrpSpPr>
        <p:grpSpPr>
          <a:xfrm>
            <a:off x="614228" y="2427768"/>
            <a:ext cx="5688632" cy="720000"/>
            <a:chOff x="2555776" y="2289882"/>
            <a:chExt cx="5688632" cy="720000"/>
          </a:xfrm>
        </p:grpSpPr>
        <p:cxnSp>
          <p:nvCxnSpPr>
            <p:cNvPr id="19" name="Straight Connector 18">
              <a:extLst>
                <a:ext uri="{FF2B5EF4-FFF2-40B4-BE49-F238E27FC236}">
                  <a16:creationId xmlns:a16="http://schemas.microsoft.com/office/drawing/2014/main" id="{9A62E0B7-D066-4E76-A2E8-2CE34A6D0B7A}"/>
                </a:ext>
              </a:extLst>
            </p:cNvPr>
            <p:cNvCxnSpPr>
              <a:cxnSpLocks/>
            </p:cNvCxnSpPr>
            <p:nvPr/>
          </p:nvCxnSpPr>
          <p:spPr>
            <a:xfrm>
              <a:off x="2915776" y="2924944"/>
              <a:ext cx="5328632" cy="0"/>
            </a:xfrm>
            <a:prstGeom prst="line">
              <a:avLst/>
            </a:prstGeom>
            <a:ln w="38100">
              <a:solidFill>
                <a:srgbClr val="016DB7"/>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41D7E81B-7030-417F-9AD6-563013DC2DBB}"/>
                </a:ext>
              </a:extLst>
            </p:cNvPr>
            <p:cNvSpPr/>
            <p:nvPr/>
          </p:nvSpPr>
          <p:spPr>
            <a:xfrm>
              <a:off x="2555776" y="2289882"/>
              <a:ext cx="720000" cy="720000"/>
            </a:xfrm>
            <a:prstGeom prst="flowChartConnector">
              <a:avLst/>
            </a:prstGeom>
            <a:solidFill>
              <a:srgbClr val="016DB7"/>
            </a:solidFill>
            <a:ln>
              <a:solidFill>
                <a:srgbClr val="016DB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Century Gothic" panose="020B0502020202020204" pitchFamily="34" charset="0"/>
                </a:rPr>
                <a:t>2</a:t>
              </a:r>
            </a:p>
          </p:txBody>
        </p:sp>
      </p:grpSp>
      <p:grpSp>
        <p:nvGrpSpPr>
          <p:cNvPr id="20" name="Group 19">
            <a:extLst>
              <a:ext uri="{FF2B5EF4-FFF2-40B4-BE49-F238E27FC236}">
                <a16:creationId xmlns:a16="http://schemas.microsoft.com/office/drawing/2014/main" id="{4E85AA29-9B93-4961-9A6F-FC9ACF876B25}"/>
              </a:ext>
            </a:extLst>
          </p:cNvPr>
          <p:cNvGrpSpPr/>
          <p:nvPr/>
        </p:nvGrpSpPr>
        <p:grpSpPr>
          <a:xfrm>
            <a:off x="596900" y="3438945"/>
            <a:ext cx="5688632" cy="720000"/>
            <a:chOff x="2555776" y="2289882"/>
            <a:chExt cx="5688632" cy="720000"/>
          </a:xfrm>
        </p:grpSpPr>
        <p:cxnSp>
          <p:nvCxnSpPr>
            <p:cNvPr id="21" name="Straight Connector 20">
              <a:extLst>
                <a:ext uri="{FF2B5EF4-FFF2-40B4-BE49-F238E27FC236}">
                  <a16:creationId xmlns:a16="http://schemas.microsoft.com/office/drawing/2014/main" id="{DD270FBA-A451-4EB2-AF9F-F4A725270AE5}"/>
                </a:ext>
              </a:extLst>
            </p:cNvPr>
            <p:cNvCxnSpPr>
              <a:cxnSpLocks/>
            </p:cNvCxnSpPr>
            <p:nvPr/>
          </p:nvCxnSpPr>
          <p:spPr>
            <a:xfrm>
              <a:off x="2915776" y="2924944"/>
              <a:ext cx="5328632" cy="0"/>
            </a:xfrm>
            <a:prstGeom prst="line">
              <a:avLst/>
            </a:prstGeom>
            <a:solidFill>
              <a:schemeClr val="accent1">
                <a:lumMod val="75000"/>
              </a:schemeClr>
            </a:solidFill>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A76CAF94-EC3C-4E84-9EA8-5677D473C4F3}"/>
                </a:ext>
              </a:extLst>
            </p:cNvPr>
            <p:cNvSpPr/>
            <p:nvPr/>
          </p:nvSpPr>
          <p:spPr>
            <a:xfrm>
              <a:off x="2555776" y="2289882"/>
              <a:ext cx="720000" cy="720000"/>
            </a:xfrm>
            <a:prstGeom prst="flowChartConnector">
              <a:avLst/>
            </a:prstGeom>
            <a:solidFill>
              <a:schemeClr val="accent1">
                <a:lumMod val="75000"/>
              </a:schemeClr>
            </a:solidFill>
            <a:ln>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Century Gothic" panose="020B0502020202020204" pitchFamily="34" charset="0"/>
                </a:rPr>
                <a:t>3</a:t>
              </a:r>
            </a:p>
          </p:txBody>
        </p:sp>
      </p:grpSp>
      <p:grpSp>
        <p:nvGrpSpPr>
          <p:cNvPr id="23" name="Group 22">
            <a:extLst>
              <a:ext uri="{FF2B5EF4-FFF2-40B4-BE49-F238E27FC236}">
                <a16:creationId xmlns:a16="http://schemas.microsoft.com/office/drawing/2014/main" id="{C07B6B80-1AF2-4E45-8B99-DF4C5C51A068}"/>
              </a:ext>
            </a:extLst>
          </p:cNvPr>
          <p:cNvGrpSpPr/>
          <p:nvPr/>
        </p:nvGrpSpPr>
        <p:grpSpPr>
          <a:xfrm>
            <a:off x="614228" y="4450122"/>
            <a:ext cx="5688632" cy="720000"/>
            <a:chOff x="2555776" y="2289882"/>
            <a:chExt cx="5688632" cy="720000"/>
          </a:xfrm>
        </p:grpSpPr>
        <p:cxnSp>
          <p:nvCxnSpPr>
            <p:cNvPr id="24" name="Straight Connector 23">
              <a:extLst>
                <a:ext uri="{FF2B5EF4-FFF2-40B4-BE49-F238E27FC236}">
                  <a16:creationId xmlns:a16="http://schemas.microsoft.com/office/drawing/2014/main" id="{678B791C-E6BF-4F87-A63E-EC48A5AD0771}"/>
                </a:ext>
              </a:extLst>
            </p:cNvPr>
            <p:cNvCxnSpPr>
              <a:cxnSpLocks/>
            </p:cNvCxnSpPr>
            <p:nvPr/>
          </p:nvCxnSpPr>
          <p:spPr>
            <a:xfrm>
              <a:off x="2915776" y="2924944"/>
              <a:ext cx="5328632" cy="0"/>
            </a:xfrm>
            <a:prstGeom prst="line">
              <a:avLst/>
            </a:prstGeom>
            <a:solidFill>
              <a:schemeClr val="accent1">
                <a:lumMod val="75000"/>
              </a:schemeClr>
            </a:solidFill>
            <a:ln w="38100">
              <a:solidFill>
                <a:srgbClr val="13BD9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F7CC4398-92BB-423A-9472-D646BFDA7AA4}"/>
                </a:ext>
              </a:extLst>
            </p:cNvPr>
            <p:cNvSpPr/>
            <p:nvPr/>
          </p:nvSpPr>
          <p:spPr>
            <a:xfrm>
              <a:off x="2555776" y="2289882"/>
              <a:ext cx="720000" cy="720000"/>
            </a:xfrm>
            <a:prstGeom prst="flowChartConnector">
              <a:avLst/>
            </a:prstGeom>
            <a:solidFill>
              <a:srgbClr val="13BD9D"/>
            </a:solidFill>
            <a:ln>
              <a:solidFill>
                <a:srgbClr val="13BD9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Century Gothic" panose="020B0502020202020204" pitchFamily="34" charset="0"/>
                </a:rPr>
                <a:t>4</a:t>
              </a:r>
            </a:p>
          </p:txBody>
        </p:sp>
      </p:grpSp>
      <p:sp>
        <p:nvSpPr>
          <p:cNvPr id="3" name="CasellaDiTesto 2">
            <a:extLst>
              <a:ext uri="{FF2B5EF4-FFF2-40B4-BE49-F238E27FC236}">
                <a16:creationId xmlns:a16="http://schemas.microsoft.com/office/drawing/2014/main" id="{16C869DB-9DBA-4D8A-BC23-AB287D8079CB}"/>
              </a:ext>
            </a:extLst>
          </p:cNvPr>
          <p:cNvSpPr txBox="1"/>
          <p:nvPr/>
        </p:nvSpPr>
        <p:spPr>
          <a:xfrm>
            <a:off x="1334228" y="1379570"/>
            <a:ext cx="4951304" cy="492443"/>
          </a:xfrm>
          <a:prstGeom prst="rect">
            <a:avLst/>
          </a:prstGeom>
          <a:noFill/>
        </p:spPr>
        <p:txBody>
          <a:bodyPr wrap="square" rtlCol="0">
            <a:spAutoFit/>
          </a:bodyPr>
          <a:lstStyle/>
          <a:p>
            <a:r>
              <a:rPr lang="it-IT" sz="1500" b="1" i="1" dirty="0">
                <a:solidFill>
                  <a:srgbClr val="002060"/>
                </a:solidFill>
                <a:latin typeface="Century Gothic" panose="020B0502020202020204" pitchFamily="34" charset="0"/>
              </a:rPr>
              <a:t>Il Ruolo della Funzione Attuariale nei diversi Pillar: </a:t>
            </a:r>
          </a:p>
          <a:p>
            <a:r>
              <a:rPr lang="it-IT" sz="1100" b="1" i="1" dirty="0">
                <a:solidFill>
                  <a:srgbClr val="002060"/>
                </a:solidFill>
                <a:latin typeface="Century Gothic" panose="020B0502020202020204" pitchFamily="34" charset="0"/>
              </a:rPr>
              <a:t>dagli adempimenti normativi ai compiti aggiuntivi </a:t>
            </a:r>
          </a:p>
        </p:txBody>
      </p:sp>
      <p:sp>
        <p:nvSpPr>
          <p:cNvPr id="26" name="CasellaDiTesto 25">
            <a:extLst>
              <a:ext uri="{FF2B5EF4-FFF2-40B4-BE49-F238E27FC236}">
                <a16:creationId xmlns:a16="http://schemas.microsoft.com/office/drawing/2014/main" id="{626B3B62-607F-4970-B5E9-199BE6A2D630}"/>
              </a:ext>
            </a:extLst>
          </p:cNvPr>
          <p:cNvSpPr txBox="1"/>
          <p:nvPr/>
        </p:nvSpPr>
        <p:spPr>
          <a:xfrm>
            <a:off x="1316900" y="2623822"/>
            <a:ext cx="5096301" cy="323165"/>
          </a:xfrm>
          <a:prstGeom prst="rect">
            <a:avLst/>
          </a:prstGeom>
          <a:noFill/>
        </p:spPr>
        <p:txBody>
          <a:bodyPr wrap="square" rtlCol="0">
            <a:spAutoFit/>
          </a:bodyPr>
          <a:lstStyle/>
          <a:p>
            <a:r>
              <a:rPr lang="it-IT" sz="1500" b="1" i="1" dirty="0">
                <a:solidFill>
                  <a:srgbClr val="002060"/>
                </a:solidFill>
                <a:latin typeface="Century Gothic" panose="020B0502020202020204" pitchFamily="34" charset="0"/>
              </a:rPr>
              <a:t>Parere sulla Sottoscrizione e sulla Riassicurazione</a:t>
            </a:r>
          </a:p>
        </p:txBody>
      </p:sp>
      <p:sp>
        <p:nvSpPr>
          <p:cNvPr id="27" name="CasellaDiTesto 26">
            <a:extLst>
              <a:ext uri="{FF2B5EF4-FFF2-40B4-BE49-F238E27FC236}">
                <a16:creationId xmlns:a16="http://schemas.microsoft.com/office/drawing/2014/main" id="{61649EFD-6E67-4294-A891-937638949D59}"/>
              </a:ext>
            </a:extLst>
          </p:cNvPr>
          <p:cNvSpPr txBox="1"/>
          <p:nvPr/>
        </p:nvSpPr>
        <p:spPr>
          <a:xfrm>
            <a:off x="1316900" y="3637362"/>
            <a:ext cx="4951304" cy="323165"/>
          </a:xfrm>
          <a:prstGeom prst="rect">
            <a:avLst/>
          </a:prstGeom>
          <a:noFill/>
        </p:spPr>
        <p:txBody>
          <a:bodyPr wrap="square" rtlCol="0">
            <a:spAutoFit/>
          </a:bodyPr>
          <a:lstStyle/>
          <a:p>
            <a:r>
              <a:rPr lang="it-IT" sz="1500" b="1" i="1" dirty="0">
                <a:solidFill>
                  <a:srgbClr val="002060"/>
                </a:solidFill>
                <a:latin typeface="Century Gothic" panose="020B0502020202020204" pitchFamily="34" charset="0"/>
              </a:rPr>
              <a:t>Data Quality, Materialità ed Expert Judgment</a:t>
            </a:r>
          </a:p>
        </p:txBody>
      </p:sp>
      <p:sp>
        <p:nvSpPr>
          <p:cNvPr id="28" name="CasellaDiTesto 27">
            <a:extLst>
              <a:ext uri="{FF2B5EF4-FFF2-40B4-BE49-F238E27FC236}">
                <a16:creationId xmlns:a16="http://schemas.microsoft.com/office/drawing/2014/main" id="{DC15D3F2-F0B3-42A1-9B4E-BBF6B8E2D216}"/>
              </a:ext>
            </a:extLst>
          </p:cNvPr>
          <p:cNvSpPr txBox="1"/>
          <p:nvPr/>
        </p:nvSpPr>
        <p:spPr>
          <a:xfrm>
            <a:off x="1316900" y="4531186"/>
            <a:ext cx="5345960" cy="553998"/>
          </a:xfrm>
          <a:prstGeom prst="rect">
            <a:avLst/>
          </a:prstGeom>
          <a:noFill/>
        </p:spPr>
        <p:txBody>
          <a:bodyPr wrap="square" rtlCol="0">
            <a:spAutoFit/>
          </a:bodyPr>
          <a:lstStyle/>
          <a:p>
            <a:r>
              <a:rPr lang="it-IT" sz="1500" b="1" i="1" dirty="0">
                <a:solidFill>
                  <a:srgbClr val="002060"/>
                </a:solidFill>
                <a:latin typeface="Century Gothic" panose="020B0502020202020204" pitchFamily="34" charset="0"/>
              </a:rPr>
              <a:t>Supporto Creazione di Valore in un Framework Controllato</a:t>
            </a:r>
          </a:p>
        </p:txBody>
      </p:sp>
      <p:sp>
        <p:nvSpPr>
          <p:cNvPr id="4" name="Titolo 3">
            <a:extLst>
              <a:ext uri="{FF2B5EF4-FFF2-40B4-BE49-F238E27FC236}">
                <a16:creationId xmlns:a16="http://schemas.microsoft.com/office/drawing/2014/main" id="{51F63328-4EFB-474E-8BFE-2EACAD398EE0}"/>
              </a:ext>
            </a:extLst>
          </p:cNvPr>
          <p:cNvSpPr>
            <a:spLocks noGrp="1"/>
          </p:cNvSpPr>
          <p:nvPr>
            <p:ph type="title"/>
          </p:nvPr>
        </p:nvSpPr>
        <p:spPr/>
        <p:txBody>
          <a:bodyPr/>
          <a:lstStyle/>
          <a:p>
            <a:r>
              <a:rPr lang="it-IT" sz="2000" dirty="0">
                <a:latin typeface="Century Gothic" panose="020B0502020202020204" pitchFamily="34" charset="0"/>
              </a:rPr>
              <a:t>Agenda</a:t>
            </a:r>
            <a:endParaRPr lang="it-IT" sz="2000" dirty="0"/>
          </a:p>
        </p:txBody>
      </p:sp>
    </p:spTree>
    <p:extLst>
      <p:ext uri="{BB962C8B-B14F-4D97-AF65-F5344CB8AC3E}">
        <p14:creationId xmlns:p14="http://schemas.microsoft.com/office/powerpoint/2010/main" val="186332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ALAC TP</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20</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0" y="1628775"/>
            <a:ext cx="8153400" cy="4530725"/>
          </a:xfrm>
        </p:spPr>
        <p:txBody>
          <a:bodyPr/>
          <a:lstStyle/>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
        <p:nvSpPr>
          <p:cNvPr id="8" name="Titolo 1">
            <a:extLst>
              <a:ext uri="{FF2B5EF4-FFF2-40B4-BE49-F238E27FC236}">
                <a16:creationId xmlns:a16="http://schemas.microsoft.com/office/drawing/2014/main" id="{8DFD44CC-F4E5-42A3-B547-A8FC04D1BF92}"/>
              </a:ext>
            </a:extLst>
          </p:cNvPr>
          <p:cNvSpPr txBox="1">
            <a:spLocks/>
          </p:cNvSpPr>
          <p:nvPr/>
        </p:nvSpPr>
        <p:spPr bwMode="auto">
          <a:xfrm>
            <a:off x="251520" y="664460"/>
            <a:ext cx="8550209" cy="5786199"/>
          </a:xfrm>
          <a:prstGeom prst="rect">
            <a:avLst/>
          </a:prstGeom>
          <a:noFill/>
          <a:ln>
            <a:noFill/>
          </a:ln>
          <a:effectLst/>
          <a:extLst>
            <a:ext uri="{909E8E84-426E-40DD-AFC4-6F175D3DCCD1}">
              <a14:hiddenFill xmlns:a14="http://schemas.microsoft.com/office/drawing/2010/main">
                <a:solidFill>
                  <a:srgbClr val="0674B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fontAlgn="base">
              <a:spcBef>
                <a:spcPct val="0"/>
              </a:spcBef>
              <a:spcAft>
                <a:spcPct val="0"/>
              </a:spcAft>
              <a:defRPr sz="2000" b="1" kern="1200">
                <a:solidFill>
                  <a:schemeClr val="accent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2pPr>
            <a:lvl3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3pPr>
            <a:lvl4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4pPr>
            <a:lvl5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5pPr>
            <a:lvl6pPr marL="4572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6pPr>
            <a:lvl7pPr marL="9144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7pPr>
            <a:lvl8pPr marL="13716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8pPr>
            <a:lvl9pPr marL="18288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9pPr>
          </a:lstStyle>
          <a:p>
            <a:r>
              <a:rPr lang="it-IT" sz="1400" b="0" dirty="0">
                <a:solidFill>
                  <a:srgbClr val="002060"/>
                </a:solidFill>
                <a:effectLst/>
                <a:latin typeface="Century Gothic" panose="020B0502020202020204" pitchFamily="34" charset="0"/>
                <a:ea typeface="+mn-ea"/>
                <a:cs typeface="+mn-cs"/>
              </a:rPr>
              <a:t>L’assorbimento dello stress da parte delle Riserve Tecniche </a:t>
            </a:r>
            <a:r>
              <a:rPr lang="it-IT" sz="1400" dirty="0">
                <a:solidFill>
                  <a:srgbClr val="002060"/>
                </a:solidFill>
                <a:effectLst/>
                <a:latin typeface="Century Gothic" panose="020B0502020202020204" pitchFamily="34" charset="0"/>
                <a:ea typeface="+mn-ea"/>
                <a:cs typeface="+mn-cs"/>
              </a:rPr>
              <a:t>per il singolo scenario di stress </a:t>
            </a:r>
            <a:r>
              <a:rPr lang="it-IT" sz="1400" b="0" dirty="0">
                <a:solidFill>
                  <a:srgbClr val="002060"/>
                </a:solidFill>
                <a:effectLst/>
                <a:latin typeface="Century Gothic" panose="020B0502020202020204" pitchFamily="34" charset="0"/>
                <a:ea typeface="+mn-ea"/>
                <a:cs typeface="+mn-cs"/>
              </a:rPr>
              <a:t>(Loss Absorbing Capacity delle TP o LAC TP) è calcolato in maniera indiretta come la differenza tra i FDB della proiezione base e i FDB dello scenario stressato</a:t>
            </a:r>
          </a:p>
          <a:p>
            <a:pPr algn="ctr"/>
            <a:endParaRPr lang="it-IT" sz="1400" b="0" dirty="0">
              <a:solidFill>
                <a:srgbClr val="002060"/>
              </a:solidFill>
              <a:effectLst/>
              <a:latin typeface="Century Gothic" panose="020B0502020202020204" pitchFamily="34" charset="0"/>
              <a:ea typeface="+mn-ea"/>
              <a:cs typeface="+mn-cs"/>
            </a:endParaRPr>
          </a:p>
          <a:p>
            <a:pPr algn="ctr"/>
            <a:r>
              <a:rPr lang="it-IT" sz="1400" b="0" dirty="0">
                <a:solidFill>
                  <a:srgbClr val="002060"/>
                </a:solidFill>
                <a:effectLst/>
                <a:latin typeface="Century Gothic" panose="020B0502020202020204" pitchFamily="34" charset="0"/>
                <a:ea typeface="+mn-ea"/>
                <a:cs typeface="+mn-cs"/>
              </a:rPr>
              <a:t> 𝐿𝐴𝐶 𝑇𝑃 =𝐹𝐷𝐵𝐵𝑎𝑠𝑒−𝐹𝐷𝐵𝑆𝑡𝑟𝑒𝑠𝑠 </a:t>
            </a:r>
          </a:p>
          <a:p>
            <a:endParaRPr lang="it-IT" sz="1400" b="0" dirty="0">
              <a:solidFill>
                <a:srgbClr val="002060"/>
              </a:solidFill>
              <a:effectLst/>
              <a:latin typeface="Century Gothic" panose="020B0502020202020204" pitchFamily="34" charset="0"/>
              <a:ea typeface="+mn-ea"/>
              <a:cs typeface="+mn-cs"/>
            </a:endParaRPr>
          </a:p>
          <a:p>
            <a:r>
              <a:rPr lang="it-IT" sz="1400" b="0" dirty="0">
                <a:solidFill>
                  <a:srgbClr val="002060"/>
                </a:solidFill>
                <a:effectLst/>
                <a:latin typeface="Century Gothic" panose="020B0502020202020204" pitchFamily="34" charset="0"/>
                <a:ea typeface="+mn-ea"/>
                <a:cs typeface="+mn-cs"/>
              </a:rPr>
              <a:t>La LAC TP così calcolata, sommata alle BEL che includono gli effetti delle LAC (𝐵𝐸𝐿𝑁𝑒𝑡), compone le BEL che escludono gli effetti delle LAC (𝐵𝐸𝐿𝐺𝑟𝑜𝑠𝑠) per la valutazione dei singoli scenari di stress:</a:t>
            </a:r>
          </a:p>
          <a:p>
            <a:r>
              <a:rPr lang="it-IT" sz="1400" b="0" dirty="0">
                <a:solidFill>
                  <a:srgbClr val="002060"/>
                </a:solidFill>
                <a:effectLst/>
                <a:latin typeface="Century Gothic" panose="020B0502020202020204" pitchFamily="34" charset="0"/>
                <a:ea typeface="+mn-ea"/>
                <a:cs typeface="+mn-cs"/>
              </a:rPr>
              <a:t>			𝐵𝐸𝐿𝐺𝑟𝑜𝑠𝑠=𝐵𝐸𝐿𝑁𝑒𝑡+𝐿𝐴𝐶 𝑇𝑃 </a:t>
            </a:r>
          </a:p>
          <a:p>
            <a:endParaRPr lang="it-IT" sz="1400" b="0" dirty="0">
              <a:solidFill>
                <a:srgbClr val="002060"/>
              </a:solidFill>
              <a:effectLst/>
              <a:latin typeface="Century Gothic" panose="020B0502020202020204" pitchFamily="34" charset="0"/>
              <a:ea typeface="+mn-ea"/>
              <a:cs typeface="+mn-cs"/>
            </a:endParaRPr>
          </a:p>
          <a:p>
            <a:r>
              <a:rPr lang="it-IT" sz="1400" b="0" dirty="0">
                <a:solidFill>
                  <a:srgbClr val="002060"/>
                </a:solidFill>
                <a:effectLst/>
                <a:latin typeface="Century Gothic" panose="020B0502020202020204" pitchFamily="34" charset="0"/>
                <a:ea typeface="+mn-ea"/>
                <a:cs typeface="+mn-cs"/>
              </a:rPr>
              <a:t>Devono essere quindi calcolati due Basic Solvency Capital Requirement: </a:t>
            </a:r>
          </a:p>
          <a:p>
            <a:r>
              <a:rPr lang="it-IT" sz="1400" b="0" dirty="0">
                <a:solidFill>
                  <a:srgbClr val="002060"/>
                </a:solidFill>
                <a:effectLst/>
                <a:latin typeface="Century Gothic" panose="020B0502020202020204" pitchFamily="34" charset="0"/>
                <a:ea typeface="+mn-ea"/>
                <a:cs typeface="+mn-cs"/>
              </a:rPr>
              <a:t>• Il requisito </a:t>
            </a:r>
            <a:r>
              <a:rPr lang="it-IT" sz="1400" dirty="0">
                <a:solidFill>
                  <a:srgbClr val="002060"/>
                </a:solidFill>
                <a:effectLst/>
                <a:latin typeface="Century Gothic" panose="020B0502020202020204" pitchFamily="34" charset="0"/>
                <a:ea typeface="+mn-ea"/>
                <a:cs typeface="+mn-cs"/>
              </a:rPr>
              <a:t>lordo BSCR</a:t>
            </a:r>
            <a:r>
              <a:rPr lang="it-IT" sz="1400" b="0" dirty="0">
                <a:solidFill>
                  <a:srgbClr val="002060"/>
                </a:solidFill>
                <a:effectLst/>
                <a:latin typeface="Century Gothic" panose="020B0502020202020204" pitchFamily="34" charset="0"/>
                <a:ea typeface="+mn-ea"/>
                <a:cs typeface="+mn-cs"/>
              </a:rPr>
              <a:t>, aggregando i singoli requisiti di capitale lordi ottenuti a partire dalle 𝐵𝐸𝐿𝐺𝑟𝑜𝑠𝑠 </a:t>
            </a:r>
          </a:p>
          <a:p>
            <a:r>
              <a:rPr lang="it-IT" sz="1400" b="0" dirty="0">
                <a:solidFill>
                  <a:srgbClr val="002060"/>
                </a:solidFill>
                <a:effectLst/>
                <a:latin typeface="Century Gothic" panose="020B0502020202020204" pitchFamily="34" charset="0"/>
                <a:ea typeface="+mn-ea"/>
                <a:cs typeface="+mn-cs"/>
              </a:rPr>
              <a:t>• Il requisito netto </a:t>
            </a:r>
            <a:r>
              <a:rPr lang="it-IT" sz="1400" dirty="0">
                <a:solidFill>
                  <a:srgbClr val="002060"/>
                </a:solidFill>
                <a:effectLst/>
                <a:latin typeface="Century Gothic" panose="020B0502020202020204" pitchFamily="34" charset="0"/>
                <a:ea typeface="+mn-ea"/>
                <a:cs typeface="+mn-cs"/>
              </a:rPr>
              <a:t>nBSCR,</a:t>
            </a:r>
            <a:r>
              <a:rPr lang="it-IT" sz="1400" b="0" dirty="0">
                <a:solidFill>
                  <a:srgbClr val="002060"/>
                </a:solidFill>
                <a:effectLst/>
                <a:latin typeface="Century Gothic" panose="020B0502020202020204" pitchFamily="34" charset="0"/>
                <a:ea typeface="+mn-ea"/>
                <a:cs typeface="+mn-cs"/>
              </a:rPr>
              <a:t> aggregando i requisiti di capitale dei sotto-moduli calcolati considerando la partecipazione discrezionale agli utili a partire dalle 𝐵𝐸𝐿𝑁𝑒𝑡 </a:t>
            </a:r>
          </a:p>
          <a:p>
            <a:endParaRPr lang="it-IT" sz="1400" b="0" dirty="0">
              <a:solidFill>
                <a:srgbClr val="002060"/>
              </a:solidFill>
              <a:effectLst/>
              <a:latin typeface="Century Gothic" panose="020B0502020202020204" pitchFamily="34" charset="0"/>
              <a:ea typeface="+mn-ea"/>
              <a:cs typeface="+mn-cs"/>
            </a:endParaRPr>
          </a:p>
          <a:p>
            <a:r>
              <a:rPr lang="it-IT" sz="1400" b="0" dirty="0">
                <a:solidFill>
                  <a:srgbClr val="002060"/>
                </a:solidFill>
                <a:effectLst/>
                <a:latin typeface="Century Gothic" panose="020B0502020202020204" pitchFamily="34" charset="0"/>
                <a:ea typeface="+mn-ea"/>
                <a:cs typeface="+mn-cs"/>
              </a:rPr>
              <a:t>I risultati così ottenuti sono utilizzati per calcolare l’aggiustamento al SCR derivante dalla capacità di assorbimento delle perdite delle riserve tecniche a livello di portafoglio totale:             		</a:t>
            </a:r>
          </a:p>
          <a:p>
            <a:pPr algn="ctr"/>
            <a:r>
              <a:rPr lang="it-IT" sz="1400" b="0" dirty="0">
                <a:solidFill>
                  <a:srgbClr val="002060"/>
                </a:solidFill>
                <a:effectLst/>
                <a:latin typeface="Century Gothic" panose="020B0502020202020204" pitchFamily="34" charset="0"/>
                <a:ea typeface="+mn-ea"/>
                <a:cs typeface="+mn-cs"/>
              </a:rPr>
              <a:t>𝐴𝑑𝑗𝑇𝑃=−max (min(𝐵𝑆𝐶𝑅−𝑛𝐵𝑆𝐶𝑅;𝐹𝐷𝐵);0) </a:t>
            </a:r>
          </a:p>
          <a:p>
            <a:endParaRPr lang="it-IT" sz="1400" b="0" dirty="0">
              <a:solidFill>
                <a:srgbClr val="002060"/>
              </a:solidFill>
              <a:effectLst/>
              <a:latin typeface="Century Gothic" panose="020B0502020202020204" pitchFamily="34" charset="0"/>
              <a:ea typeface="+mn-ea"/>
              <a:cs typeface="+mn-cs"/>
            </a:endParaRPr>
          </a:p>
          <a:p>
            <a:r>
              <a:rPr lang="it-IT" sz="1400" b="0" dirty="0">
                <a:solidFill>
                  <a:srgbClr val="002060"/>
                </a:solidFill>
                <a:effectLst/>
                <a:latin typeface="Century Gothic" panose="020B0502020202020204" pitchFamily="34" charset="0"/>
                <a:ea typeface="+mn-ea"/>
                <a:cs typeface="+mn-cs"/>
              </a:rPr>
              <a:t>- Verifica FDB base, FDB singolo scenario di stress</a:t>
            </a:r>
          </a:p>
          <a:p>
            <a:r>
              <a:rPr lang="it-IT" sz="1400" b="0" dirty="0">
                <a:solidFill>
                  <a:srgbClr val="002060"/>
                </a:solidFill>
                <a:effectLst/>
                <a:latin typeface="Century Gothic" panose="020B0502020202020204" pitchFamily="34" charset="0"/>
                <a:ea typeface="+mn-ea"/>
                <a:cs typeface="+mn-cs"/>
              </a:rPr>
              <a:t>- Verifica requisito lordo e netto BSCR</a:t>
            </a:r>
          </a:p>
          <a:p>
            <a:r>
              <a:rPr lang="it-IT" sz="1400" b="0" dirty="0">
                <a:solidFill>
                  <a:srgbClr val="002060"/>
                </a:solidFill>
                <a:effectLst/>
                <a:latin typeface="Century Gothic" panose="020B0502020202020204" pitchFamily="34" charset="0"/>
                <a:ea typeface="+mn-ea"/>
                <a:cs typeface="+mn-cs"/>
              </a:rPr>
              <a:t> - Verifica corretta applicazione limite centrale dei FDB a livello di portafoglio totale. 	</a:t>
            </a:r>
          </a:p>
          <a:p>
            <a:endParaRPr lang="it-IT" dirty="0">
              <a:solidFill>
                <a:srgbClr val="002060"/>
              </a:solidFill>
              <a:effectLst/>
              <a:latin typeface="Century Gothic" panose="020B0502020202020204" pitchFamily="34" charset="0"/>
            </a:endParaRPr>
          </a:p>
        </p:txBody>
      </p:sp>
    </p:spTree>
    <p:extLst>
      <p:ext uri="{BB962C8B-B14F-4D97-AF65-F5344CB8AC3E}">
        <p14:creationId xmlns:p14="http://schemas.microsoft.com/office/powerpoint/2010/main" val="215848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ALAC DT</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21</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0" y="836613"/>
            <a:ext cx="8153400" cy="4530725"/>
          </a:xfrm>
        </p:spPr>
        <p:txBody>
          <a:bodyPr/>
          <a:lstStyle/>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
        <p:nvSpPr>
          <p:cNvPr id="5" name="Rettangolo 4">
            <a:extLst>
              <a:ext uri="{FF2B5EF4-FFF2-40B4-BE49-F238E27FC236}">
                <a16:creationId xmlns:a16="http://schemas.microsoft.com/office/drawing/2014/main" id="{01A5E824-4401-4B24-89BC-454D1FFAFAA8}"/>
              </a:ext>
            </a:extLst>
          </p:cNvPr>
          <p:cNvSpPr/>
          <p:nvPr/>
        </p:nvSpPr>
        <p:spPr>
          <a:xfrm>
            <a:off x="371607" y="548680"/>
            <a:ext cx="8280920" cy="6771084"/>
          </a:xfrm>
          <a:prstGeom prst="rect">
            <a:avLst/>
          </a:prstGeom>
        </p:spPr>
        <p:txBody>
          <a:bodyPr wrap="square">
            <a:spAutoFit/>
          </a:bodyPr>
          <a:lstStyle/>
          <a:p>
            <a:r>
              <a:rPr lang="it-IT" sz="1400" dirty="0">
                <a:solidFill>
                  <a:srgbClr val="002060"/>
                </a:solidFill>
                <a:latin typeface="Century Gothic" panose="020B0502020202020204" pitchFamily="34" charset="0"/>
              </a:rPr>
              <a:t>Ai sensi dell’Articolo 207 degli Atti Delegati, ai fini del calcolo del requisito patrimoniale  di solvibilità, le compagnie di assicurazione possono considerare un aggiustamento per la capacità di </a:t>
            </a:r>
            <a:r>
              <a:rPr lang="it-IT" sz="1400" b="1" dirty="0">
                <a:solidFill>
                  <a:srgbClr val="002060"/>
                </a:solidFill>
                <a:latin typeface="Century Gothic" panose="020B0502020202020204" pitchFamily="34" charset="0"/>
              </a:rPr>
              <a:t>assorbimento di perdite delle imposte differite</a:t>
            </a: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	Notional DTA = (BSCR + LAC TP + Operational Risk) * Tax Rate</a:t>
            </a:r>
          </a:p>
          <a:p>
            <a:endParaRPr lang="it-IT" sz="1400" b="1"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	Tax Cap = net DTL pre-shock + DTL emergenti da fonti di utile post shock </a:t>
            </a:r>
          </a:p>
          <a:p>
            <a:endParaRPr lang="it-IT" sz="1400" b="1"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		ALAC DT = -min(Notional DTA;Tax Cap)</a:t>
            </a:r>
          </a:p>
          <a:p>
            <a:endParaRPr lang="it-IT" sz="1400" b="1"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 </a:t>
            </a:r>
            <a:r>
              <a:rPr lang="it-IT" sz="1400" dirty="0">
                <a:solidFill>
                  <a:srgbClr val="002060"/>
                </a:solidFill>
                <a:latin typeface="Century Gothic" panose="020B0502020202020204" pitchFamily="34" charset="0"/>
              </a:rPr>
              <a:t>Possibili compiti aggiuntivi della FA: </a:t>
            </a:r>
          </a:p>
          <a:p>
            <a:pPr marL="285750" indent="-285750">
              <a:buFontTx/>
              <a:buChar char="-"/>
            </a:pPr>
            <a:r>
              <a:rPr lang="it-IT" sz="1400" dirty="0">
                <a:solidFill>
                  <a:srgbClr val="002060"/>
                </a:solidFill>
                <a:latin typeface="Century Gothic" panose="020B0502020202020204" pitchFamily="34" charset="0"/>
              </a:rPr>
              <a:t>Validazione della metodologia, delle ipotesi sottostanti, dei dati, dei modelli di proiezione utilizzati per la stima dei profitti futuri, dell’ammontare di aggiustamento ALACDT</a:t>
            </a:r>
          </a:p>
          <a:p>
            <a:endParaRPr lang="it-IT" sz="1400"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Esempio di controlli da effettuare ai fini della validazione: </a:t>
            </a:r>
          </a:p>
          <a:p>
            <a:pPr marL="285750" indent="-285750">
              <a:buFontTx/>
              <a:buChar char="-"/>
            </a:pPr>
            <a:r>
              <a:rPr lang="it-IT" sz="1400" dirty="0">
                <a:solidFill>
                  <a:srgbClr val="002060"/>
                </a:solidFill>
                <a:latin typeface="Century Gothic" panose="020B0502020202020204" pitchFamily="34" charset="0"/>
              </a:rPr>
              <a:t>Rispondenza della metodologia con framework normativo</a:t>
            </a:r>
          </a:p>
          <a:p>
            <a:pPr marL="285750" indent="-285750">
              <a:buFontTx/>
              <a:buChar char="-"/>
            </a:pPr>
            <a:r>
              <a:rPr lang="it-IT" sz="1400" dirty="0">
                <a:solidFill>
                  <a:srgbClr val="002060"/>
                </a:solidFill>
                <a:latin typeface="Century Gothic" panose="020B0502020202020204" pitchFamily="34" charset="0"/>
              </a:rPr>
              <a:t>Fonti di utili considerati ai fini della recuperabilità </a:t>
            </a:r>
          </a:p>
          <a:p>
            <a:pPr marL="285750" indent="-285750">
              <a:buFontTx/>
              <a:buChar char="-"/>
            </a:pPr>
            <a:r>
              <a:rPr lang="it-IT" sz="1400" dirty="0">
                <a:solidFill>
                  <a:srgbClr val="002060"/>
                </a:solidFill>
                <a:latin typeface="Century Gothic" panose="020B0502020202020204" pitchFamily="34" charset="0"/>
              </a:rPr>
              <a:t>Eventuali Fattori di riduzione/ haircut prudenziali applicati ai redditi futuri ( aggiuntivi rispetto a quelli prescritti dal Regolamento IVASS 35 e ‘TUIR’), eventuali EJ applicati e loro giustificazione</a:t>
            </a:r>
          </a:p>
          <a:p>
            <a:pPr marL="285750" indent="-285750">
              <a:buFontTx/>
              <a:buChar char="-"/>
            </a:pPr>
            <a:r>
              <a:rPr lang="it-IT" sz="1400" dirty="0">
                <a:solidFill>
                  <a:srgbClr val="002060"/>
                </a:solidFill>
                <a:latin typeface="Century Gothic" panose="020B0502020202020204" pitchFamily="34" charset="0"/>
              </a:rPr>
              <a:t>Controlli di qualità dei dati e dei calcoli </a:t>
            </a:r>
          </a:p>
          <a:p>
            <a:pPr marL="285750" indent="-285750">
              <a:buFontTx/>
              <a:buChar char="-"/>
            </a:pPr>
            <a:r>
              <a:rPr lang="it-IT" sz="1400" dirty="0">
                <a:solidFill>
                  <a:srgbClr val="002060"/>
                </a:solidFill>
                <a:latin typeface="Century Gothic" panose="020B0502020202020204" pitchFamily="34" charset="0"/>
              </a:rPr>
              <a:t>Coerenza e correttezza della derivazione dei parametri di stress atti a definire lo scenario equivalente </a:t>
            </a:r>
          </a:p>
          <a:p>
            <a:pPr marL="285750" indent="-285750">
              <a:buFontTx/>
              <a:buChar char="-"/>
            </a:pPr>
            <a:r>
              <a:rPr lang="it-IT" sz="1400" dirty="0">
                <a:solidFill>
                  <a:srgbClr val="002060"/>
                </a:solidFill>
                <a:latin typeface="Century Gothic" panose="020B0502020202020204" pitchFamily="34" charset="0"/>
              </a:rPr>
              <a:t>Verifica a campione del repricing degli attivi dopo lo scenario di Perdita congiunto dell’SCR </a:t>
            </a:r>
          </a:p>
          <a:p>
            <a:pPr marL="285750" indent="-285750">
              <a:buFontTx/>
              <a:buChar char="-"/>
            </a:pPr>
            <a:r>
              <a:rPr lang="it-IT" sz="1400" dirty="0">
                <a:solidFill>
                  <a:srgbClr val="002060"/>
                </a:solidFill>
                <a:latin typeface="Century Gothic" panose="020B0502020202020204" pitchFamily="34" charset="0"/>
              </a:rPr>
              <a:t>Verifica corretto ribaltamento sulle passività di NB delle perdite finanziarie e tecniche </a:t>
            </a:r>
          </a:p>
          <a:p>
            <a:pPr marL="285750" indent="-285750">
              <a:buFontTx/>
              <a:buChar char="-"/>
            </a:pPr>
            <a:r>
              <a:rPr lang="it-IT" sz="1400" dirty="0">
                <a:solidFill>
                  <a:srgbClr val="002060"/>
                </a:solidFill>
                <a:latin typeface="Century Gothic" panose="020B0502020202020204" pitchFamily="34" charset="0"/>
              </a:rPr>
              <a:t>Test analitico di riconciliazione del SES</a:t>
            </a:r>
          </a:p>
          <a:p>
            <a:pPr marL="285750" indent="-285750">
              <a:buFontTx/>
              <a:buChar char="-"/>
            </a:pPr>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68590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a:xfrm>
            <a:off x="383761" y="136526"/>
            <a:ext cx="8724743" cy="299310"/>
          </a:xfrm>
        </p:spPr>
        <p:txBody>
          <a:bodyPr>
            <a:noAutofit/>
          </a:bodyPr>
          <a:lstStyle/>
          <a:p>
            <a:r>
              <a:rPr lang="it-IT" sz="1800" dirty="0">
                <a:solidFill>
                  <a:srgbClr val="002060"/>
                </a:solidFill>
                <a:latin typeface="Century Gothic" panose="020B0502020202020204" pitchFamily="34" charset="0"/>
              </a:rPr>
              <a:t>Esempio adempimenti aggiuntivi della Funzione Attuariale  post pandemia </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22</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0" y="836613"/>
            <a:ext cx="8153400" cy="4530725"/>
          </a:xfrm>
        </p:spPr>
        <p:txBody>
          <a:bodyPr/>
          <a:lstStyle/>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
        <p:nvSpPr>
          <p:cNvPr id="5" name="Rettangolo 4">
            <a:extLst>
              <a:ext uri="{FF2B5EF4-FFF2-40B4-BE49-F238E27FC236}">
                <a16:creationId xmlns:a16="http://schemas.microsoft.com/office/drawing/2014/main" id="{01A5E824-4401-4B24-89BC-454D1FFAFAA8}"/>
              </a:ext>
            </a:extLst>
          </p:cNvPr>
          <p:cNvSpPr/>
          <p:nvPr/>
        </p:nvSpPr>
        <p:spPr>
          <a:xfrm>
            <a:off x="383761" y="836613"/>
            <a:ext cx="8280920" cy="6447919"/>
          </a:xfrm>
          <a:prstGeom prst="rect">
            <a:avLst/>
          </a:prstGeom>
        </p:spPr>
        <p:txBody>
          <a:bodyPr wrap="square">
            <a:spAutoFit/>
          </a:bodyPr>
          <a:lstStyle/>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Necessità di un presidio, monitoraggio più attento </a:t>
            </a:r>
            <a:r>
              <a:rPr lang="it-IT" sz="1400" b="1" dirty="0">
                <a:solidFill>
                  <a:srgbClr val="002060"/>
                </a:solidFill>
                <a:latin typeface="Century Gothic" panose="020B0502020202020204" pitchFamily="34" charset="0"/>
              </a:rPr>
              <a:t>sull’adeguatezza delle ipotesi di mortalità </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Aumento della frequenza </a:t>
            </a:r>
            <a:r>
              <a:rPr lang="it-IT" sz="1400" b="1" dirty="0">
                <a:solidFill>
                  <a:srgbClr val="002060"/>
                </a:solidFill>
                <a:latin typeface="Century Gothic" panose="020B0502020202020204" pitchFamily="34" charset="0"/>
              </a:rPr>
              <a:t>del back testing </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Monitoraggio degli effetti indotti dalla pandemia: </a:t>
            </a:r>
            <a:r>
              <a:rPr lang="it-IT" sz="1400" b="1" dirty="0">
                <a:solidFill>
                  <a:srgbClr val="002060"/>
                </a:solidFill>
                <a:latin typeface="Century Gothic" panose="020B0502020202020204" pitchFamily="34" charset="0"/>
              </a:rPr>
              <a:t>volatilità dei mercati finanziari</a:t>
            </a:r>
            <a:r>
              <a:rPr lang="it-IT" sz="1400" dirty="0">
                <a:solidFill>
                  <a:srgbClr val="002060"/>
                </a:solidFill>
                <a:latin typeface="Century Gothic" panose="020B0502020202020204" pitchFamily="34" charset="0"/>
              </a:rPr>
              <a:t>, comportamenti più attenti/ </a:t>
            </a:r>
            <a:r>
              <a:rPr lang="it-IT" sz="1400" b="1" dirty="0">
                <a:solidFill>
                  <a:srgbClr val="002060"/>
                </a:solidFill>
                <a:latin typeface="Century Gothic" panose="020B0502020202020204" pitchFamily="34" charset="0"/>
              </a:rPr>
              <a:t>dinamici degli assicurati</a:t>
            </a:r>
            <a:r>
              <a:rPr lang="it-IT" sz="1400" dirty="0">
                <a:solidFill>
                  <a:srgbClr val="002060"/>
                </a:solidFill>
                <a:latin typeface="Century Gothic" panose="020B0502020202020204" pitchFamily="34" charset="0"/>
              </a:rPr>
              <a:t>.  </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Monitoraggio della </a:t>
            </a:r>
            <a:r>
              <a:rPr lang="it-IT" sz="1400" b="1" dirty="0">
                <a:solidFill>
                  <a:srgbClr val="002060"/>
                </a:solidFill>
                <a:latin typeface="Century Gothic" panose="020B0502020202020204" pitchFamily="34" charset="0"/>
              </a:rPr>
              <a:t>mortalità della popolazione italiana,</a:t>
            </a:r>
            <a:r>
              <a:rPr lang="it-IT" sz="1400" dirty="0">
                <a:solidFill>
                  <a:srgbClr val="002060"/>
                </a:solidFill>
                <a:latin typeface="Century Gothic" panose="020B0502020202020204" pitchFamily="34" charset="0"/>
              </a:rPr>
              <a:t> per fasce di età, distribuzione geografica  e sesso</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Monitoraggio della </a:t>
            </a:r>
            <a:r>
              <a:rPr lang="it-IT" sz="1400" b="1" dirty="0">
                <a:solidFill>
                  <a:srgbClr val="002060"/>
                </a:solidFill>
                <a:latin typeface="Century Gothic" panose="020B0502020202020204" pitchFamily="34" charset="0"/>
              </a:rPr>
              <a:t>mortalità da Covid 19 sul portafoglio della Compagnia</a:t>
            </a:r>
            <a:r>
              <a:rPr lang="it-IT" sz="1400" dirty="0">
                <a:solidFill>
                  <a:srgbClr val="002060"/>
                </a:solidFill>
                <a:latin typeface="Century Gothic" panose="020B0502020202020204" pitchFamily="34" charset="0"/>
              </a:rPr>
              <a:t>, monitoraggio degli impatti al </a:t>
            </a:r>
            <a:r>
              <a:rPr lang="it-IT" sz="1400" b="1" dirty="0">
                <a:solidFill>
                  <a:srgbClr val="002060"/>
                </a:solidFill>
                <a:latin typeface="Century Gothic" panose="020B0502020202020204" pitchFamily="34" charset="0"/>
              </a:rPr>
              <a:t>lordo e al netto </a:t>
            </a:r>
            <a:r>
              <a:rPr lang="it-IT" sz="1400" dirty="0">
                <a:solidFill>
                  <a:srgbClr val="002060"/>
                </a:solidFill>
                <a:latin typeface="Century Gothic" panose="020B0502020202020204" pitchFamily="34" charset="0"/>
              </a:rPr>
              <a:t>della riassicurazione </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Particolare attenzione deve essere posta alle </a:t>
            </a:r>
            <a:r>
              <a:rPr lang="it-IT" sz="1400" b="1" dirty="0">
                <a:solidFill>
                  <a:srgbClr val="002060"/>
                </a:solidFill>
                <a:latin typeface="Century Gothic" panose="020B0502020202020204" pitchFamily="34" charset="0"/>
              </a:rPr>
              <a:t>denunce tardive</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Rafforzamento analisi di sensitivies/ </a:t>
            </a:r>
            <a:r>
              <a:rPr lang="it-IT" sz="1400" b="1" dirty="0">
                <a:solidFill>
                  <a:srgbClr val="002060"/>
                </a:solidFill>
                <a:latin typeface="Century Gothic" panose="020B0502020202020204" pitchFamily="34" charset="0"/>
              </a:rPr>
              <a:t>stress combined tecnico-finanziario </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Effetti </a:t>
            </a:r>
            <a:r>
              <a:rPr lang="it-IT" sz="1400" b="1" dirty="0">
                <a:solidFill>
                  <a:srgbClr val="002060"/>
                </a:solidFill>
                <a:latin typeface="Century Gothic" panose="020B0502020202020204" pitchFamily="34" charset="0"/>
              </a:rPr>
              <a:t>indotti della pandemia sulla sottoscrizione</a:t>
            </a:r>
            <a:r>
              <a:rPr lang="it-IT" sz="1400" dirty="0">
                <a:solidFill>
                  <a:srgbClr val="002060"/>
                </a:solidFill>
                <a:latin typeface="Century Gothic" panose="020B0502020202020204" pitchFamily="34" charset="0"/>
              </a:rPr>
              <a:t>: aumento del rischio di anti selezione,  monitoraggio adeguatezza lunghezza del periodo di carenza, esclusioni , limitazioni </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Validazione di eventuali metodologie semplificate per la stima delle </a:t>
            </a:r>
            <a:r>
              <a:rPr lang="it-IT" sz="1400" b="1" dirty="0">
                <a:solidFill>
                  <a:srgbClr val="002060"/>
                </a:solidFill>
                <a:latin typeface="Century Gothic" panose="020B0502020202020204" pitchFamily="34" charset="0"/>
              </a:rPr>
              <a:t>TP mensili </a:t>
            </a:r>
            <a:r>
              <a:rPr lang="it-IT" sz="1400" dirty="0">
                <a:solidFill>
                  <a:srgbClr val="002060"/>
                </a:solidFill>
                <a:latin typeface="Century Gothic" panose="020B0502020202020204" pitchFamily="34" charset="0"/>
              </a:rPr>
              <a:t>( richiesta di monitoraggio mensile della posizione di solvibilità da parte del Regolatore)</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Controllo </a:t>
            </a:r>
            <a:r>
              <a:rPr lang="it-IT" sz="1400" b="1" dirty="0">
                <a:solidFill>
                  <a:srgbClr val="002060"/>
                </a:solidFill>
                <a:latin typeface="Century Gothic" panose="020B0502020202020204" pitchFamily="34" charset="0"/>
              </a:rPr>
              <a:t>mensile dei risultati</a:t>
            </a:r>
          </a:p>
          <a:p>
            <a:pPr marL="285750" indent="-285750">
              <a:lnSpc>
                <a:spcPct val="150000"/>
              </a:lnSpc>
              <a:buFont typeface="Arial" panose="020B0604020202020204" pitchFamily="34" charset="0"/>
              <a:buChar char="•"/>
            </a:pPr>
            <a:r>
              <a:rPr lang="it-IT" sz="1400" dirty="0">
                <a:solidFill>
                  <a:srgbClr val="002060"/>
                </a:solidFill>
                <a:latin typeface="Century Gothic" panose="020B0502020202020204" pitchFamily="34" charset="0"/>
              </a:rPr>
              <a:t>Supporto al </a:t>
            </a:r>
            <a:r>
              <a:rPr lang="it-IT" sz="1400" b="1" dirty="0">
                <a:solidFill>
                  <a:srgbClr val="002060"/>
                </a:solidFill>
                <a:latin typeface="Century Gothic" panose="020B0502020202020204" pitchFamily="34" charset="0"/>
              </a:rPr>
              <a:t>Sistema di gestione dei rischi</a:t>
            </a:r>
            <a:r>
              <a:rPr lang="it-IT" sz="1400" dirty="0">
                <a:solidFill>
                  <a:srgbClr val="002060"/>
                </a:solidFill>
                <a:latin typeface="Century Gothic" panose="020B0502020202020204" pitchFamily="34" charset="0"/>
              </a:rPr>
              <a:t> per stime semplificate di SCR </a:t>
            </a:r>
          </a:p>
          <a:p>
            <a:pPr marL="285750" indent="-285750">
              <a:buFont typeface="Arial" panose="020B0604020202020204" pitchFamily="34" charset="0"/>
              <a:buChar char="•"/>
            </a:pPr>
            <a:endParaRPr lang="it-IT" sz="1400" dirty="0">
              <a:solidFill>
                <a:srgbClr val="002060"/>
              </a:solidFill>
              <a:latin typeface="Century Gothic" panose="020B0502020202020204" pitchFamily="34" charset="0"/>
            </a:endParaRPr>
          </a:p>
          <a:p>
            <a:pPr marL="285750" indent="-285750">
              <a:buFont typeface="Arial" panose="020B0604020202020204" pitchFamily="34" charset="0"/>
              <a:buChar char="•"/>
            </a:pPr>
            <a:endParaRPr lang="it-IT" sz="1400" dirty="0">
              <a:solidFill>
                <a:srgbClr val="002060"/>
              </a:solidFill>
              <a:latin typeface="Century Gothic" panose="020B0502020202020204" pitchFamily="34" charset="0"/>
            </a:endParaRPr>
          </a:p>
          <a:p>
            <a:pPr marL="285750" indent="-285750">
              <a:buFont typeface="Arial" panose="020B0604020202020204" pitchFamily="34" charset="0"/>
              <a:buChar char="•"/>
            </a:pPr>
            <a:endParaRPr lang="it-IT" sz="1400" dirty="0">
              <a:solidFill>
                <a:srgbClr val="002060"/>
              </a:solidFill>
              <a:latin typeface="Century Gothic" panose="020B0502020202020204" pitchFamily="34" charset="0"/>
            </a:endParaRPr>
          </a:p>
          <a:p>
            <a:pPr marL="285750" indent="-285750">
              <a:buFont typeface="Arial" panose="020B0604020202020204" pitchFamily="34" charset="0"/>
              <a:buChar char="•"/>
            </a:pPr>
            <a:endParaRPr lang="it-IT" sz="1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391762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6ECED6-C645-4566-B61C-80EDEAAC660E}"/>
              </a:ext>
            </a:extLst>
          </p:cNvPr>
          <p:cNvSpPr>
            <a:spLocks noGrp="1"/>
          </p:cNvSpPr>
          <p:nvPr>
            <p:ph type="title"/>
          </p:nvPr>
        </p:nvSpPr>
        <p:spPr>
          <a:xfrm>
            <a:off x="723900" y="2951946"/>
            <a:ext cx="7696200" cy="954107"/>
          </a:xfrm>
        </p:spPr>
        <p:txBody>
          <a:bodyPr/>
          <a:lstStyle/>
          <a:p>
            <a:pPr algn="ctr"/>
            <a:r>
              <a:rPr lang="it-IT" sz="2900" b="1" dirty="0">
                <a:effectLst>
                  <a:outerShdw blurRad="38100" dist="38100" dir="2700000" algn="tl">
                    <a:srgbClr val="C0C0C0"/>
                  </a:outerShdw>
                </a:effectLst>
                <a:latin typeface="Century Gothic" panose="020B0502020202020204" pitchFamily="34" charset="0"/>
              </a:rPr>
              <a:t>Technical Provision Prospettiche e contributo processo Orsa (PILLAR II)</a:t>
            </a:r>
          </a:p>
        </p:txBody>
      </p:sp>
      <p:sp>
        <p:nvSpPr>
          <p:cNvPr id="4" name="Segnaposto numero diapositiva 3">
            <a:extLst>
              <a:ext uri="{FF2B5EF4-FFF2-40B4-BE49-F238E27FC236}">
                <a16:creationId xmlns:a16="http://schemas.microsoft.com/office/drawing/2014/main" id="{E6AF77DF-31A3-4487-9073-39668ABBCE1C}"/>
              </a:ext>
            </a:extLst>
          </p:cNvPr>
          <p:cNvSpPr>
            <a:spLocks noGrp="1"/>
          </p:cNvSpPr>
          <p:nvPr>
            <p:ph type="sldNum" sz="quarter" idx="10"/>
          </p:nvPr>
        </p:nvSpPr>
        <p:spPr/>
        <p:txBody>
          <a:bodyPr/>
          <a:lstStyle/>
          <a:p>
            <a:fld id="{B7CED035-CD93-4284-823A-F478EB277943}" type="slidenum">
              <a:rPr lang="it-IT" smtClean="0">
                <a:latin typeface="Century Gothic" panose="020B0502020202020204" pitchFamily="34" charset="0"/>
              </a:rPr>
              <a:pPr/>
              <a:t>23</a:t>
            </a:fld>
            <a:endParaRPr lang="it-IT">
              <a:latin typeface="Century Gothic" panose="020B0502020202020204" pitchFamily="34" charset="0"/>
            </a:endParaRPr>
          </a:p>
        </p:txBody>
      </p:sp>
    </p:spTree>
    <p:extLst>
      <p:ext uri="{BB962C8B-B14F-4D97-AF65-F5344CB8AC3E}">
        <p14:creationId xmlns:p14="http://schemas.microsoft.com/office/powerpoint/2010/main" val="88545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Technical </a:t>
            </a:r>
            <a:r>
              <a:rPr lang="it-IT" sz="2000" dirty="0">
                <a:latin typeface="Century Gothic" panose="020B0502020202020204" pitchFamily="34" charset="0"/>
              </a:rPr>
              <a:t>P</a:t>
            </a:r>
            <a:r>
              <a:rPr lang="it-IT" sz="2000" dirty="0">
                <a:solidFill>
                  <a:srgbClr val="002060"/>
                </a:solidFill>
                <a:latin typeface="Century Gothic" panose="020B0502020202020204" pitchFamily="34" charset="0"/>
              </a:rPr>
              <a:t>rovisions </a:t>
            </a:r>
            <a:r>
              <a:rPr lang="it-IT" sz="2000" dirty="0">
                <a:latin typeface="Century Gothic" panose="020B0502020202020204" pitchFamily="34" charset="0"/>
              </a:rPr>
              <a:t>P</a:t>
            </a:r>
            <a:r>
              <a:rPr lang="it-IT" sz="2000" dirty="0">
                <a:solidFill>
                  <a:srgbClr val="002060"/>
                </a:solidFill>
                <a:latin typeface="Century Gothic" panose="020B0502020202020204" pitchFamily="34" charset="0"/>
              </a:rPr>
              <a:t>rospettiche</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24</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335735" y="980728"/>
            <a:ext cx="8153400" cy="9248775"/>
          </a:xfrm>
        </p:spPr>
        <p:txBody>
          <a:bodyPr/>
          <a:lstStyle/>
          <a:p>
            <a:r>
              <a:rPr lang="it-IT" sz="1400" dirty="0">
                <a:solidFill>
                  <a:srgbClr val="002060"/>
                </a:solidFill>
                <a:latin typeface="Century Gothic" panose="020B0502020202020204" pitchFamily="34" charset="0"/>
              </a:rPr>
              <a:t>Verifica/ analisi delle </a:t>
            </a:r>
            <a:r>
              <a:rPr lang="it-IT" sz="1400" b="1" dirty="0">
                <a:solidFill>
                  <a:srgbClr val="002060"/>
                </a:solidFill>
                <a:latin typeface="Century Gothic" panose="020B0502020202020204" pitchFamily="34" charset="0"/>
              </a:rPr>
              <a:t>ipotesi macro economiche </a:t>
            </a:r>
            <a:r>
              <a:rPr lang="it-IT" sz="1400" dirty="0">
                <a:solidFill>
                  <a:srgbClr val="002060"/>
                </a:solidFill>
                <a:latin typeface="Century Gothic" panose="020B0502020202020204" pitchFamily="34" charset="0"/>
              </a:rPr>
              <a:t>negli scenari di proiezione Real Word;</a:t>
            </a:r>
          </a:p>
          <a:p>
            <a:r>
              <a:rPr lang="it-IT" sz="1400" dirty="0">
                <a:solidFill>
                  <a:srgbClr val="002060"/>
                </a:solidFill>
                <a:latin typeface="Century Gothic" panose="020B0502020202020204" pitchFamily="34" charset="0"/>
              </a:rPr>
              <a:t>Verifica di </a:t>
            </a:r>
            <a:r>
              <a:rPr lang="it-IT" sz="1400" b="1" dirty="0">
                <a:solidFill>
                  <a:srgbClr val="002060"/>
                </a:solidFill>
                <a:latin typeface="Century Gothic" panose="020B0502020202020204" pitchFamily="34" charset="0"/>
              </a:rPr>
              <a:t>coerenza dei volumi </a:t>
            </a:r>
            <a:r>
              <a:rPr lang="it-IT" sz="1400" dirty="0">
                <a:solidFill>
                  <a:srgbClr val="002060"/>
                </a:solidFill>
                <a:latin typeface="Century Gothic" panose="020B0502020202020204" pitchFamily="34" charset="0"/>
              </a:rPr>
              <a:t>di vendita inseriti nei modelli attuariali rispetto alle analoghe ipotesi di BP;</a:t>
            </a:r>
          </a:p>
          <a:p>
            <a:r>
              <a:rPr lang="it-IT" sz="1400" dirty="0">
                <a:solidFill>
                  <a:srgbClr val="002060"/>
                </a:solidFill>
                <a:latin typeface="Century Gothic" panose="020B0502020202020204" pitchFamily="34" charset="0"/>
              </a:rPr>
              <a:t>Verifica delle </a:t>
            </a:r>
            <a:r>
              <a:rPr lang="it-IT" sz="1400" b="1" dirty="0">
                <a:solidFill>
                  <a:srgbClr val="002060"/>
                </a:solidFill>
                <a:latin typeface="Century Gothic" panose="020B0502020202020204" pitchFamily="34" charset="0"/>
              </a:rPr>
              <a:t>ipotesi non economiche</a:t>
            </a:r>
            <a:r>
              <a:rPr lang="it-IT" sz="1400" dirty="0">
                <a:solidFill>
                  <a:srgbClr val="002060"/>
                </a:solidFill>
                <a:latin typeface="Century Gothic" panose="020B0502020202020204" pitchFamily="34" charset="0"/>
              </a:rPr>
              <a:t>, aggiustamenti apportati rispetto alle ipotesi RN, nelle proiezioni Real Word;</a:t>
            </a:r>
          </a:p>
          <a:p>
            <a:r>
              <a:rPr lang="it-IT" sz="1400" dirty="0">
                <a:solidFill>
                  <a:srgbClr val="002060"/>
                </a:solidFill>
                <a:latin typeface="Century Gothic" panose="020B0502020202020204" pitchFamily="34" charset="0"/>
              </a:rPr>
              <a:t>Test sui </a:t>
            </a:r>
            <a:r>
              <a:rPr lang="it-IT" sz="1400" b="1" dirty="0">
                <a:solidFill>
                  <a:srgbClr val="002060"/>
                </a:solidFill>
                <a:latin typeface="Century Gothic" panose="020B0502020202020204" pitchFamily="34" charset="0"/>
              </a:rPr>
              <a:t>scenari</a:t>
            </a:r>
            <a:r>
              <a:rPr lang="it-IT" sz="1400" dirty="0">
                <a:solidFill>
                  <a:srgbClr val="002060"/>
                </a:solidFill>
                <a:latin typeface="Century Gothic" panose="020B0502020202020204" pitchFamily="34" charset="0"/>
              </a:rPr>
              <a:t> RN prospettici ;</a:t>
            </a:r>
          </a:p>
          <a:p>
            <a:r>
              <a:rPr lang="it-IT" sz="1400" dirty="0">
                <a:solidFill>
                  <a:srgbClr val="002060"/>
                </a:solidFill>
                <a:latin typeface="Century Gothic" panose="020B0502020202020204" pitchFamily="34" charset="0"/>
              </a:rPr>
              <a:t>Verifica di </a:t>
            </a:r>
            <a:r>
              <a:rPr lang="it-IT" sz="1400" b="1" dirty="0">
                <a:solidFill>
                  <a:srgbClr val="002060"/>
                </a:solidFill>
                <a:latin typeface="Century Gothic" panose="020B0502020202020204" pitchFamily="34" charset="0"/>
              </a:rPr>
              <a:t>ragionevolezza</a:t>
            </a:r>
            <a:r>
              <a:rPr lang="it-IT" sz="1400" dirty="0">
                <a:solidFill>
                  <a:srgbClr val="002060"/>
                </a:solidFill>
                <a:latin typeface="Century Gothic" panose="020B0502020202020204" pitchFamily="34" charset="0"/>
              </a:rPr>
              <a:t> delle </a:t>
            </a:r>
            <a:r>
              <a:rPr lang="it-IT" sz="1400" b="1" dirty="0">
                <a:solidFill>
                  <a:srgbClr val="002060"/>
                </a:solidFill>
                <a:latin typeface="Century Gothic" panose="020B0502020202020204" pitchFamily="34" charset="0"/>
              </a:rPr>
              <a:t>BEL/ VIF </a:t>
            </a:r>
            <a:r>
              <a:rPr lang="it-IT" sz="1400" dirty="0">
                <a:solidFill>
                  <a:srgbClr val="002060"/>
                </a:solidFill>
                <a:latin typeface="Century Gothic" panose="020B0502020202020204" pitchFamily="34" charset="0"/>
              </a:rPr>
              <a:t>Riserve e </a:t>
            </a:r>
            <a:r>
              <a:rPr lang="it-IT" sz="1400" b="1" dirty="0">
                <a:solidFill>
                  <a:srgbClr val="002060"/>
                </a:solidFill>
                <a:latin typeface="Century Gothic" panose="020B0502020202020204" pitchFamily="34" charset="0"/>
              </a:rPr>
              <a:t>MV</a:t>
            </a:r>
            <a:r>
              <a:rPr lang="it-IT" sz="1400" dirty="0">
                <a:solidFill>
                  <a:srgbClr val="002060"/>
                </a:solidFill>
                <a:latin typeface="Century Gothic" panose="020B0502020202020204" pitchFamily="34" charset="0"/>
              </a:rPr>
              <a:t> attivi in proiezione; </a:t>
            </a:r>
          </a:p>
          <a:p>
            <a:r>
              <a:rPr lang="it-IT" sz="1400" dirty="0">
                <a:solidFill>
                  <a:srgbClr val="002060"/>
                </a:solidFill>
                <a:latin typeface="Century Gothic" panose="020B0502020202020204" pitchFamily="34" charset="0"/>
              </a:rPr>
              <a:t>Monitoraggio dell’evoluzione del </a:t>
            </a:r>
            <a:r>
              <a:rPr lang="it-IT" sz="1400" b="1" dirty="0">
                <a:solidFill>
                  <a:srgbClr val="002060"/>
                </a:solidFill>
                <a:latin typeface="Century Gothic" panose="020B0502020202020204" pitchFamily="34" charset="0"/>
              </a:rPr>
              <a:t>TVOG</a:t>
            </a:r>
            <a:r>
              <a:rPr lang="it-IT" sz="1400" dirty="0">
                <a:solidFill>
                  <a:srgbClr val="002060"/>
                </a:solidFill>
                <a:latin typeface="Century Gothic" panose="020B0502020202020204" pitchFamily="34" charset="0"/>
              </a:rPr>
              <a:t> in proiezione; </a:t>
            </a:r>
          </a:p>
          <a:p>
            <a:r>
              <a:rPr lang="it-IT" sz="1400" dirty="0">
                <a:solidFill>
                  <a:srgbClr val="002060"/>
                </a:solidFill>
                <a:latin typeface="Century Gothic" panose="020B0502020202020204" pitchFamily="34" charset="0"/>
              </a:rPr>
              <a:t>Analisi di materialità sui </a:t>
            </a:r>
            <a:r>
              <a:rPr lang="it-IT" sz="1400" b="1" dirty="0">
                <a:solidFill>
                  <a:srgbClr val="002060"/>
                </a:solidFill>
                <a:latin typeface="Century Gothic" panose="020B0502020202020204" pitchFamily="34" charset="0"/>
              </a:rPr>
              <a:t>riscatti dinamici </a:t>
            </a:r>
            <a:r>
              <a:rPr lang="it-IT" sz="1400" dirty="0">
                <a:solidFill>
                  <a:srgbClr val="002060"/>
                </a:solidFill>
                <a:latin typeface="Century Gothic" panose="020B0502020202020204" pitchFamily="34" charset="0"/>
              </a:rPr>
              <a:t>in proiezione;</a:t>
            </a:r>
          </a:p>
          <a:p>
            <a:r>
              <a:rPr lang="it-IT" sz="1400" dirty="0">
                <a:solidFill>
                  <a:srgbClr val="002060"/>
                </a:solidFill>
                <a:latin typeface="Century Gothic" panose="020B0502020202020204" pitchFamily="34" charset="0"/>
              </a:rPr>
              <a:t>Verifica di ragionevolezza dei </a:t>
            </a:r>
            <a:r>
              <a:rPr lang="it-IT" sz="1400" b="1" dirty="0">
                <a:solidFill>
                  <a:srgbClr val="002060"/>
                </a:solidFill>
                <a:latin typeface="Century Gothic" panose="020B0502020202020204" pitchFamily="34" charset="0"/>
              </a:rPr>
              <a:t>cash flow</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Verifica evoluzione delle </a:t>
            </a:r>
            <a:r>
              <a:rPr lang="it-IT" sz="1400" b="1" dirty="0">
                <a:solidFill>
                  <a:srgbClr val="002060"/>
                </a:solidFill>
                <a:latin typeface="Century Gothic" panose="020B0502020202020204" pitchFamily="34" charset="0"/>
              </a:rPr>
              <a:t>URGL</a:t>
            </a:r>
            <a:r>
              <a:rPr lang="it-IT" sz="1400" dirty="0">
                <a:solidFill>
                  <a:srgbClr val="002060"/>
                </a:solidFill>
                <a:latin typeface="Century Gothic" panose="020B0502020202020204" pitchFamily="34" charset="0"/>
              </a:rPr>
              <a:t> e degli </a:t>
            </a:r>
            <a:r>
              <a:rPr lang="it-IT" sz="1400" b="1" dirty="0">
                <a:solidFill>
                  <a:srgbClr val="002060"/>
                </a:solidFill>
                <a:latin typeface="Century Gothic" panose="020B0502020202020204" pitchFamily="34" charset="0"/>
              </a:rPr>
              <a:t>FDB</a:t>
            </a:r>
            <a:r>
              <a:rPr lang="it-IT" sz="1400" dirty="0">
                <a:solidFill>
                  <a:srgbClr val="002060"/>
                </a:solidFill>
                <a:latin typeface="Century Gothic" panose="020B0502020202020204" pitchFamily="34" charset="0"/>
              </a:rPr>
              <a:t> in proiezione;</a:t>
            </a:r>
          </a:p>
          <a:p>
            <a:r>
              <a:rPr lang="it-IT" sz="1400" dirty="0">
                <a:solidFill>
                  <a:srgbClr val="002060"/>
                </a:solidFill>
                <a:latin typeface="Century Gothic" panose="020B0502020202020204" pitchFamily="34" charset="0"/>
              </a:rPr>
              <a:t>Ricalcolo delle bel in proiezione </a:t>
            </a:r>
            <a:r>
              <a:rPr lang="it-IT" sz="1400" b="1" dirty="0">
                <a:solidFill>
                  <a:srgbClr val="002060"/>
                </a:solidFill>
                <a:latin typeface="Century Gothic" panose="020B0502020202020204" pitchFamily="34" charset="0"/>
              </a:rPr>
              <a:t>con approcci semplificati/ proxy</a:t>
            </a:r>
            <a:r>
              <a:rPr lang="it-IT" sz="1400" dirty="0">
                <a:solidFill>
                  <a:srgbClr val="002060"/>
                </a:solidFill>
                <a:latin typeface="Century Gothic" panose="020B0502020202020204" pitchFamily="34" charset="0"/>
              </a:rPr>
              <a:t>. </a:t>
            </a:r>
          </a:p>
          <a:p>
            <a:r>
              <a:rPr lang="it-IT" sz="1400" dirty="0">
                <a:solidFill>
                  <a:srgbClr val="002060"/>
                </a:solidFill>
                <a:latin typeface="Century Gothic" panose="020B0502020202020204" pitchFamily="34" charset="0"/>
              </a:rPr>
              <a:t>Ricalcolo risk </a:t>
            </a:r>
            <a:r>
              <a:rPr lang="it-IT" sz="1400" dirty="0" err="1">
                <a:solidFill>
                  <a:srgbClr val="002060"/>
                </a:solidFill>
                <a:latin typeface="Century Gothic" panose="020B0502020202020204" pitchFamily="34" charset="0"/>
              </a:rPr>
              <a:t>margin</a:t>
            </a:r>
            <a:r>
              <a:rPr lang="it-IT" sz="1400" dirty="0">
                <a:solidFill>
                  <a:srgbClr val="002060"/>
                </a:solidFill>
                <a:latin typeface="Century Gothic" panose="020B0502020202020204" pitchFamily="34" charset="0"/>
              </a:rPr>
              <a:t> in proiezione con approcci alternativi</a:t>
            </a:r>
          </a:p>
          <a:p>
            <a:r>
              <a:rPr lang="it-IT" sz="1400" dirty="0">
                <a:solidFill>
                  <a:srgbClr val="002060"/>
                </a:solidFill>
                <a:latin typeface="Century Gothic" panose="020B0502020202020204" pitchFamily="34" charset="0"/>
              </a:rPr>
              <a:t>Monitoraggio dei principali indicatori (indicatore </a:t>
            </a:r>
            <a:r>
              <a:rPr lang="it-IT" sz="1400">
                <a:solidFill>
                  <a:srgbClr val="002060"/>
                </a:solidFill>
                <a:latin typeface="Century Gothic" panose="020B0502020202020204" pitchFamily="34" charset="0"/>
              </a:rPr>
              <a:t>di riservazione, </a:t>
            </a:r>
            <a:r>
              <a:rPr lang="it-IT" sz="1400" dirty="0">
                <a:solidFill>
                  <a:srgbClr val="002060"/>
                </a:solidFill>
                <a:latin typeface="Century Gothic" panose="020B0502020202020204" pitchFamily="34" charset="0"/>
              </a:rPr>
              <a:t>indicatore di riserva di riconciliazione)</a:t>
            </a:r>
          </a:p>
          <a:p>
            <a:pPr marL="0" indent="0">
              <a:buNone/>
            </a:pPr>
            <a:endParaRPr lang="it-IT" sz="1400" dirty="0">
              <a:solidFill>
                <a:srgbClr val="002060"/>
              </a:solidFill>
              <a:latin typeface="Century Gothic" panose="020B0502020202020204" pitchFamily="34" charset="0"/>
            </a:endParaRPr>
          </a:p>
          <a:p>
            <a:pPr marL="0" indent="0">
              <a:buNone/>
            </a:pPr>
            <a:r>
              <a:rPr lang="it-IT" sz="1400" dirty="0">
                <a:solidFill>
                  <a:srgbClr val="002060"/>
                </a:solidFill>
                <a:latin typeface="Century Gothic" panose="020B0502020202020204" pitchFamily="34" charset="0"/>
              </a:rPr>
              <a:t>Analoghi controlli/verifiche ai fini della validazione formale a parte della FA vengono effettuati sulle TP prospettiche/ VIF prospettico in scenari di stress alternativi</a:t>
            </a:r>
          </a:p>
          <a:p>
            <a:pPr marL="0" indent="0">
              <a:buNone/>
            </a:pPr>
            <a:r>
              <a:rPr lang="it-IT" sz="1400" dirty="0">
                <a:solidFill>
                  <a:srgbClr val="002060"/>
                </a:solidFill>
                <a:latin typeface="Century Gothic" panose="020B0502020202020204" pitchFamily="34" charset="0"/>
              </a:rPr>
              <a:t>(scenari che possono prevedere ad esempio uno stress finanziario combinato ad uno stress tecnico) </a:t>
            </a: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097797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Contributo processo Orsa </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25</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383761" y="620688"/>
            <a:ext cx="8153400" cy="9917113"/>
          </a:xfrm>
        </p:spPr>
        <p:txBody>
          <a:bodyPr/>
          <a:lstStyle/>
          <a:p>
            <a:pPr marL="0" indent="0">
              <a:buNone/>
            </a:pPr>
            <a:r>
              <a:rPr lang="it-IT" sz="1400" dirty="0">
                <a:solidFill>
                  <a:srgbClr val="002060"/>
                </a:solidFill>
                <a:latin typeface="Century Gothic" panose="020B0502020202020204" pitchFamily="34" charset="0"/>
              </a:rPr>
              <a:t>Punti principali al contributo del processo possono essere:</a:t>
            </a:r>
          </a:p>
          <a:p>
            <a:r>
              <a:rPr lang="it-IT" sz="1400" dirty="0">
                <a:solidFill>
                  <a:srgbClr val="002060"/>
                </a:solidFill>
                <a:latin typeface="Century Gothic" panose="020B0502020202020204" pitchFamily="34" charset="0"/>
              </a:rPr>
              <a:t>Calibrazione </a:t>
            </a:r>
            <a:r>
              <a:rPr lang="it-IT" sz="1400" b="1" dirty="0">
                <a:solidFill>
                  <a:srgbClr val="002060"/>
                </a:solidFill>
                <a:latin typeface="Century Gothic" panose="020B0502020202020204" pitchFamily="34" charset="0"/>
              </a:rPr>
              <a:t>degli stress tecnici prospettici </a:t>
            </a:r>
            <a:r>
              <a:rPr lang="it-IT" sz="1400" dirty="0">
                <a:solidFill>
                  <a:srgbClr val="002060"/>
                </a:solidFill>
                <a:latin typeface="Century Gothic" panose="020B0502020202020204" pitchFamily="34" charset="0"/>
              </a:rPr>
              <a:t>nelle proiezioni ORSA;</a:t>
            </a:r>
          </a:p>
          <a:p>
            <a:r>
              <a:rPr lang="it-IT" sz="1400" b="1" dirty="0">
                <a:solidFill>
                  <a:srgbClr val="002060"/>
                </a:solidFill>
                <a:latin typeface="Century Gothic" panose="020B0502020202020204" pitchFamily="34" charset="0"/>
              </a:rPr>
              <a:t>Verifica di adeguatezza dei parametri di stress UW SF</a:t>
            </a:r>
            <a:r>
              <a:rPr lang="it-IT" sz="1400" dirty="0">
                <a:solidFill>
                  <a:srgbClr val="002060"/>
                </a:solidFill>
                <a:latin typeface="Century Gothic" panose="020B0502020202020204" pitchFamily="34" charset="0"/>
              </a:rPr>
              <a:t>.</a:t>
            </a:r>
          </a:p>
          <a:p>
            <a:pPr marL="0" indent="0" algn="just">
              <a:buNone/>
            </a:pPr>
            <a:r>
              <a:rPr lang="it-IT" sz="1400" dirty="0">
                <a:solidFill>
                  <a:srgbClr val="002060"/>
                </a:solidFill>
                <a:latin typeface="Century Gothic" panose="020B0502020202020204" pitchFamily="34" charset="0"/>
              </a:rPr>
              <a:t>Negli scenari alternativi prospettici oltre agli shock di mercato è possibile valutare i rischi tecnici, tipici dei portafogli assicurativi. La definizione dei rischi si distingue per la loro natura, normal (comuni) o uncommon (non comuni), ed il modo in cui si sviluppano nel tempo. L’accadimento di un rischio “comune” è piuttosto frequente, ma la gravità non è necessariamente molto alta. Per la loro frequenza, questi rischi possono essere facilmente previsti dal punto di vista statistico. Invece l’accadimento di un rischio “non comune” è molto basso storicamente, quasi nullo, ma la gravità può essere molto significativa (LFHI). </a:t>
            </a:r>
          </a:p>
          <a:p>
            <a:pPr marL="0" indent="0" algn="just">
              <a:buNone/>
            </a:pPr>
            <a:r>
              <a:rPr lang="it-IT" sz="1400" dirty="0">
                <a:solidFill>
                  <a:srgbClr val="002060"/>
                </a:solidFill>
                <a:latin typeface="Century Gothic" panose="020B0502020202020204" pitchFamily="34" charset="0"/>
              </a:rPr>
              <a:t>Quindi è necessario identificare i rischi più rilevanti per il risk profile della Compagnia e valutarne l’entità dello shock a seconda delle ipotesi del quantile e della distribuzione ipotizzata.</a:t>
            </a:r>
          </a:p>
          <a:p>
            <a:pPr marL="0" indent="0" algn="just">
              <a:buNone/>
            </a:pPr>
            <a:r>
              <a:rPr lang="it-IT" sz="1400" dirty="0">
                <a:solidFill>
                  <a:srgbClr val="002060"/>
                </a:solidFill>
                <a:latin typeface="Century Gothic" panose="020B0502020202020204" pitchFamily="34" charset="0"/>
              </a:rPr>
              <a:t>Per i rischi normal la valutazione dei livelli di shock con le ipotesi del quantile adottato, può essere realizzata con differenti metodi secondo dati e studi disponibili: </a:t>
            </a:r>
          </a:p>
          <a:p>
            <a:pPr lvl="0" algn="just"/>
            <a:r>
              <a:rPr lang="it-IT" sz="1400" b="1" dirty="0">
                <a:solidFill>
                  <a:srgbClr val="002060"/>
                </a:solidFill>
                <a:latin typeface="Century Gothic" panose="020B0502020202020204" pitchFamily="34" charset="0"/>
              </a:rPr>
              <a:t>Stima sulla base di dati storici </a:t>
            </a:r>
            <a:r>
              <a:rPr lang="it-IT" sz="1400" dirty="0">
                <a:solidFill>
                  <a:srgbClr val="002060"/>
                </a:solidFill>
                <a:latin typeface="Century Gothic" panose="020B0502020202020204" pitchFamily="34" charset="0"/>
              </a:rPr>
              <a:t>di portafoglio e della distribuzione empirica; </a:t>
            </a:r>
          </a:p>
          <a:p>
            <a:pPr lvl="0" algn="just"/>
            <a:r>
              <a:rPr lang="it-IT" sz="1400" b="1" dirty="0">
                <a:solidFill>
                  <a:srgbClr val="002060"/>
                </a:solidFill>
                <a:latin typeface="Century Gothic" panose="020B0502020202020204" pitchFamily="34" charset="0"/>
              </a:rPr>
              <a:t>Stima parametrica </a:t>
            </a:r>
            <a:r>
              <a:rPr lang="it-IT" sz="1400" dirty="0">
                <a:solidFill>
                  <a:srgbClr val="002060"/>
                </a:solidFill>
                <a:latin typeface="Century Gothic" panose="020B0502020202020204" pitchFamily="34" charset="0"/>
              </a:rPr>
              <a:t>con l’aiuto di una modellizzazione; </a:t>
            </a:r>
          </a:p>
          <a:p>
            <a:pPr lvl="0" algn="just"/>
            <a:r>
              <a:rPr lang="it-IT" sz="1400" dirty="0">
                <a:solidFill>
                  <a:srgbClr val="002060"/>
                </a:solidFill>
                <a:latin typeface="Century Gothic" panose="020B0502020202020204" pitchFamily="34" charset="0"/>
              </a:rPr>
              <a:t>In mancanza di dati dettagliati sul portafoglio, </a:t>
            </a:r>
            <a:r>
              <a:rPr lang="it-IT" sz="1400" b="1" dirty="0">
                <a:solidFill>
                  <a:srgbClr val="002060"/>
                </a:solidFill>
                <a:latin typeface="Century Gothic" panose="020B0502020202020204" pitchFamily="34" charset="0"/>
              </a:rPr>
              <a:t>stima con dati nazionali o di mercato</a:t>
            </a:r>
          </a:p>
          <a:p>
            <a:pPr lvl="0" algn="just"/>
            <a:r>
              <a:rPr lang="it-IT" sz="1400" dirty="0">
                <a:solidFill>
                  <a:srgbClr val="002060"/>
                </a:solidFill>
                <a:latin typeface="Century Gothic" panose="020B0502020202020204" pitchFamily="34" charset="0"/>
              </a:rPr>
              <a:t>Expert Judgment. </a:t>
            </a:r>
          </a:p>
          <a:p>
            <a:pPr marL="0" indent="0" algn="just">
              <a:buNone/>
            </a:pPr>
            <a:r>
              <a:rPr lang="it-IT" sz="1400" dirty="0">
                <a:solidFill>
                  <a:srgbClr val="002060"/>
                </a:solidFill>
                <a:latin typeface="Century Gothic" panose="020B0502020202020204" pitchFamily="34" charset="0"/>
              </a:rPr>
              <a:t>Mentre per i rischi uncommon generalmente è più difficile individuare statisticamente i livelli di shock e quindi si utilizzano modelli teorici.</a:t>
            </a:r>
          </a:p>
          <a:p>
            <a:pPr marL="0" indent="0" algn="just">
              <a:buNone/>
            </a:pPr>
            <a:r>
              <a:rPr lang="it-IT" sz="1400" dirty="0">
                <a:solidFill>
                  <a:srgbClr val="002060"/>
                </a:solidFill>
                <a:latin typeface="Century Gothic" panose="020B0502020202020204" pitchFamily="34" charset="0"/>
              </a:rPr>
              <a:t>Una volta calibrata la metodologia degli stress tecnici prospettici, tale metodologia con un quantile diverso (99,5%) può essere sfruttata per la </a:t>
            </a:r>
            <a:r>
              <a:rPr lang="it-IT" sz="1400" b="1" dirty="0">
                <a:solidFill>
                  <a:srgbClr val="002060"/>
                </a:solidFill>
                <a:latin typeface="Century Gothic" panose="020B0502020202020204" pitchFamily="34" charset="0"/>
              </a:rPr>
              <a:t>verifica dell’adeguatezza dei parametri di stress UW SF</a:t>
            </a:r>
          </a:p>
          <a:p>
            <a:pPr marL="0" indent="0">
              <a:buNone/>
            </a:pPr>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165794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6ECED6-C645-4566-B61C-80EDEAAC660E}"/>
              </a:ext>
            </a:extLst>
          </p:cNvPr>
          <p:cNvSpPr>
            <a:spLocks noGrp="1"/>
          </p:cNvSpPr>
          <p:nvPr>
            <p:ph type="title"/>
          </p:nvPr>
        </p:nvSpPr>
        <p:spPr>
          <a:xfrm>
            <a:off x="723900" y="2905780"/>
            <a:ext cx="7696200" cy="523220"/>
          </a:xfrm>
        </p:spPr>
        <p:txBody>
          <a:bodyPr>
            <a:normAutofit/>
          </a:bodyPr>
          <a:lstStyle/>
          <a:p>
            <a:pPr algn="ctr"/>
            <a:r>
              <a:rPr lang="it-IT" sz="2900" b="1" dirty="0">
                <a:effectLst>
                  <a:outerShdw blurRad="38100" dist="38100" dir="2700000" algn="tl">
                    <a:srgbClr val="C0C0C0"/>
                  </a:outerShdw>
                </a:effectLst>
                <a:latin typeface="Century Gothic" panose="020B0502020202020204" pitchFamily="34" charset="0"/>
              </a:rPr>
              <a:t>Il ruolo della FA nell’ambito del Pilastro III</a:t>
            </a:r>
          </a:p>
        </p:txBody>
      </p:sp>
      <p:sp>
        <p:nvSpPr>
          <p:cNvPr id="4" name="Segnaposto numero diapositiva 3">
            <a:extLst>
              <a:ext uri="{FF2B5EF4-FFF2-40B4-BE49-F238E27FC236}">
                <a16:creationId xmlns:a16="http://schemas.microsoft.com/office/drawing/2014/main" id="{E6AF77DF-31A3-4487-9073-39668ABBCE1C}"/>
              </a:ext>
            </a:extLst>
          </p:cNvPr>
          <p:cNvSpPr>
            <a:spLocks noGrp="1"/>
          </p:cNvSpPr>
          <p:nvPr>
            <p:ph type="sldNum" sz="quarter" idx="10"/>
          </p:nvPr>
        </p:nvSpPr>
        <p:spPr/>
        <p:txBody>
          <a:bodyPr/>
          <a:lstStyle/>
          <a:p>
            <a:fld id="{B7CED035-CD93-4284-823A-F478EB277943}" type="slidenum">
              <a:rPr lang="it-IT" smtClean="0">
                <a:latin typeface="Century Gothic" panose="020B0502020202020204" pitchFamily="34" charset="0"/>
              </a:rPr>
              <a:pPr/>
              <a:t>26</a:t>
            </a:fld>
            <a:endParaRPr lang="it-IT">
              <a:latin typeface="Century Gothic" panose="020B0502020202020204" pitchFamily="34" charset="0"/>
            </a:endParaRPr>
          </a:p>
        </p:txBody>
      </p:sp>
    </p:spTree>
    <p:extLst>
      <p:ext uri="{BB962C8B-B14F-4D97-AF65-F5344CB8AC3E}">
        <p14:creationId xmlns:p14="http://schemas.microsoft.com/office/powerpoint/2010/main" val="50795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6A9A1-0E88-4DC4-893C-4F048850ECE7}"/>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Pilastro III</a:t>
            </a:r>
          </a:p>
        </p:txBody>
      </p:sp>
      <p:sp>
        <p:nvSpPr>
          <p:cNvPr id="4" name="Segnaposto numero diapositiva 3">
            <a:extLst>
              <a:ext uri="{FF2B5EF4-FFF2-40B4-BE49-F238E27FC236}">
                <a16:creationId xmlns:a16="http://schemas.microsoft.com/office/drawing/2014/main" id="{6DE44EB3-FDD9-476A-92A6-7DFA68809CC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27</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36C44D0-561E-46FD-A389-43F2CFB0BA1B}"/>
              </a:ext>
            </a:extLst>
          </p:cNvPr>
          <p:cNvSpPr>
            <a:spLocks noGrp="1"/>
          </p:cNvSpPr>
          <p:nvPr>
            <p:ph idx="4294967295"/>
          </p:nvPr>
        </p:nvSpPr>
        <p:spPr>
          <a:xfrm>
            <a:off x="383761" y="908720"/>
            <a:ext cx="8153400" cy="7008813"/>
          </a:xfrm>
        </p:spPr>
        <p:txBody>
          <a:bodyPr/>
          <a:lstStyle/>
          <a:p>
            <a:pPr marL="0" indent="0">
              <a:buNone/>
            </a:pPr>
            <a:r>
              <a:rPr lang="it-IT" sz="1600" dirty="0">
                <a:solidFill>
                  <a:srgbClr val="002060"/>
                </a:solidFill>
                <a:latin typeface="Century Gothic" panose="020B0502020202020204" pitchFamily="34" charset="0"/>
              </a:rPr>
              <a:t>Il ruolo della FA nell’ambito del III Pilastro è più limitato e va a ricoprire:</a:t>
            </a:r>
          </a:p>
          <a:p>
            <a:pPr marL="0" indent="0">
              <a:buNone/>
            </a:pPr>
            <a:endParaRPr lang="it-IT" sz="1600" dirty="0">
              <a:solidFill>
                <a:srgbClr val="002060"/>
              </a:solidFill>
              <a:latin typeface="Century Gothic" panose="020B0502020202020204" pitchFamily="34" charset="0"/>
            </a:endParaRPr>
          </a:p>
          <a:p>
            <a:endParaRPr lang="it-IT" sz="1600" dirty="0">
              <a:solidFill>
                <a:srgbClr val="002060"/>
              </a:solidFill>
              <a:latin typeface="Century Gothic" panose="020B0502020202020204" pitchFamily="34" charset="0"/>
            </a:endParaRPr>
          </a:p>
          <a:p>
            <a:pPr algn="just"/>
            <a:r>
              <a:rPr lang="it-IT" sz="1600" dirty="0">
                <a:solidFill>
                  <a:srgbClr val="002060"/>
                </a:solidFill>
                <a:latin typeface="Century Gothic" panose="020B0502020202020204" pitchFamily="34" charset="0"/>
              </a:rPr>
              <a:t>Verifica che il processo di </a:t>
            </a:r>
            <a:r>
              <a:rPr lang="it-IT" sz="1600" b="1" dirty="0">
                <a:solidFill>
                  <a:srgbClr val="002060"/>
                </a:solidFill>
                <a:latin typeface="Century Gothic" panose="020B0502020202020204" pitchFamily="34" charset="0"/>
              </a:rPr>
              <a:t>Disclosure</a:t>
            </a:r>
            <a:r>
              <a:rPr lang="it-IT" sz="1600" dirty="0">
                <a:solidFill>
                  <a:srgbClr val="002060"/>
                </a:solidFill>
                <a:latin typeface="Century Gothic" panose="020B0502020202020204" pitchFamily="34" charset="0"/>
              </a:rPr>
              <a:t> quantitativa  sia adeguatamente automatizzato e ci siano sufficienti controlli di qualità del dato  e coerenza tra grandezze analoghe riportati in </a:t>
            </a:r>
            <a:r>
              <a:rPr lang="it-IT" sz="1600" b="1" dirty="0">
                <a:solidFill>
                  <a:srgbClr val="002060"/>
                </a:solidFill>
                <a:latin typeface="Century Gothic" panose="020B0502020202020204" pitchFamily="34" charset="0"/>
              </a:rPr>
              <a:t>QRT</a:t>
            </a:r>
            <a:r>
              <a:rPr lang="it-IT" sz="1600" dirty="0">
                <a:solidFill>
                  <a:srgbClr val="002060"/>
                </a:solidFill>
                <a:latin typeface="Century Gothic" panose="020B0502020202020204" pitchFamily="34" charset="0"/>
              </a:rPr>
              <a:t> differenti – nell’ambito di Pillar III potrebbe rivestire un ruolo più chiave il CDO;</a:t>
            </a:r>
          </a:p>
          <a:p>
            <a:pPr algn="just"/>
            <a:endParaRPr lang="it-IT" sz="1600" dirty="0">
              <a:solidFill>
                <a:srgbClr val="002060"/>
              </a:solidFill>
              <a:latin typeface="Century Gothic" panose="020B0502020202020204" pitchFamily="34" charset="0"/>
            </a:endParaRPr>
          </a:p>
          <a:p>
            <a:pPr marL="0" indent="0" algn="just">
              <a:buNone/>
            </a:pPr>
            <a:endParaRPr lang="it-IT" sz="1600" dirty="0">
              <a:solidFill>
                <a:srgbClr val="002060"/>
              </a:solidFill>
              <a:latin typeface="Century Gothic" panose="020B0502020202020204" pitchFamily="34" charset="0"/>
            </a:endParaRPr>
          </a:p>
          <a:p>
            <a:pPr algn="just"/>
            <a:r>
              <a:rPr lang="it-IT" sz="1600" b="1" dirty="0">
                <a:solidFill>
                  <a:srgbClr val="002060"/>
                </a:solidFill>
                <a:latin typeface="Century Gothic" panose="020B0502020202020204" pitchFamily="34" charset="0"/>
              </a:rPr>
              <a:t>Controlli a campione </a:t>
            </a:r>
            <a:r>
              <a:rPr lang="it-IT" sz="1600" dirty="0">
                <a:solidFill>
                  <a:srgbClr val="002060"/>
                </a:solidFill>
                <a:latin typeface="Century Gothic" panose="020B0502020202020204" pitchFamily="34" charset="0"/>
              </a:rPr>
              <a:t>su QRT quantitativi, soprattutto quelli pubblici;</a:t>
            </a:r>
          </a:p>
          <a:p>
            <a:pPr algn="just"/>
            <a:endParaRPr lang="it-IT" sz="1600" dirty="0">
              <a:solidFill>
                <a:srgbClr val="002060"/>
              </a:solidFill>
              <a:latin typeface="Century Gothic" panose="020B0502020202020204" pitchFamily="34" charset="0"/>
            </a:endParaRPr>
          </a:p>
          <a:p>
            <a:pPr marL="0" indent="0" algn="just">
              <a:buNone/>
            </a:pPr>
            <a:endParaRPr lang="it-IT" sz="1600" dirty="0">
              <a:solidFill>
                <a:srgbClr val="002060"/>
              </a:solidFill>
              <a:latin typeface="Century Gothic" panose="020B0502020202020204" pitchFamily="34" charset="0"/>
            </a:endParaRPr>
          </a:p>
          <a:p>
            <a:pPr algn="just"/>
            <a:r>
              <a:rPr lang="it-IT" sz="1600" b="1" dirty="0">
                <a:solidFill>
                  <a:srgbClr val="002060"/>
                </a:solidFill>
                <a:latin typeface="Century Gothic" panose="020B0502020202020204" pitchFamily="34" charset="0"/>
              </a:rPr>
              <a:t>Contributo nella predisposizione </a:t>
            </a:r>
            <a:r>
              <a:rPr lang="it-IT" sz="1600" dirty="0">
                <a:solidFill>
                  <a:srgbClr val="002060"/>
                </a:solidFill>
                <a:latin typeface="Century Gothic" panose="020B0502020202020204" pitchFamily="34" charset="0"/>
              </a:rPr>
              <a:t>di alcune parti importanti dell’</a:t>
            </a:r>
            <a:r>
              <a:rPr lang="it-IT" sz="1600" b="1" dirty="0">
                <a:solidFill>
                  <a:srgbClr val="002060"/>
                </a:solidFill>
                <a:latin typeface="Century Gothic" panose="020B0502020202020204" pitchFamily="34" charset="0"/>
              </a:rPr>
              <a:t>RSR</a:t>
            </a:r>
            <a:r>
              <a:rPr lang="it-IT" sz="1600" dirty="0">
                <a:solidFill>
                  <a:srgbClr val="002060"/>
                </a:solidFill>
                <a:latin typeface="Century Gothic" panose="020B0502020202020204" pitchFamily="34" charset="0"/>
              </a:rPr>
              <a:t> e </a:t>
            </a:r>
            <a:r>
              <a:rPr lang="it-IT" sz="1600" b="1" dirty="0">
                <a:solidFill>
                  <a:srgbClr val="002060"/>
                </a:solidFill>
                <a:latin typeface="Century Gothic" panose="020B0502020202020204" pitchFamily="34" charset="0"/>
              </a:rPr>
              <a:t>SFCR</a:t>
            </a:r>
            <a:r>
              <a:rPr lang="it-IT" sz="1600" dirty="0">
                <a:solidFill>
                  <a:srgbClr val="002060"/>
                </a:solidFill>
                <a:latin typeface="Century Gothic" panose="020B0502020202020204" pitchFamily="34" charset="0"/>
              </a:rPr>
              <a:t>.</a:t>
            </a:r>
          </a:p>
          <a:p>
            <a:endParaRPr lang="it-IT" sz="16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pPr marL="0" indent="0">
              <a:buNone/>
            </a:pPr>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a:p>
            <a:endParaRPr lang="it-IT" sz="1400" b="1" dirty="0">
              <a:solidFill>
                <a:srgbClr val="002060"/>
              </a:solidFill>
              <a:latin typeface="Century Gothic" panose="020B0502020202020204" pitchFamily="34" charset="0"/>
            </a:endParaRPr>
          </a:p>
          <a:p>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036737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a:extLst>
              <a:ext uri="{FF2B5EF4-FFF2-40B4-BE49-F238E27FC236}">
                <a16:creationId xmlns:a16="http://schemas.microsoft.com/office/drawing/2014/main" id="{94138EC1-5765-4721-821B-9C1A8C54CE67}"/>
              </a:ext>
            </a:extLst>
          </p:cNvPr>
          <p:cNvSpPr txBox="1">
            <a:spLocks/>
          </p:cNvSpPr>
          <p:nvPr/>
        </p:nvSpPr>
        <p:spPr>
          <a:xfrm>
            <a:off x="139700" y="6368752"/>
            <a:ext cx="457200" cy="228600"/>
          </a:xfrm>
          <a:prstGeom prst="rect">
            <a:avLst/>
          </a:prstGeom>
        </p:spPr>
        <p:txBody>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AB1EDB12-6D16-4F21-9F12-C979D68D2378}" type="slidenum">
              <a:rPr lang="it-IT" sz="1000" smtClean="0">
                <a:solidFill>
                  <a:schemeClr val="bg1"/>
                </a:solidFill>
              </a:rPr>
              <a:pPr/>
              <a:t>28</a:t>
            </a:fld>
            <a:endParaRPr lang="it-IT" sz="1000" dirty="0">
              <a:solidFill>
                <a:schemeClr val="bg1"/>
              </a:solidFill>
            </a:endParaRPr>
          </a:p>
        </p:txBody>
      </p:sp>
      <p:sp>
        <p:nvSpPr>
          <p:cNvPr id="3" name="CasellaDiTesto 2">
            <a:extLst>
              <a:ext uri="{FF2B5EF4-FFF2-40B4-BE49-F238E27FC236}">
                <a16:creationId xmlns:a16="http://schemas.microsoft.com/office/drawing/2014/main" id="{16C869DB-9DBA-4D8A-BC23-AB287D8079CB}"/>
              </a:ext>
            </a:extLst>
          </p:cNvPr>
          <p:cNvSpPr txBox="1"/>
          <p:nvPr/>
        </p:nvSpPr>
        <p:spPr>
          <a:xfrm>
            <a:off x="2561050" y="2897917"/>
            <a:ext cx="4951304" cy="323165"/>
          </a:xfrm>
          <a:prstGeom prst="rect">
            <a:avLst/>
          </a:prstGeom>
          <a:noFill/>
        </p:spPr>
        <p:txBody>
          <a:bodyPr wrap="square" rtlCol="0">
            <a:spAutoFit/>
          </a:bodyPr>
          <a:lstStyle/>
          <a:p>
            <a:r>
              <a:rPr lang="it-IT" sz="1500" b="1" i="1" dirty="0">
                <a:solidFill>
                  <a:srgbClr val="002060"/>
                </a:solidFill>
                <a:latin typeface="Century Gothic" panose="020B0502020202020204" pitchFamily="34" charset="0"/>
              </a:rPr>
              <a:t>Parere sulla Sottoscrizione e sulla Riassicurazione</a:t>
            </a:r>
          </a:p>
        </p:txBody>
      </p:sp>
      <p:grpSp>
        <p:nvGrpSpPr>
          <p:cNvPr id="8" name="Group 16">
            <a:extLst>
              <a:ext uri="{FF2B5EF4-FFF2-40B4-BE49-F238E27FC236}">
                <a16:creationId xmlns:a16="http://schemas.microsoft.com/office/drawing/2014/main" id="{B155A6E7-1A58-4062-80CC-8C67C4B931C8}"/>
              </a:ext>
            </a:extLst>
          </p:cNvPr>
          <p:cNvGrpSpPr/>
          <p:nvPr/>
        </p:nvGrpSpPr>
        <p:grpSpPr>
          <a:xfrm>
            <a:off x="1727684" y="2705133"/>
            <a:ext cx="5688632" cy="720000"/>
            <a:chOff x="2555776" y="2289882"/>
            <a:chExt cx="5688632" cy="720000"/>
          </a:xfrm>
        </p:grpSpPr>
        <p:cxnSp>
          <p:nvCxnSpPr>
            <p:cNvPr id="9" name="Straight Connector 18">
              <a:extLst>
                <a:ext uri="{FF2B5EF4-FFF2-40B4-BE49-F238E27FC236}">
                  <a16:creationId xmlns:a16="http://schemas.microsoft.com/office/drawing/2014/main" id="{D252EFA0-C0FC-4EC2-A6A7-7B213E61D2DE}"/>
                </a:ext>
              </a:extLst>
            </p:cNvPr>
            <p:cNvCxnSpPr>
              <a:cxnSpLocks/>
            </p:cNvCxnSpPr>
            <p:nvPr/>
          </p:nvCxnSpPr>
          <p:spPr>
            <a:xfrm>
              <a:off x="2915776" y="2924944"/>
              <a:ext cx="5328632" cy="0"/>
            </a:xfrm>
            <a:prstGeom prst="line">
              <a:avLst/>
            </a:prstGeom>
            <a:ln w="38100">
              <a:solidFill>
                <a:srgbClr val="016DB7"/>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Flowchart: Connector 17">
              <a:extLst>
                <a:ext uri="{FF2B5EF4-FFF2-40B4-BE49-F238E27FC236}">
                  <a16:creationId xmlns:a16="http://schemas.microsoft.com/office/drawing/2014/main" id="{216B8CA6-E0A2-4694-B76D-44054AD3F272}"/>
                </a:ext>
              </a:extLst>
            </p:cNvPr>
            <p:cNvSpPr/>
            <p:nvPr/>
          </p:nvSpPr>
          <p:spPr>
            <a:xfrm>
              <a:off x="2555776" y="2289882"/>
              <a:ext cx="720000" cy="720000"/>
            </a:xfrm>
            <a:prstGeom prst="flowChartConnector">
              <a:avLst/>
            </a:prstGeom>
            <a:solidFill>
              <a:srgbClr val="016DB7"/>
            </a:solidFill>
            <a:ln>
              <a:solidFill>
                <a:srgbClr val="016DB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Century Gothic" panose="020B0502020202020204" pitchFamily="34" charset="0"/>
                </a:rPr>
                <a:t>2</a:t>
              </a:r>
            </a:p>
          </p:txBody>
        </p:sp>
      </p:grpSp>
    </p:spTree>
    <p:extLst>
      <p:ext uri="{BB962C8B-B14F-4D97-AF65-F5344CB8AC3E}">
        <p14:creationId xmlns:p14="http://schemas.microsoft.com/office/powerpoint/2010/main" val="115067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A6721-E495-49FC-9CB3-FC2A5D232D37}"/>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Opinion Sottoscrizione</a:t>
            </a:r>
          </a:p>
        </p:txBody>
      </p:sp>
      <p:sp>
        <p:nvSpPr>
          <p:cNvPr id="4" name="Segnaposto numero diapositiva 3">
            <a:extLst>
              <a:ext uri="{FF2B5EF4-FFF2-40B4-BE49-F238E27FC236}">
                <a16:creationId xmlns:a16="http://schemas.microsoft.com/office/drawing/2014/main" id="{D89FB021-6614-4541-8971-33B6B49F197C}"/>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29</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08A05D8D-E7AA-4A0B-B740-F743E6FDBACC}"/>
              </a:ext>
            </a:extLst>
          </p:cNvPr>
          <p:cNvSpPr>
            <a:spLocks noGrp="1"/>
          </p:cNvSpPr>
          <p:nvPr>
            <p:ph idx="4294967295"/>
          </p:nvPr>
        </p:nvSpPr>
        <p:spPr>
          <a:xfrm>
            <a:off x="383761" y="1124744"/>
            <a:ext cx="8153400" cy="3878262"/>
          </a:xfrm>
        </p:spPr>
        <p:txBody>
          <a:bodyPr/>
          <a:lstStyle/>
          <a:p>
            <a:pPr marL="0" indent="0">
              <a:buNone/>
            </a:pPr>
            <a:r>
              <a:rPr lang="it-IT" sz="1600" dirty="0">
                <a:solidFill>
                  <a:srgbClr val="002060"/>
                </a:solidFill>
                <a:latin typeface="Century Gothic" panose="020B0502020202020204" pitchFamily="34" charset="0"/>
              </a:rPr>
              <a:t>La </a:t>
            </a:r>
            <a:r>
              <a:rPr lang="it-IT" sz="1600" b="1" dirty="0">
                <a:solidFill>
                  <a:srgbClr val="002060"/>
                </a:solidFill>
                <a:latin typeface="Century Gothic" panose="020B0502020202020204" pitchFamily="34" charset="0"/>
              </a:rPr>
              <a:t>Funzione Attuariale</a:t>
            </a:r>
            <a:r>
              <a:rPr lang="it-IT" sz="1600" dirty="0">
                <a:solidFill>
                  <a:srgbClr val="002060"/>
                </a:solidFill>
                <a:latin typeface="Century Gothic" panose="020B0502020202020204" pitchFamily="34" charset="0"/>
              </a:rPr>
              <a:t> deve esprimere</a:t>
            </a: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r>
              <a:rPr lang="it-IT" sz="1600" dirty="0">
                <a:solidFill>
                  <a:srgbClr val="002060"/>
                </a:solidFill>
                <a:latin typeface="Century Gothic" panose="020B0502020202020204" pitchFamily="34" charset="0"/>
              </a:rPr>
              <a:t>un’</a:t>
            </a:r>
            <a:r>
              <a:rPr lang="it-IT" sz="1600" b="1" dirty="0">
                <a:solidFill>
                  <a:srgbClr val="002060"/>
                </a:solidFill>
                <a:latin typeface="Century Gothic" panose="020B0502020202020204" pitchFamily="34" charset="0"/>
              </a:rPr>
              <a:t>opinione</a:t>
            </a: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r>
              <a:rPr lang="it-IT" sz="1600" dirty="0">
                <a:solidFill>
                  <a:srgbClr val="002060"/>
                </a:solidFill>
                <a:latin typeface="Century Gothic" panose="020B0502020202020204" pitchFamily="34" charset="0"/>
              </a:rPr>
              <a:t>sulla politica di </a:t>
            </a:r>
            <a:r>
              <a:rPr lang="it-IT" sz="1600" b="1" dirty="0">
                <a:solidFill>
                  <a:srgbClr val="002060"/>
                </a:solidFill>
                <a:latin typeface="Century Gothic" panose="020B0502020202020204" pitchFamily="34" charset="0"/>
              </a:rPr>
              <a:t>sottoscrizione</a:t>
            </a:r>
            <a:r>
              <a:rPr lang="it-IT" sz="1600" dirty="0">
                <a:solidFill>
                  <a:srgbClr val="002060"/>
                </a:solidFill>
                <a:latin typeface="Century Gothic" panose="020B0502020202020204" pitchFamily="34" charset="0"/>
              </a:rPr>
              <a:t> complessiva adottata  dall’Impresa</a:t>
            </a:r>
            <a:endParaRPr lang="it-IT" sz="1600" b="1"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r>
              <a:rPr lang="it-IT" sz="1600" dirty="0">
                <a:solidFill>
                  <a:srgbClr val="002060"/>
                </a:solidFill>
                <a:latin typeface="Century Gothic" panose="020B0502020202020204" pitchFamily="34" charset="0"/>
              </a:rPr>
              <a:t>tenendo in considerazione le interrelazioni con le </a:t>
            </a:r>
            <a:r>
              <a:rPr lang="it-IT" sz="1600" b="1" dirty="0">
                <a:solidFill>
                  <a:srgbClr val="002060"/>
                </a:solidFill>
                <a:latin typeface="Century Gothic" panose="020B0502020202020204" pitchFamily="34" charset="0"/>
              </a:rPr>
              <a:t>riserve tecniche</a:t>
            </a:r>
            <a:r>
              <a:rPr lang="it-IT" sz="1600" dirty="0">
                <a:solidFill>
                  <a:srgbClr val="002060"/>
                </a:solidFill>
                <a:latin typeface="Century Gothic" panose="020B0502020202020204" pitchFamily="34" charset="0"/>
              </a:rPr>
              <a:t> e la </a:t>
            </a:r>
            <a:r>
              <a:rPr lang="it-IT" sz="1600" b="1" dirty="0">
                <a:solidFill>
                  <a:srgbClr val="002060"/>
                </a:solidFill>
                <a:latin typeface="Century Gothic" panose="020B0502020202020204" pitchFamily="34" charset="0"/>
              </a:rPr>
              <a:t>politica di riassicurazione</a:t>
            </a:r>
            <a:r>
              <a:rPr lang="it-IT" sz="1600" dirty="0">
                <a:solidFill>
                  <a:srgbClr val="002060"/>
                </a:solidFill>
                <a:latin typeface="Century Gothic" panose="020B0502020202020204" pitchFamily="34" charset="0"/>
              </a:rPr>
              <a:t>.</a:t>
            </a:r>
          </a:p>
        </p:txBody>
      </p:sp>
      <p:cxnSp>
        <p:nvCxnSpPr>
          <p:cNvPr id="9" name="Connettore 2 8">
            <a:extLst>
              <a:ext uri="{FF2B5EF4-FFF2-40B4-BE49-F238E27FC236}">
                <a16:creationId xmlns:a16="http://schemas.microsoft.com/office/drawing/2014/main" id="{4C175CF1-AF11-4C0F-A561-3D22BE8CC5CD}"/>
              </a:ext>
            </a:extLst>
          </p:cNvPr>
          <p:cNvCxnSpPr>
            <a:cxnSpLocks/>
          </p:cNvCxnSpPr>
          <p:nvPr/>
        </p:nvCxnSpPr>
        <p:spPr>
          <a:xfrm>
            <a:off x="1403648" y="1556792"/>
            <a:ext cx="0" cy="504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a:extLst>
              <a:ext uri="{FF2B5EF4-FFF2-40B4-BE49-F238E27FC236}">
                <a16:creationId xmlns:a16="http://schemas.microsoft.com/office/drawing/2014/main" id="{A69D0A4F-A761-4E9C-8CBB-AC2C2DDC2185}"/>
              </a:ext>
            </a:extLst>
          </p:cNvPr>
          <p:cNvCxnSpPr>
            <a:cxnSpLocks/>
          </p:cNvCxnSpPr>
          <p:nvPr/>
        </p:nvCxnSpPr>
        <p:spPr>
          <a:xfrm>
            <a:off x="1403648" y="2564904"/>
            <a:ext cx="0" cy="504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a:extLst>
              <a:ext uri="{FF2B5EF4-FFF2-40B4-BE49-F238E27FC236}">
                <a16:creationId xmlns:a16="http://schemas.microsoft.com/office/drawing/2014/main" id="{8CCBC5F6-0022-453E-BE09-2143B487367A}"/>
              </a:ext>
            </a:extLst>
          </p:cNvPr>
          <p:cNvCxnSpPr>
            <a:cxnSpLocks/>
          </p:cNvCxnSpPr>
          <p:nvPr/>
        </p:nvCxnSpPr>
        <p:spPr>
          <a:xfrm>
            <a:off x="1403648" y="3645024"/>
            <a:ext cx="0" cy="504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95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a:extLst>
              <a:ext uri="{FF2B5EF4-FFF2-40B4-BE49-F238E27FC236}">
                <a16:creationId xmlns:a16="http://schemas.microsoft.com/office/drawing/2014/main" id="{94138EC1-5765-4721-821B-9C1A8C54CE67}"/>
              </a:ext>
            </a:extLst>
          </p:cNvPr>
          <p:cNvSpPr txBox="1">
            <a:spLocks/>
          </p:cNvSpPr>
          <p:nvPr/>
        </p:nvSpPr>
        <p:spPr>
          <a:xfrm>
            <a:off x="139700" y="6368752"/>
            <a:ext cx="457200" cy="228600"/>
          </a:xfrm>
          <a:prstGeom prst="rect">
            <a:avLst/>
          </a:prstGeom>
        </p:spPr>
        <p:txBody>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AB1EDB12-6D16-4F21-9F12-C979D68D2378}" type="slidenum">
              <a:rPr lang="it-IT" sz="1000" smtClean="0">
                <a:solidFill>
                  <a:schemeClr val="bg1"/>
                </a:solidFill>
              </a:rPr>
              <a:pPr/>
              <a:t>3</a:t>
            </a:fld>
            <a:endParaRPr lang="it-IT" sz="1000" dirty="0">
              <a:solidFill>
                <a:schemeClr val="bg1"/>
              </a:solidFill>
            </a:endParaRPr>
          </a:p>
        </p:txBody>
      </p:sp>
      <p:sp>
        <p:nvSpPr>
          <p:cNvPr id="13" name="Rectangle 12">
            <a:extLst>
              <a:ext uri="{FF2B5EF4-FFF2-40B4-BE49-F238E27FC236}">
                <a16:creationId xmlns:a16="http://schemas.microsoft.com/office/drawing/2014/main" id="{A7FEF1EF-BFCB-4EE6-B223-4B6CB9111259}"/>
              </a:ext>
            </a:extLst>
          </p:cNvPr>
          <p:cNvSpPr/>
          <p:nvPr/>
        </p:nvSpPr>
        <p:spPr>
          <a:xfrm>
            <a:off x="2159732" y="2893469"/>
            <a:ext cx="4824536" cy="535531"/>
          </a:xfrm>
          <a:prstGeom prst="rect">
            <a:avLst/>
          </a:prstGeom>
        </p:spPr>
        <p:txBody>
          <a:bodyPr wrap="square">
            <a:spAutoFit/>
          </a:bodyPr>
          <a:lstStyle/>
          <a:p>
            <a:pPr algn="ctr">
              <a:lnSpc>
                <a:spcPct val="90000"/>
              </a:lnSpc>
            </a:pPr>
            <a:r>
              <a:rPr lang="it-IT" sz="3200" b="1" dirty="0">
                <a:solidFill>
                  <a:srgbClr val="002060"/>
                </a:solidFill>
                <a:effectLst>
                  <a:outerShdw blurRad="38100" dist="38100" dir="2700000" algn="tl">
                    <a:srgbClr val="C0C0C0"/>
                  </a:outerShdw>
                </a:effectLst>
                <a:latin typeface="Century Gothic" panose="020B0502020202020204" pitchFamily="34" charset="0"/>
                <a:ea typeface="+mj-ea"/>
                <a:cs typeface="+mj-cs"/>
              </a:rPr>
              <a:t>INTRODUZIONE</a:t>
            </a:r>
          </a:p>
        </p:txBody>
      </p:sp>
    </p:spTree>
    <p:extLst>
      <p:ext uri="{BB962C8B-B14F-4D97-AF65-F5344CB8AC3E}">
        <p14:creationId xmlns:p14="http://schemas.microsoft.com/office/powerpoint/2010/main" val="4268212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187E9-AA59-41F8-B146-84DD2092AF15}"/>
              </a:ext>
            </a:extLst>
          </p:cNvPr>
          <p:cNvSpPr>
            <a:spLocks noGrp="1"/>
          </p:cNvSpPr>
          <p:nvPr>
            <p:ph type="title"/>
          </p:nvPr>
        </p:nvSpPr>
        <p:spPr/>
        <p:txBody>
          <a:bodyPr>
            <a:noAutofit/>
          </a:bodyPr>
          <a:lstStyle/>
          <a:p>
            <a:r>
              <a:rPr lang="it-IT" sz="1600" dirty="0">
                <a:solidFill>
                  <a:srgbClr val="002060"/>
                </a:solidFill>
                <a:latin typeface="Century Gothic" panose="020B0502020202020204" pitchFamily="34" charset="0"/>
              </a:rPr>
              <a:t>Opinion sottoscrizione: il ruolo del Responsabile della Funzione Attuariale</a:t>
            </a:r>
          </a:p>
        </p:txBody>
      </p:sp>
      <p:sp>
        <p:nvSpPr>
          <p:cNvPr id="4" name="Segnaposto numero diapositiva 3">
            <a:extLst>
              <a:ext uri="{FF2B5EF4-FFF2-40B4-BE49-F238E27FC236}">
                <a16:creationId xmlns:a16="http://schemas.microsoft.com/office/drawing/2014/main" id="{E6FBE292-1B64-424C-8FB9-4567A759FB2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30</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94DB3B4-3C91-40B0-BB89-01BFE883D2F6}"/>
              </a:ext>
            </a:extLst>
          </p:cNvPr>
          <p:cNvSpPr>
            <a:spLocks noGrp="1"/>
          </p:cNvSpPr>
          <p:nvPr>
            <p:ph idx="4294967295"/>
          </p:nvPr>
        </p:nvSpPr>
        <p:spPr>
          <a:xfrm>
            <a:off x="383761" y="764704"/>
            <a:ext cx="8153400" cy="4638675"/>
          </a:xfrm>
        </p:spPr>
        <p:txBody>
          <a:bodyPr/>
          <a:lstStyle/>
          <a:p>
            <a:pPr marL="0" indent="0">
              <a:buNone/>
            </a:pPr>
            <a:r>
              <a:rPr lang="it-IT" sz="1400" dirty="0">
                <a:solidFill>
                  <a:srgbClr val="002060"/>
                </a:solidFill>
                <a:latin typeface="Century Gothic" panose="020B0502020202020204" pitchFamily="34" charset="0"/>
              </a:rPr>
              <a:t>Nel formare il suo parere sulla politica di sottoscrizione, il </a:t>
            </a:r>
            <a:r>
              <a:rPr lang="it-IT" sz="1400" b="1" dirty="0">
                <a:solidFill>
                  <a:srgbClr val="002060"/>
                </a:solidFill>
                <a:latin typeface="Century Gothic" panose="020B0502020202020204" pitchFamily="34" charset="0"/>
              </a:rPr>
              <a:t>responsabile</a:t>
            </a:r>
            <a:r>
              <a:rPr lang="it-IT" sz="1400" dirty="0">
                <a:solidFill>
                  <a:srgbClr val="002060"/>
                </a:solidFill>
                <a:latin typeface="Century Gothic" panose="020B0502020202020204" pitchFamily="34" charset="0"/>
              </a:rPr>
              <a:t> della </a:t>
            </a:r>
            <a:r>
              <a:rPr lang="it-IT" sz="1400" b="1" dirty="0">
                <a:solidFill>
                  <a:srgbClr val="002060"/>
                </a:solidFill>
                <a:latin typeface="Century Gothic" panose="020B0502020202020204" pitchFamily="34" charset="0"/>
              </a:rPr>
              <a:t>Funzione Attuariale </a:t>
            </a:r>
            <a:r>
              <a:rPr lang="it-IT" sz="1400" dirty="0">
                <a:solidFill>
                  <a:srgbClr val="002060"/>
                </a:solidFill>
                <a:latin typeface="Century Gothic" panose="020B0502020202020204" pitchFamily="34" charset="0"/>
              </a:rPr>
              <a:t>dovrebbe considerare:</a:t>
            </a:r>
          </a:p>
          <a:p>
            <a:pPr marL="0" indent="0">
              <a:buNone/>
            </a:pPr>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la </a:t>
            </a:r>
            <a:r>
              <a:rPr lang="it-IT" sz="1400" b="1" i="1" dirty="0">
                <a:solidFill>
                  <a:srgbClr val="002060"/>
                </a:solidFill>
                <a:latin typeface="Century Gothic" panose="020B0502020202020204" pitchFamily="34" charset="0"/>
              </a:rPr>
              <a:t>business strategy</a:t>
            </a:r>
            <a:r>
              <a:rPr lang="it-IT" sz="1400" i="1" dirty="0">
                <a:solidFill>
                  <a:srgbClr val="002060"/>
                </a:solidFill>
                <a:latin typeface="Century Gothic" panose="020B0502020202020204" pitchFamily="34" charset="0"/>
              </a:rPr>
              <a:t>;</a:t>
            </a:r>
          </a:p>
          <a:p>
            <a:pPr marL="0" lvl="0" indent="0">
              <a:buNone/>
            </a:pPr>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la </a:t>
            </a:r>
            <a:r>
              <a:rPr lang="it-IT" sz="1400" b="1" dirty="0">
                <a:solidFill>
                  <a:srgbClr val="002060"/>
                </a:solidFill>
                <a:latin typeface="Century Gothic" panose="020B0502020202020204" pitchFamily="34" charset="0"/>
              </a:rPr>
              <a:t>risk strategy</a:t>
            </a:r>
            <a:r>
              <a:rPr lang="it-IT" sz="1400" dirty="0">
                <a:solidFill>
                  <a:srgbClr val="002060"/>
                </a:solidFill>
                <a:latin typeface="Century Gothic" panose="020B0502020202020204" pitchFamily="34" charset="0"/>
              </a:rPr>
              <a:t>;</a:t>
            </a:r>
          </a:p>
          <a:p>
            <a:pPr marL="0" lvl="0" indent="0">
              <a:buNone/>
            </a:pPr>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le politiche di </a:t>
            </a:r>
            <a:r>
              <a:rPr lang="it-IT" sz="1400" b="1" dirty="0">
                <a:solidFill>
                  <a:srgbClr val="002060"/>
                </a:solidFill>
                <a:latin typeface="Century Gothic" panose="020B0502020202020204" pitchFamily="34" charset="0"/>
              </a:rPr>
              <a:t>sottoscrizione</a:t>
            </a:r>
            <a:r>
              <a:rPr lang="it-IT" sz="1400" dirty="0">
                <a:solidFill>
                  <a:srgbClr val="002060"/>
                </a:solidFill>
                <a:latin typeface="Century Gothic" panose="020B0502020202020204" pitchFamily="34" charset="0"/>
              </a:rPr>
              <a:t> e di </a:t>
            </a:r>
            <a:r>
              <a:rPr lang="it-IT" sz="1400" b="1" dirty="0">
                <a:solidFill>
                  <a:srgbClr val="002060"/>
                </a:solidFill>
                <a:latin typeface="Century Gothic" panose="020B0502020202020204" pitchFamily="34" charset="0"/>
              </a:rPr>
              <a:t>riassicurazione</a:t>
            </a:r>
            <a:r>
              <a:rPr lang="it-IT" sz="1400" dirty="0">
                <a:solidFill>
                  <a:srgbClr val="002060"/>
                </a:solidFill>
                <a:latin typeface="Century Gothic" panose="020B0502020202020204" pitchFamily="34" charset="0"/>
              </a:rPr>
              <a:t>;</a:t>
            </a:r>
          </a:p>
          <a:p>
            <a:pPr marL="0" lvl="0" indent="0">
              <a:buNone/>
            </a:pPr>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le disposizioni in materia di valutazioni </a:t>
            </a:r>
            <a:r>
              <a:rPr lang="it-IT" sz="1400" b="1" dirty="0">
                <a:solidFill>
                  <a:srgbClr val="002060"/>
                </a:solidFill>
                <a:latin typeface="Century Gothic" panose="020B0502020202020204" pitchFamily="34" charset="0"/>
              </a:rPr>
              <a:t>ORSA</a:t>
            </a:r>
            <a:r>
              <a:rPr lang="it-IT" sz="1400" dirty="0">
                <a:solidFill>
                  <a:srgbClr val="002060"/>
                </a:solidFill>
                <a:latin typeface="Century Gothic" panose="020B0502020202020204" pitchFamily="34" charset="0"/>
              </a:rPr>
              <a:t>;</a:t>
            </a:r>
          </a:p>
          <a:p>
            <a:pPr marL="0" lvl="0" indent="0">
              <a:buNone/>
            </a:pPr>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le linee guida relativa al processo per la </a:t>
            </a:r>
            <a:r>
              <a:rPr lang="it-IT" sz="1400" b="1" dirty="0">
                <a:solidFill>
                  <a:srgbClr val="002060"/>
                </a:solidFill>
                <a:latin typeface="Century Gothic" panose="020B0502020202020204" pitchFamily="34" charset="0"/>
              </a:rPr>
              <a:t>definizione</a:t>
            </a:r>
            <a:r>
              <a:rPr lang="it-IT" sz="1400" dirty="0">
                <a:solidFill>
                  <a:srgbClr val="002060"/>
                </a:solidFill>
                <a:latin typeface="Century Gothic" panose="020B0502020202020204" pitchFamily="34" charset="0"/>
              </a:rPr>
              <a:t> e commercializzazione di </a:t>
            </a:r>
            <a:r>
              <a:rPr lang="it-IT" sz="1400" b="1" dirty="0">
                <a:solidFill>
                  <a:srgbClr val="002060"/>
                </a:solidFill>
                <a:latin typeface="Century Gothic" panose="020B0502020202020204" pitchFamily="34" charset="0"/>
              </a:rPr>
              <a:t>nuovi prodotti</a:t>
            </a:r>
            <a:r>
              <a:rPr lang="it-IT" sz="1400" dirty="0">
                <a:solidFill>
                  <a:srgbClr val="002060"/>
                </a:solidFill>
                <a:latin typeface="Century Gothic" panose="020B0502020202020204" pitchFamily="34" charset="0"/>
              </a:rPr>
              <a:t> e/o nuovi segmenti;</a:t>
            </a:r>
          </a:p>
          <a:p>
            <a:pPr marL="0" lvl="0" indent="0">
              <a:buNone/>
            </a:pPr>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le linea guida sull’</a:t>
            </a:r>
            <a:r>
              <a:rPr lang="it-IT" sz="1400" b="1" i="1" dirty="0">
                <a:solidFill>
                  <a:srgbClr val="002060"/>
                </a:solidFill>
                <a:latin typeface="Century Gothic" panose="020B0502020202020204" pitchFamily="34" charset="0"/>
              </a:rPr>
              <a:t>Expert Judgement</a:t>
            </a:r>
            <a:r>
              <a:rPr lang="it-IT" sz="1400" dirty="0">
                <a:solidFill>
                  <a:srgbClr val="002060"/>
                </a:solidFill>
                <a:latin typeface="Century Gothic" panose="020B0502020202020204" pitchFamily="34" charset="0"/>
              </a:rPr>
              <a:t>;</a:t>
            </a:r>
          </a:p>
          <a:p>
            <a:pPr marL="0" lvl="0" indent="0">
              <a:buNone/>
            </a:pPr>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la linea guida </a:t>
            </a:r>
            <a:r>
              <a:rPr lang="it-IT" sz="1400" b="1" i="1" dirty="0">
                <a:solidFill>
                  <a:srgbClr val="002060"/>
                </a:solidFill>
                <a:latin typeface="Century Gothic" panose="020B0502020202020204" pitchFamily="34" charset="0"/>
              </a:rPr>
              <a:t>Data Quality</a:t>
            </a:r>
          </a:p>
          <a:p>
            <a:pPr marL="0" lvl="0" indent="0">
              <a:buNone/>
            </a:pPr>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la </a:t>
            </a:r>
            <a:r>
              <a:rPr lang="it-IT" sz="1400" i="1" dirty="0">
                <a:solidFill>
                  <a:srgbClr val="002060"/>
                </a:solidFill>
                <a:latin typeface="Century Gothic" panose="020B0502020202020204" pitchFamily="34" charset="0"/>
              </a:rPr>
              <a:t>Insurance Distribution Directive</a:t>
            </a:r>
            <a:r>
              <a:rPr lang="it-IT" sz="1400" dirty="0">
                <a:solidFill>
                  <a:srgbClr val="002060"/>
                </a:solidFill>
                <a:latin typeface="Century Gothic" panose="020B0502020202020204" pitchFamily="34" charset="0"/>
              </a:rPr>
              <a:t> (</a:t>
            </a:r>
            <a:r>
              <a:rPr lang="it-IT" sz="1400" b="1" dirty="0">
                <a:solidFill>
                  <a:srgbClr val="002060"/>
                </a:solidFill>
                <a:latin typeface="Century Gothic" panose="020B0502020202020204" pitchFamily="34" charset="0"/>
              </a:rPr>
              <a:t>IDD</a:t>
            </a:r>
            <a:r>
              <a:rPr lang="it-IT" sz="1400" dirty="0">
                <a:solidFill>
                  <a:srgbClr val="002060"/>
                </a:solidFill>
                <a:latin typeface="Century Gothic" panose="020B0502020202020204" pitchFamily="34" charset="0"/>
              </a:rPr>
              <a:t>).</a:t>
            </a:r>
          </a:p>
          <a:p>
            <a:pPr marL="0" indent="0">
              <a:buNone/>
            </a:pPr>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0444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187E9-AA59-41F8-B146-84DD2092AF15}"/>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Opinion sottoscrizione: il ruolo della Funzione Attuariale</a:t>
            </a:r>
          </a:p>
        </p:txBody>
      </p:sp>
      <p:sp>
        <p:nvSpPr>
          <p:cNvPr id="4" name="Segnaposto numero diapositiva 3">
            <a:extLst>
              <a:ext uri="{FF2B5EF4-FFF2-40B4-BE49-F238E27FC236}">
                <a16:creationId xmlns:a16="http://schemas.microsoft.com/office/drawing/2014/main" id="{E6FBE292-1B64-424C-8FB9-4567A759FB2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31</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94DB3B4-3C91-40B0-BB89-01BFE883D2F6}"/>
              </a:ext>
            </a:extLst>
          </p:cNvPr>
          <p:cNvSpPr>
            <a:spLocks noGrp="1"/>
          </p:cNvSpPr>
          <p:nvPr>
            <p:ph idx="4294967295"/>
          </p:nvPr>
        </p:nvSpPr>
        <p:spPr>
          <a:xfrm>
            <a:off x="383761" y="908720"/>
            <a:ext cx="8153400" cy="3970338"/>
          </a:xfrm>
        </p:spPr>
        <p:txBody>
          <a:bodyPr/>
          <a:lstStyle/>
          <a:p>
            <a:pPr marL="0" indent="0">
              <a:buNone/>
            </a:pPr>
            <a:r>
              <a:rPr lang="it-IT" sz="1400" dirty="0">
                <a:solidFill>
                  <a:srgbClr val="002060"/>
                </a:solidFill>
                <a:latin typeface="Century Gothic" panose="020B0502020202020204" pitchFamily="34" charset="0"/>
              </a:rPr>
              <a:t>Le attività principali:</a:t>
            </a:r>
          </a:p>
          <a:p>
            <a:r>
              <a:rPr lang="it-IT" sz="1400" dirty="0">
                <a:solidFill>
                  <a:srgbClr val="002060"/>
                </a:solidFill>
                <a:latin typeface="Century Gothic" panose="020B0502020202020204" pitchFamily="34" charset="0"/>
              </a:rPr>
              <a:t>un’analisi di coerenza tra le </a:t>
            </a:r>
            <a:r>
              <a:rPr lang="it-IT" sz="1400" b="1" dirty="0">
                <a:solidFill>
                  <a:srgbClr val="002060"/>
                </a:solidFill>
                <a:latin typeface="Century Gothic" panose="020B0502020202020204" pitchFamily="34" charset="0"/>
              </a:rPr>
              <a:t>basi tecniche </a:t>
            </a:r>
            <a:r>
              <a:rPr lang="it-IT" sz="1400" dirty="0">
                <a:solidFill>
                  <a:srgbClr val="002060"/>
                </a:solidFill>
                <a:latin typeface="Century Gothic" panose="020B0502020202020204" pitchFamily="34" charset="0"/>
              </a:rPr>
              <a:t>utilizzate ai fini di </a:t>
            </a:r>
            <a:r>
              <a:rPr lang="it-IT" sz="1400" i="1" dirty="0">
                <a:solidFill>
                  <a:srgbClr val="002060"/>
                </a:solidFill>
                <a:latin typeface="Century Gothic" panose="020B0502020202020204" pitchFamily="34" charset="0"/>
              </a:rPr>
              <a:t>pricing</a:t>
            </a:r>
            <a:r>
              <a:rPr lang="it-IT" sz="1400" dirty="0">
                <a:solidFill>
                  <a:srgbClr val="002060"/>
                </a:solidFill>
                <a:latin typeface="Century Gothic" panose="020B0502020202020204" pitchFamily="34" charset="0"/>
              </a:rPr>
              <a:t> e le basi tecniche/ipotesi utilizzate ai fini della determinazione delle </a:t>
            </a:r>
            <a:r>
              <a:rPr lang="it-IT" sz="1400" b="1" i="1" dirty="0">
                <a:solidFill>
                  <a:srgbClr val="002060"/>
                </a:solidFill>
                <a:latin typeface="Century Gothic" panose="020B0502020202020204" pitchFamily="34" charset="0"/>
              </a:rPr>
              <a:t>Best Estimate Liabilities</a:t>
            </a:r>
            <a:r>
              <a:rPr lang="it-IT" sz="1400" i="1" dirty="0">
                <a:solidFill>
                  <a:srgbClr val="002060"/>
                </a:solidFill>
                <a:latin typeface="Century Gothic" panose="020B0502020202020204" pitchFamily="34" charset="0"/>
              </a:rPr>
              <a:t>; interrelazioni tra le riserve tecniche , il parere politica di sottoscrizione globale e accordi di riassicurazione </a:t>
            </a:r>
          </a:p>
          <a:p>
            <a:r>
              <a:rPr lang="it-IT" sz="1400" dirty="0">
                <a:solidFill>
                  <a:srgbClr val="002060"/>
                </a:solidFill>
                <a:latin typeface="Century Gothic" panose="020B0502020202020204" pitchFamily="34" charset="0"/>
              </a:rPr>
              <a:t>Analizzare le risultanze delle analisi di profit testing e le relative sensitivities su fattori economici e non economici</a:t>
            </a:r>
          </a:p>
          <a:p>
            <a:pPr marL="0" indent="0">
              <a:buNone/>
            </a:pPr>
            <a:r>
              <a:rPr lang="it-IT" sz="1400" i="1" dirty="0">
                <a:solidFill>
                  <a:srgbClr val="002060"/>
                </a:solidFill>
                <a:latin typeface="Century Gothic" panose="020B0502020202020204" pitchFamily="34" charset="0"/>
              </a:rPr>
              <a:t>	Anticipo di un parere ex ante , no sottoscrizione note tecniche NP</a:t>
            </a:r>
          </a:p>
          <a:p>
            <a:pPr marL="0" indent="0">
              <a:buNone/>
            </a:pPr>
            <a:endParaRPr lang="it-IT" sz="1400" i="1"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un’analisi di coerenza</a:t>
            </a:r>
            <a:r>
              <a:rPr lang="it-IT" sz="1400" i="1" dirty="0">
                <a:solidFill>
                  <a:srgbClr val="002060"/>
                </a:solidFill>
                <a:latin typeface="Century Gothic" panose="020B0502020202020204" pitchFamily="34" charset="0"/>
              </a:rPr>
              <a:t> </a:t>
            </a:r>
            <a:r>
              <a:rPr lang="it-IT" sz="1400" dirty="0">
                <a:solidFill>
                  <a:srgbClr val="002060"/>
                </a:solidFill>
                <a:latin typeface="Century Gothic" panose="020B0502020202020204" pitchFamily="34" charset="0"/>
              </a:rPr>
              <a:t>tra gli </a:t>
            </a:r>
            <a:r>
              <a:rPr lang="it-IT" sz="1400" b="1" dirty="0">
                <a:solidFill>
                  <a:srgbClr val="002060"/>
                </a:solidFill>
                <a:latin typeface="Century Gothic" panose="020B0502020202020204" pitchFamily="34" charset="0"/>
              </a:rPr>
              <a:t>obiettivi minimi </a:t>
            </a:r>
            <a:r>
              <a:rPr lang="it-IT" sz="1400" dirty="0">
                <a:solidFill>
                  <a:srgbClr val="002060"/>
                </a:solidFill>
                <a:latin typeface="Century Gothic" panose="020B0502020202020204" pitchFamily="34" charset="0"/>
              </a:rPr>
              <a:t>definiti in sede di determinazione del prezzo dei prodotti da commercializzare rispetto a quelli definiti dalla Compagnia nell’ambito delle politiche di sottoscrizione/assunzione dei rischi;</a:t>
            </a:r>
          </a:p>
          <a:p>
            <a:pPr marL="0" indent="0">
              <a:buNone/>
            </a:pPr>
            <a:endParaRPr lang="it-IT" sz="1400"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un’opinione sui principali fattori di rischio che possono caratterizzare la redditività degli affari </a:t>
            </a:r>
            <a:r>
              <a:rPr lang="it-IT" sz="1400" b="1" dirty="0">
                <a:solidFill>
                  <a:srgbClr val="002060"/>
                </a:solidFill>
                <a:latin typeface="Century Gothic" panose="020B0502020202020204" pitchFamily="34" charset="0"/>
              </a:rPr>
              <a:t>sottoscritti e da sottoscrivere</a:t>
            </a:r>
            <a:r>
              <a:rPr lang="it-IT" sz="1400" dirty="0">
                <a:solidFill>
                  <a:srgbClr val="002060"/>
                </a:solidFill>
                <a:latin typeface="Century Gothic" panose="020B0502020202020204" pitchFamily="34" charset="0"/>
              </a:rPr>
              <a:t>; impatti in termini di rischio/rendimento</a:t>
            </a:r>
          </a:p>
          <a:p>
            <a:r>
              <a:rPr lang="it-IT" sz="1400" dirty="0">
                <a:solidFill>
                  <a:srgbClr val="002060"/>
                </a:solidFill>
                <a:latin typeface="Century Gothic" panose="020B0502020202020204" pitchFamily="34" charset="0"/>
              </a:rPr>
              <a:t>il parere sulla sufficienza complessiva dei </a:t>
            </a:r>
            <a:r>
              <a:rPr lang="it-IT" sz="1400" b="1" dirty="0">
                <a:solidFill>
                  <a:srgbClr val="002060"/>
                </a:solidFill>
                <a:latin typeface="Century Gothic" panose="020B0502020202020204" pitchFamily="34" charset="0"/>
              </a:rPr>
              <a:t>premi da incassare</a:t>
            </a:r>
            <a:r>
              <a:rPr lang="it-IT" sz="1400" dirty="0">
                <a:solidFill>
                  <a:srgbClr val="002060"/>
                </a:solidFill>
                <a:latin typeface="Century Gothic" panose="020B0502020202020204" pitchFamily="34" charset="0"/>
              </a:rPr>
              <a:t> nel successivo esercizio;</a:t>
            </a:r>
          </a:p>
          <a:p>
            <a:pPr marL="0" indent="0">
              <a:buNone/>
            </a:pPr>
            <a:r>
              <a:rPr lang="it-IT" sz="1400" i="1" dirty="0">
                <a:solidFill>
                  <a:srgbClr val="002060"/>
                </a:solidFill>
                <a:latin typeface="Century Gothic" panose="020B0502020202020204" pitchFamily="34" charset="0"/>
              </a:rPr>
              <a:t>	Valutazione del Grado di variabilità della stima della redditività aggiustata per il 	rischio </a:t>
            </a:r>
          </a:p>
          <a:p>
            <a:r>
              <a:rPr lang="it-IT" sz="1400" dirty="0">
                <a:solidFill>
                  <a:srgbClr val="002060"/>
                </a:solidFill>
                <a:latin typeface="Century Gothic" panose="020B0502020202020204" pitchFamily="34" charset="0"/>
              </a:rPr>
              <a:t>analisi di ulteriori possibili opzioni di sottoscrizione nonché variazioni alle politiche di sottoscrizione, occhio all’evoluzioni normative e al mercato!</a:t>
            </a:r>
          </a:p>
          <a:p>
            <a:r>
              <a:rPr lang="it-IT" sz="1400" b="1" dirty="0">
                <a:solidFill>
                  <a:srgbClr val="002060"/>
                </a:solidFill>
                <a:latin typeface="Century Gothic" panose="020B0502020202020204" pitchFamily="34" charset="0"/>
              </a:rPr>
              <a:t>Revisione del processo </a:t>
            </a:r>
            <a:r>
              <a:rPr lang="it-IT" sz="1400" dirty="0">
                <a:solidFill>
                  <a:srgbClr val="002060"/>
                </a:solidFill>
                <a:latin typeface="Century Gothic" panose="020B0502020202020204" pitchFamily="34" charset="0"/>
              </a:rPr>
              <a:t>di sottoscrizione, identificazione dei punti chiave e </a:t>
            </a:r>
            <a:r>
              <a:rPr lang="it-IT" sz="1400" u="sng" dirty="0">
                <a:solidFill>
                  <a:srgbClr val="002060"/>
                </a:solidFill>
                <a:latin typeface="Century Gothic" panose="020B0502020202020204" pitchFamily="34" charset="0"/>
              </a:rPr>
              <a:t>proposta di aree di miglioramento se ritenute necessarie.</a:t>
            </a:r>
          </a:p>
          <a:p>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948940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187E9-AA59-41F8-B146-84DD2092AF15}"/>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Opinion sottoscrizione: Indicatori Utili</a:t>
            </a:r>
          </a:p>
        </p:txBody>
      </p:sp>
      <p:sp>
        <p:nvSpPr>
          <p:cNvPr id="4" name="Segnaposto numero diapositiva 3">
            <a:extLst>
              <a:ext uri="{FF2B5EF4-FFF2-40B4-BE49-F238E27FC236}">
                <a16:creationId xmlns:a16="http://schemas.microsoft.com/office/drawing/2014/main" id="{E6FBE292-1B64-424C-8FB9-4567A759FB2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32</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94DB3B4-3C91-40B0-BB89-01BFE883D2F6}"/>
              </a:ext>
            </a:extLst>
          </p:cNvPr>
          <p:cNvSpPr>
            <a:spLocks noGrp="1"/>
          </p:cNvSpPr>
          <p:nvPr>
            <p:ph idx="4294967295"/>
          </p:nvPr>
        </p:nvSpPr>
        <p:spPr>
          <a:xfrm>
            <a:off x="411989" y="548680"/>
            <a:ext cx="8153400" cy="5112568"/>
          </a:xfrm>
        </p:spPr>
        <p:txBody>
          <a:bodyPr/>
          <a:lstStyle/>
          <a:p>
            <a:pPr marL="0" indent="0">
              <a:buNone/>
            </a:pPr>
            <a:r>
              <a:rPr lang="it-IT" sz="1600" dirty="0">
                <a:solidFill>
                  <a:srgbClr val="002060"/>
                </a:solidFill>
                <a:latin typeface="Century Gothic" panose="020B0502020202020204" pitchFamily="34" charset="0"/>
              </a:rPr>
              <a:t>Possibili indicatori da calcolare / acquisire/ analizzare  sono:</a:t>
            </a:r>
          </a:p>
          <a:p>
            <a:pPr lvl="0"/>
            <a:r>
              <a:rPr lang="it-IT" sz="1600" b="1" dirty="0">
                <a:solidFill>
                  <a:srgbClr val="002060"/>
                </a:solidFill>
                <a:latin typeface="Century Gothic" panose="020B0502020202020204" pitchFamily="34" charset="0"/>
              </a:rPr>
              <a:t>New business value (NBV)</a:t>
            </a:r>
            <a:r>
              <a:rPr lang="it-IT" sz="1600" dirty="0">
                <a:solidFill>
                  <a:srgbClr val="002060"/>
                </a:solidFill>
                <a:latin typeface="Century Gothic" panose="020B0502020202020204" pitchFamily="34" charset="0"/>
              </a:rPr>
              <a:t>: valore attuale degli utili futuri del New Business, al netto delle componenti di costo (Financial Options and Guarantees (FOGs), Cost of Capital (CoC), Cost of Residual Non-Hedgeable Risks (CoNHR))</a:t>
            </a:r>
          </a:p>
          <a:p>
            <a:pPr lvl="0"/>
            <a:r>
              <a:rPr lang="it-IT" sz="1600" b="1" dirty="0">
                <a:solidFill>
                  <a:srgbClr val="002060"/>
                </a:solidFill>
                <a:latin typeface="Century Gothic" panose="020B0502020202020204" pitchFamily="34" charset="0"/>
              </a:rPr>
              <a:t>Annual Premium Equivalent </a:t>
            </a:r>
            <a:r>
              <a:rPr lang="it-IT" sz="1600" dirty="0">
                <a:solidFill>
                  <a:srgbClr val="002060"/>
                </a:solidFill>
                <a:latin typeface="Century Gothic" panose="020B0502020202020204" pitchFamily="34" charset="0"/>
              </a:rPr>
              <a:t>(</a:t>
            </a:r>
            <a:r>
              <a:rPr lang="it-IT" sz="1600" b="1" dirty="0">
                <a:solidFill>
                  <a:srgbClr val="002060"/>
                </a:solidFill>
                <a:latin typeface="Century Gothic" panose="020B0502020202020204" pitchFamily="34" charset="0"/>
              </a:rPr>
              <a:t>APE</a:t>
            </a:r>
            <a:r>
              <a:rPr lang="it-IT" sz="1600" dirty="0">
                <a:solidFill>
                  <a:srgbClr val="002060"/>
                </a:solidFill>
                <a:latin typeface="Century Gothic" panose="020B0502020202020204" pitchFamily="34" charset="0"/>
              </a:rPr>
              <a:t>); misura utilizzata nel mercato assicurativo relativamente alla raccolta nell’anno di valutazione che “normalizza” i premi delle polizze in pagamenti annui. Nel dettaglio l’APE è dato dalla somma di tutti i premi annui relativi al New Business e dalla quota annua di premio per le polizze a premio unico</a:t>
            </a:r>
          </a:p>
          <a:p>
            <a:pPr lvl="0"/>
            <a:r>
              <a:rPr lang="it-IT" sz="1600" b="1" dirty="0">
                <a:solidFill>
                  <a:srgbClr val="002060"/>
                </a:solidFill>
                <a:latin typeface="Century Gothic" panose="020B0502020202020204" pitchFamily="34" charset="0"/>
              </a:rPr>
              <a:t>Annual Premium Equivalent % (APE%): </a:t>
            </a:r>
            <a:r>
              <a:rPr lang="it-IT" sz="1600" dirty="0">
                <a:solidFill>
                  <a:srgbClr val="002060"/>
                </a:solidFill>
                <a:latin typeface="Century Gothic" panose="020B0502020202020204" pitchFamily="34" charset="0"/>
              </a:rPr>
              <a:t>rapporto tra il New Business Value e l’Annual Premium Equivalent rappresentando una misura di redditività dei premi imputabili all’anno di valutazione</a:t>
            </a:r>
          </a:p>
          <a:p>
            <a:r>
              <a:rPr lang="it-IT" sz="1600" b="1" dirty="0">
                <a:solidFill>
                  <a:srgbClr val="002060"/>
                </a:solidFill>
                <a:latin typeface="Century Gothic" panose="020B0502020202020204" pitchFamily="34" charset="0"/>
              </a:rPr>
              <a:t>New Business Margin (NBM)</a:t>
            </a:r>
            <a:r>
              <a:rPr lang="it-IT" sz="1600" dirty="0">
                <a:solidFill>
                  <a:srgbClr val="002060"/>
                </a:solidFill>
                <a:latin typeface="Century Gothic" panose="020B0502020202020204" pitchFamily="34" charset="0"/>
              </a:rPr>
              <a:t>; misura di profitto ed è dato dal rapporto tra il New Business Value e il Present Value of Future New Business Premiums (PVFNBP); </a:t>
            </a:r>
          </a:p>
          <a:p>
            <a:pPr lvl="0"/>
            <a:r>
              <a:rPr lang="it-IT" sz="1600" dirty="0">
                <a:solidFill>
                  <a:srgbClr val="002060"/>
                </a:solidFill>
                <a:latin typeface="Century Gothic" panose="020B0502020202020204" pitchFamily="34" charset="0"/>
              </a:rPr>
              <a:t> </a:t>
            </a:r>
            <a:r>
              <a:rPr lang="it-IT" sz="1600" b="1" dirty="0">
                <a:solidFill>
                  <a:srgbClr val="002060"/>
                </a:solidFill>
                <a:latin typeface="Century Gothic" panose="020B0502020202020204" pitchFamily="34" charset="0"/>
              </a:rPr>
              <a:t>Loss Ratio (LR) </a:t>
            </a:r>
            <a:r>
              <a:rPr lang="it-IT" sz="1600" dirty="0">
                <a:solidFill>
                  <a:srgbClr val="002060"/>
                </a:solidFill>
                <a:latin typeface="Century Gothic" panose="020B0502020202020204" pitchFamily="34" charset="0"/>
              </a:rPr>
              <a:t>rapporto tra i sinistri di competenza sui premi di competenza</a:t>
            </a:r>
          </a:p>
          <a:p>
            <a:pPr lvl="0"/>
            <a:r>
              <a:rPr lang="it-IT" sz="1600" b="1" dirty="0">
                <a:solidFill>
                  <a:srgbClr val="002060"/>
                </a:solidFill>
                <a:latin typeface="Century Gothic" panose="020B0502020202020204" pitchFamily="34" charset="0"/>
              </a:rPr>
              <a:t>Combined ratio (CR): </a:t>
            </a:r>
            <a:r>
              <a:rPr lang="it-IT" sz="1600" dirty="0">
                <a:solidFill>
                  <a:srgbClr val="002060"/>
                </a:solidFill>
                <a:latin typeface="Century Gothic" panose="020B0502020202020204" pitchFamily="34" charset="0"/>
              </a:rPr>
              <a:t>somma Loss Ratio più Expense Ratio</a:t>
            </a:r>
          </a:p>
          <a:p>
            <a:r>
              <a:rPr lang="it-IT" sz="1600" b="1" dirty="0">
                <a:solidFill>
                  <a:srgbClr val="002060"/>
                </a:solidFill>
                <a:latin typeface="Century Gothic" panose="020B0502020202020204" pitchFamily="34" charset="0"/>
              </a:rPr>
              <a:t>RORAC: </a:t>
            </a:r>
            <a:r>
              <a:rPr lang="it-IT" sz="1600" dirty="0">
                <a:solidFill>
                  <a:srgbClr val="002060"/>
                </a:solidFill>
                <a:latin typeface="Century Gothic" panose="020B0502020202020204" pitchFamily="34" charset="0"/>
              </a:rPr>
              <a:t>rapporto tra l’utile netto e gli Own Funds detenuti dalla compagnia aggiustati per il rischio;</a:t>
            </a:r>
          </a:p>
          <a:p>
            <a:r>
              <a:rPr lang="it-IT" sz="1600" b="1" dirty="0">
                <a:solidFill>
                  <a:srgbClr val="002060"/>
                </a:solidFill>
                <a:latin typeface="Century Gothic" panose="020B0502020202020204" pitchFamily="34" charset="0"/>
              </a:rPr>
              <a:t>ROE: </a:t>
            </a:r>
            <a:r>
              <a:rPr lang="it-IT" sz="1600" dirty="0">
                <a:solidFill>
                  <a:srgbClr val="002060"/>
                </a:solidFill>
                <a:latin typeface="Century Gothic" panose="020B0502020202020204" pitchFamily="34" charset="0"/>
              </a:rPr>
              <a:t>rapporto tra l’utile netto e gli Own Funds detenuti dalla compagnia</a:t>
            </a:r>
          </a:p>
          <a:p>
            <a:pPr lvl="0"/>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lvl="0" indent="0">
              <a:buNone/>
            </a:pPr>
            <a:endParaRPr lang="it-IT" sz="16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235715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187E9-AA59-41F8-B146-84DD2092AF15}"/>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Opinion sottoscrizione: Indicatori Utili</a:t>
            </a:r>
          </a:p>
        </p:txBody>
      </p:sp>
      <p:sp>
        <p:nvSpPr>
          <p:cNvPr id="4" name="Segnaposto numero diapositiva 3">
            <a:extLst>
              <a:ext uri="{FF2B5EF4-FFF2-40B4-BE49-F238E27FC236}">
                <a16:creationId xmlns:a16="http://schemas.microsoft.com/office/drawing/2014/main" id="{E6FBE292-1B64-424C-8FB9-4567A759FB2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33</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94DB3B4-3C91-40B0-BB89-01BFE883D2F6}"/>
              </a:ext>
            </a:extLst>
          </p:cNvPr>
          <p:cNvSpPr>
            <a:spLocks noGrp="1"/>
          </p:cNvSpPr>
          <p:nvPr>
            <p:ph idx="4294967295"/>
          </p:nvPr>
        </p:nvSpPr>
        <p:spPr>
          <a:xfrm>
            <a:off x="411989" y="548680"/>
            <a:ext cx="8153400" cy="4573587"/>
          </a:xfrm>
        </p:spPr>
        <p:txBody>
          <a:bodyPr/>
          <a:lstStyle/>
          <a:p>
            <a:pPr marL="0" indent="0">
              <a:buNone/>
            </a:pPr>
            <a:endParaRPr lang="it-IT" sz="1600" dirty="0">
              <a:solidFill>
                <a:srgbClr val="002060"/>
              </a:solidFill>
              <a:latin typeface="Century Gothic" panose="020B0502020202020204" pitchFamily="34" charset="0"/>
            </a:endParaRPr>
          </a:p>
          <a:p>
            <a:pPr marL="0" indent="0">
              <a:buNone/>
            </a:pPr>
            <a:r>
              <a:rPr lang="it-IT" sz="1600" dirty="0">
                <a:solidFill>
                  <a:srgbClr val="002060"/>
                </a:solidFill>
                <a:latin typeface="Century Gothic" panose="020B0502020202020204" pitchFamily="34" charset="0"/>
              </a:rPr>
              <a:t>Altre verifiche:</a:t>
            </a:r>
          </a:p>
          <a:p>
            <a:endParaRPr lang="it-IT" sz="1600" dirty="0">
              <a:solidFill>
                <a:srgbClr val="002060"/>
              </a:solidFill>
              <a:latin typeface="Century Gothic" panose="020B0502020202020204" pitchFamily="34" charset="0"/>
            </a:endParaRPr>
          </a:p>
          <a:p>
            <a:r>
              <a:rPr lang="it-IT" sz="1600" dirty="0">
                <a:solidFill>
                  <a:srgbClr val="002060"/>
                </a:solidFill>
                <a:latin typeface="Century Gothic" panose="020B0502020202020204" pitchFamily="34" charset="0"/>
              </a:rPr>
              <a:t>Analisi del </a:t>
            </a:r>
            <a:r>
              <a:rPr lang="it-IT" sz="1600" b="1" dirty="0">
                <a:solidFill>
                  <a:srgbClr val="002060"/>
                </a:solidFill>
                <a:latin typeface="Century Gothic" panose="020B0502020202020204" pitchFamily="34" charset="0"/>
              </a:rPr>
              <a:t>contributo a posteriori per tariffa della nuova produzione </a:t>
            </a:r>
            <a:r>
              <a:rPr lang="it-IT" sz="1600" dirty="0">
                <a:solidFill>
                  <a:srgbClr val="002060"/>
                </a:solidFill>
                <a:latin typeface="Century Gothic" panose="020B0502020202020204" pitchFamily="34" charset="0"/>
              </a:rPr>
              <a:t>al Bilancio di solvibilità SII in termini di valore e rischio;</a:t>
            </a:r>
          </a:p>
          <a:p>
            <a:r>
              <a:rPr lang="it-IT" sz="1600" dirty="0">
                <a:solidFill>
                  <a:srgbClr val="002060"/>
                </a:solidFill>
                <a:latin typeface="Century Gothic" panose="020B0502020202020204" pitchFamily="34" charset="0"/>
              </a:rPr>
              <a:t>Verifica della gestione il rischio di </a:t>
            </a:r>
            <a:r>
              <a:rPr lang="it-IT" sz="1600" b="1" dirty="0">
                <a:solidFill>
                  <a:srgbClr val="002060"/>
                </a:solidFill>
                <a:latin typeface="Century Gothic" panose="020B0502020202020204" pitchFamily="34" charset="0"/>
              </a:rPr>
              <a:t>anti-selezione</a:t>
            </a:r>
            <a:r>
              <a:rPr lang="it-IT" sz="1600" dirty="0">
                <a:solidFill>
                  <a:srgbClr val="002060"/>
                </a:solidFill>
                <a:latin typeface="Century Gothic" panose="020B0502020202020204" pitchFamily="34" charset="0"/>
              </a:rPr>
              <a:t> (tendenza progressiva di un portafoglio di contratti di assicurazione ad attirare o trattenere persone assicurate con un profilo di rischio più elevato), valutazione modalità assuntive, limiti, esclusioni etc</a:t>
            </a:r>
          </a:p>
          <a:p>
            <a:r>
              <a:rPr lang="it-IT" sz="1600" dirty="0">
                <a:solidFill>
                  <a:srgbClr val="002060"/>
                </a:solidFill>
                <a:latin typeface="Century Gothic" panose="020B0502020202020204" pitchFamily="34" charset="0"/>
              </a:rPr>
              <a:t>Verifica del contributo della nuova produzione in termini di livelli di </a:t>
            </a:r>
            <a:r>
              <a:rPr lang="it-IT" sz="1600" b="1" dirty="0">
                <a:solidFill>
                  <a:srgbClr val="002060"/>
                </a:solidFill>
                <a:latin typeface="Century Gothic" panose="020B0502020202020204" pitchFamily="34" charset="0"/>
              </a:rPr>
              <a:t>opzioni e garanzie </a:t>
            </a:r>
          </a:p>
          <a:p>
            <a:r>
              <a:rPr lang="it-IT" sz="1600" dirty="0">
                <a:solidFill>
                  <a:srgbClr val="002060"/>
                </a:solidFill>
                <a:latin typeface="Century Gothic" panose="020B0502020202020204" pitchFamily="34" charset="0"/>
              </a:rPr>
              <a:t>Analisi specifici KPI : N. Polizze disdettate dai clienti entro primi 30 giorni dall'acquisto, N. Reclami/Teste assicurate etc</a:t>
            </a:r>
          </a:p>
          <a:p>
            <a:pPr marL="0" lvl="0" indent="0">
              <a:buNone/>
            </a:pPr>
            <a:endParaRPr lang="it-IT" sz="1600" dirty="0">
              <a:solidFill>
                <a:srgbClr val="002060"/>
              </a:solidFill>
              <a:latin typeface="Century Gothic" panose="020B0502020202020204" pitchFamily="34" charset="0"/>
            </a:endParaRPr>
          </a:p>
          <a:p>
            <a:pPr marL="0" lvl="0" indent="0">
              <a:buNone/>
            </a:pPr>
            <a:endParaRPr lang="it-IT" sz="1600" dirty="0">
              <a:solidFill>
                <a:srgbClr val="002060"/>
              </a:solidFill>
              <a:latin typeface="Century Gothic" panose="020B0502020202020204" pitchFamily="34" charset="0"/>
            </a:endParaRPr>
          </a:p>
          <a:p>
            <a:pPr marL="0" lvl="0" indent="0">
              <a:buNone/>
            </a:pPr>
            <a:endParaRPr lang="it-IT" sz="1600" dirty="0">
              <a:solidFill>
                <a:srgbClr val="002060"/>
              </a:solidFill>
              <a:latin typeface="Century Gothic" panose="020B0502020202020204" pitchFamily="34" charset="0"/>
            </a:endParaRPr>
          </a:p>
          <a:p>
            <a:pPr marL="0" lvl="0" indent="0">
              <a:buNone/>
            </a:pPr>
            <a:endParaRPr lang="it-IT" sz="16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87845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A6721-E495-49FC-9CB3-FC2A5D232D37}"/>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Opinion Riassicurazione</a:t>
            </a:r>
          </a:p>
        </p:txBody>
      </p:sp>
      <p:sp>
        <p:nvSpPr>
          <p:cNvPr id="4" name="Segnaposto numero diapositiva 3">
            <a:extLst>
              <a:ext uri="{FF2B5EF4-FFF2-40B4-BE49-F238E27FC236}">
                <a16:creationId xmlns:a16="http://schemas.microsoft.com/office/drawing/2014/main" id="{D89FB021-6614-4541-8971-33B6B49F197C}"/>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34</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08A05D8D-E7AA-4A0B-B740-F743E6FDBACC}"/>
              </a:ext>
            </a:extLst>
          </p:cNvPr>
          <p:cNvSpPr>
            <a:spLocks noGrp="1"/>
          </p:cNvSpPr>
          <p:nvPr>
            <p:ph idx="4294967295"/>
          </p:nvPr>
        </p:nvSpPr>
        <p:spPr>
          <a:xfrm>
            <a:off x="383761" y="1124744"/>
            <a:ext cx="8153400" cy="3878262"/>
          </a:xfrm>
        </p:spPr>
        <p:txBody>
          <a:bodyPr/>
          <a:lstStyle/>
          <a:p>
            <a:pPr marL="0" indent="0">
              <a:buNone/>
            </a:pPr>
            <a:r>
              <a:rPr lang="it-IT" sz="1600" dirty="0">
                <a:solidFill>
                  <a:srgbClr val="002060"/>
                </a:solidFill>
                <a:latin typeface="Century Gothic" panose="020B0502020202020204" pitchFamily="34" charset="0"/>
              </a:rPr>
              <a:t>La </a:t>
            </a:r>
            <a:r>
              <a:rPr lang="it-IT" sz="1600" b="1" dirty="0">
                <a:solidFill>
                  <a:srgbClr val="002060"/>
                </a:solidFill>
                <a:latin typeface="Century Gothic" panose="020B0502020202020204" pitchFamily="34" charset="0"/>
              </a:rPr>
              <a:t>Funzione Attuariale</a:t>
            </a:r>
            <a:r>
              <a:rPr lang="it-IT" sz="1600" dirty="0">
                <a:solidFill>
                  <a:srgbClr val="002060"/>
                </a:solidFill>
                <a:latin typeface="Century Gothic" panose="020B0502020202020204" pitchFamily="34" charset="0"/>
              </a:rPr>
              <a:t> deve esprimere</a:t>
            </a: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r>
              <a:rPr lang="it-IT" sz="1600" dirty="0">
                <a:solidFill>
                  <a:srgbClr val="002060"/>
                </a:solidFill>
                <a:latin typeface="Century Gothic" panose="020B0502020202020204" pitchFamily="34" charset="0"/>
              </a:rPr>
              <a:t>un’</a:t>
            </a:r>
            <a:r>
              <a:rPr lang="it-IT" sz="1600" b="1" dirty="0">
                <a:solidFill>
                  <a:srgbClr val="002060"/>
                </a:solidFill>
                <a:latin typeface="Century Gothic" panose="020B0502020202020204" pitchFamily="34" charset="0"/>
              </a:rPr>
              <a:t>opinione</a:t>
            </a: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r>
              <a:rPr lang="it-IT" sz="1600" dirty="0">
                <a:solidFill>
                  <a:srgbClr val="002060"/>
                </a:solidFill>
                <a:latin typeface="Century Gothic" panose="020B0502020202020204" pitchFamily="34" charset="0"/>
              </a:rPr>
              <a:t>sull’adeguatezza degli </a:t>
            </a:r>
            <a:r>
              <a:rPr lang="it-IT" sz="1600" b="1" dirty="0">
                <a:solidFill>
                  <a:srgbClr val="002060"/>
                </a:solidFill>
                <a:latin typeface="Century Gothic" panose="020B0502020202020204" pitchFamily="34" charset="0"/>
              </a:rPr>
              <a:t>accordi di riassicurazione </a:t>
            </a:r>
            <a:r>
              <a:rPr lang="it-IT" sz="1600" dirty="0">
                <a:solidFill>
                  <a:srgbClr val="002060"/>
                </a:solidFill>
                <a:latin typeface="Century Gothic" panose="020B0502020202020204" pitchFamily="34" charset="0"/>
              </a:rPr>
              <a:t>adottati dall’Impresa</a:t>
            </a:r>
            <a:endParaRPr lang="it-IT" sz="1600" b="1"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endParaRPr lang="it-IT" sz="1600" dirty="0">
              <a:solidFill>
                <a:srgbClr val="002060"/>
              </a:solidFill>
              <a:latin typeface="Century Gothic" panose="020B0502020202020204" pitchFamily="34" charset="0"/>
            </a:endParaRPr>
          </a:p>
          <a:p>
            <a:pPr marL="0" indent="0">
              <a:buNone/>
            </a:pPr>
            <a:r>
              <a:rPr lang="it-IT" sz="1600" dirty="0">
                <a:solidFill>
                  <a:srgbClr val="002060"/>
                </a:solidFill>
                <a:latin typeface="Century Gothic" panose="020B0502020202020204" pitchFamily="34" charset="0"/>
              </a:rPr>
              <a:t>tenendo in considerazione le interrelazioni con le </a:t>
            </a:r>
            <a:r>
              <a:rPr lang="it-IT" sz="1600" b="1" dirty="0">
                <a:solidFill>
                  <a:srgbClr val="002060"/>
                </a:solidFill>
                <a:latin typeface="Century Gothic" panose="020B0502020202020204" pitchFamily="34" charset="0"/>
              </a:rPr>
              <a:t>riserve tecniche</a:t>
            </a:r>
            <a:r>
              <a:rPr lang="it-IT" sz="1600" dirty="0">
                <a:solidFill>
                  <a:srgbClr val="002060"/>
                </a:solidFill>
                <a:latin typeface="Century Gothic" panose="020B0502020202020204" pitchFamily="34" charset="0"/>
              </a:rPr>
              <a:t> e la </a:t>
            </a:r>
            <a:r>
              <a:rPr lang="it-IT" sz="1600" b="1" dirty="0">
                <a:solidFill>
                  <a:srgbClr val="002060"/>
                </a:solidFill>
                <a:latin typeface="Century Gothic" panose="020B0502020202020204" pitchFamily="34" charset="0"/>
              </a:rPr>
              <a:t>politica di sottoscrizione</a:t>
            </a:r>
            <a:r>
              <a:rPr lang="it-IT" sz="1600" dirty="0">
                <a:solidFill>
                  <a:srgbClr val="002060"/>
                </a:solidFill>
                <a:latin typeface="Century Gothic" panose="020B0502020202020204" pitchFamily="34" charset="0"/>
              </a:rPr>
              <a:t>.</a:t>
            </a:r>
          </a:p>
        </p:txBody>
      </p:sp>
      <p:cxnSp>
        <p:nvCxnSpPr>
          <p:cNvPr id="9" name="Connettore 2 8">
            <a:extLst>
              <a:ext uri="{FF2B5EF4-FFF2-40B4-BE49-F238E27FC236}">
                <a16:creationId xmlns:a16="http://schemas.microsoft.com/office/drawing/2014/main" id="{4C175CF1-AF11-4C0F-A561-3D22BE8CC5CD}"/>
              </a:ext>
            </a:extLst>
          </p:cNvPr>
          <p:cNvCxnSpPr>
            <a:cxnSpLocks/>
          </p:cNvCxnSpPr>
          <p:nvPr/>
        </p:nvCxnSpPr>
        <p:spPr>
          <a:xfrm>
            <a:off x="1403648" y="1556792"/>
            <a:ext cx="0" cy="504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a:extLst>
              <a:ext uri="{FF2B5EF4-FFF2-40B4-BE49-F238E27FC236}">
                <a16:creationId xmlns:a16="http://schemas.microsoft.com/office/drawing/2014/main" id="{A69D0A4F-A761-4E9C-8CBB-AC2C2DDC2185}"/>
              </a:ext>
            </a:extLst>
          </p:cNvPr>
          <p:cNvCxnSpPr>
            <a:cxnSpLocks/>
          </p:cNvCxnSpPr>
          <p:nvPr/>
        </p:nvCxnSpPr>
        <p:spPr>
          <a:xfrm>
            <a:off x="1403648" y="2564904"/>
            <a:ext cx="0" cy="504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a:extLst>
              <a:ext uri="{FF2B5EF4-FFF2-40B4-BE49-F238E27FC236}">
                <a16:creationId xmlns:a16="http://schemas.microsoft.com/office/drawing/2014/main" id="{8CCBC5F6-0022-453E-BE09-2143B487367A}"/>
              </a:ext>
            </a:extLst>
          </p:cNvPr>
          <p:cNvCxnSpPr>
            <a:cxnSpLocks/>
          </p:cNvCxnSpPr>
          <p:nvPr/>
        </p:nvCxnSpPr>
        <p:spPr>
          <a:xfrm>
            <a:off x="1403648" y="3645024"/>
            <a:ext cx="0" cy="504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172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187E9-AA59-41F8-B146-84DD2092AF15}"/>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Opinion Riassicurazione: il ruolo della Funzione Attuariale</a:t>
            </a:r>
          </a:p>
        </p:txBody>
      </p:sp>
      <p:sp>
        <p:nvSpPr>
          <p:cNvPr id="4" name="Segnaposto numero diapositiva 3">
            <a:extLst>
              <a:ext uri="{FF2B5EF4-FFF2-40B4-BE49-F238E27FC236}">
                <a16:creationId xmlns:a16="http://schemas.microsoft.com/office/drawing/2014/main" id="{E6FBE292-1B64-424C-8FB9-4567A759FB2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35</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94DB3B4-3C91-40B0-BB89-01BFE883D2F6}"/>
              </a:ext>
            </a:extLst>
          </p:cNvPr>
          <p:cNvSpPr>
            <a:spLocks noGrp="1"/>
          </p:cNvSpPr>
          <p:nvPr>
            <p:ph idx="4294967295"/>
          </p:nvPr>
        </p:nvSpPr>
        <p:spPr>
          <a:xfrm>
            <a:off x="383761" y="775493"/>
            <a:ext cx="8153400" cy="5389811"/>
          </a:xfrm>
        </p:spPr>
        <p:txBody>
          <a:bodyPr/>
          <a:lstStyle/>
          <a:p>
            <a:pPr marL="0" indent="0">
              <a:buNone/>
            </a:pPr>
            <a:r>
              <a:rPr lang="it-IT" sz="1400" dirty="0">
                <a:solidFill>
                  <a:srgbClr val="002060"/>
                </a:solidFill>
                <a:latin typeface="Century Gothic" panose="020B0502020202020204" pitchFamily="34" charset="0"/>
              </a:rPr>
              <a:t>Le attività principali sono:</a:t>
            </a:r>
          </a:p>
          <a:p>
            <a:r>
              <a:rPr lang="it-IT" sz="1400" dirty="0">
                <a:solidFill>
                  <a:srgbClr val="002060"/>
                </a:solidFill>
                <a:latin typeface="Century Gothic" panose="020B0502020202020204" pitchFamily="34" charset="0"/>
              </a:rPr>
              <a:t>Valutazione del Piano di Riassicurazione e di eventuali </a:t>
            </a:r>
            <a:r>
              <a:rPr lang="it-IT" sz="1400" b="1" dirty="0">
                <a:solidFill>
                  <a:srgbClr val="002060"/>
                </a:solidFill>
                <a:latin typeface="Century Gothic" panose="020B0502020202020204" pitchFamily="34" charset="0"/>
              </a:rPr>
              <a:t>variazioni significative </a:t>
            </a:r>
            <a:r>
              <a:rPr lang="it-IT" sz="1400" dirty="0">
                <a:solidFill>
                  <a:srgbClr val="002060"/>
                </a:solidFill>
                <a:latin typeface="Century Gothic" panose="020B0502020202020204" pitchFamily="34" charset="0"/>
              </a:rPr>
              <a:t>rispetto al precedente;</a:t>
            </a:r>
          </a:p>
          <a:p>
            <a:pPr marL="285750" lvl="1" indent="-285750">
              <a:spcBef>
                <a:spcPts val="750"/>
              </a:spcBef>
              <a:buClr>
                <a:srgbClr val="002060"/>
              </a:buClr>
            </a:pPr>
            <a:r>
              <a:rPr lang="it-IT" sz="1400" dirty="0">
                <a:solidFill>
                  <a:srgbClr val="002060"/>
                </a:solidFill>
                <a:latin typeface="Century Gothic" panose="020B0502020202020204" pitchFamily="34" charset="0"/>
              </a:rPr>
              <a:t>Valutazione della </a:t>
            </a:r>
            <a:r>
              <a:rPr lang="it-IT" sz="1400" b="1" dirty="0">
                <a:solidFill>
                  <a:srgbClr val="002060"/>
                </a:solidFill>
                <a:latin typeface="Century Gothic" panose="020B0502020202020204" pitchFamily="34" charset="0"/>
              </a:rPr>
              <a:t>coerenza della politica </a:t>
            </a:r>
            <a:r>
              <a:rPr lang="it-IT" sz="1400" dirty="0">
                <a:solidFill>
                  <a:srgbClr val="002060"/>
                </a:solidFill>
                <a:latin typeface="Century Gothic" panose="020B0502020202020204" pitchFamily="34" charset="0"/>
              </a:rPr>
              <a:t>di riassicurazione con il profilo di rischio della Compagnia;</a:t>
            </a:r>
          </a:p>
          <a:p>
            <a:pPr marL="285750" lvl="1" indent="-285750">
              <a:spcBef>
                <a:spcPts val="750"/>
              </a:spcBef>
              <a:buClr>
                <a:srgbClr val="002060"/>
              </a:buClr>
            </a:pPr>
            <a:r>
              <a:rPr lang="it-IT" sz="1400" dirty="0">
                <a:solidFill>
                  <a:srgbClr val="002060"/>
                </a:solidFill>
                <a:latin typeface="Century Gothic" panose="020B0502020202020204" pitchFamily="34" charset="0"/>
              </a:rPr>
              <a:t>Verifica dell’</a:t>
            </a:r>
            <a:r>
              <a:rPr lang="it-IT" sz="1400" b="1" dirty="0">
                <a:solidFill>
                  <a:srgbClr val="002060"/>
                </a:solidFill>
                <a:latin typeface="Century Gothic" panose="020B0502020202020204" pitchFamily="34" charset="0"/>
              </a:rPr>
              <a:t>adeguatezza</a:t>
            </a:r>
            <a:r>
              <a:rPr lang="it-IT" sz="1400" dirty="0">
                <a:solidFill>
                  <a:srgbClr val="002060"/>
                </a:solidFill>
                <a:latin typeface="Century Gothic" panose="020B0502020202020204" pitchFamily="34" charset="0"/>
              </a:rPr>
              <a:t> della scelta di protezione e dei livelli di conservazione rispetto alla natura e la portata dei rischi sottoscritti;</a:t>
            </a:r>
          </a:p>
          <a:p>
            <a:pPr marL="285750" lvl="1" indent="-285750">
              <a:spcBef>
                <a:spcPts val="750"/>
              </a:spcBef>
              <a:buClr>
                <a:srgbClr val="002060"/>
              </a:buClr>
            </a:pPr>
            <a:r>
              <a:rPr lang="it-IT" sz="1400" dirty="0">
                <a:solidFill>
                  <a:srgbClr val="002060"/>
                </a:solidFill>
                <a:latin typeface="Century Gothic" panose="020B0502020202020204" pitchFamily="34" charset="0"/>
              </a:rPr>
              <a:t>Verifica della </a:t>
            </a:r>
            <a:r>
              <a:rPr lang="it-IT" sz="1400" b="1" dirty="0">
                <a:solidFill>
                  <a:srgbClr val="002060"/>
                </a:solidFill>
                <a:latin typeface="Century Gothic" panose="020B0502020202020204" pitchFamily="34" charset="0"/>
              </a:rPr>
              <a:t>compatibilità dei trattati </a:t>
            </a:r>
            <a:r>
              <a:rPr lang="it-IT" sz="1400" dirty="0">
                <a:solidFill>
                  <a:srgbClr val="002060"/>
                </a:solidFill>
                <a:latin typeface="Century Gothic" panose="020B0502020202020204" pitchFamily="34" charset="0"/>
              </a:rPr>
              <a:t>con la dimensione e il profilo di rischio dell’impresa;</a:t>
            </a:r>
          </a:p>
          <a:p>
            <a:pPr marL="285750" lvl="1" indent="-285750">
              <a:spcBef>
                <a:spcPts val="750"/>
              </a:spcBef>
              <a:buClr>
                <a:srgbClr val="002060"/>
              </a:buClr>
            </a:pPr>
            <a:r>
              <a:rPr lang="it-IT" sz="1400" dirty="0">
                <a:solidFill>
                  <a:srgbClr val="002060"/>
                </a:solidFill>
                <a:latin typeface="Century Gothic" panose="020B0502020202020204" pitchFamily="34" charset="0"/>
              </a:rPr>
              <a:t>Verifica dell’adeguatezza della </a:t>
            </a:r>
            <a:r>
              <a:rPr lang="it-IT" sz="1400" b="1" dirty="0">
                <a:solidFill>
                  <a:srgbClr val="002060"/>
                </a:solidFill>
                <a:latin typeface="Century Gothic" panose="020B0502020202020204" pitchFamily="34" charset="0"/>
              </a:rPr>
              <a:t>documentazione</a:t>
            </a:r>
            <a:r>
              <a:rPr lang="it-IT" sz="1400" dirty="0">
                <a:solidFill>
                  <a:srgbClr val="002060"/>
                </a:solidFill>
                <a:latin typeface="Century Gothic" panose="020B0502020202020204" pitchFamily="34" charset="0"/>
              </a:rPr>
              <a:t>;</a:t>
            </a:r>
          </a:p>
          <a:p>
            <a:pPr marL="285750" lvl="1" indent="-285750">
              <a:spcBef>
                <a:spcPts val="750"/>
              </a:spcBef>
              <a:buClr>
                <a:srgbClr val="002060"/>
              </a:buClr>
            </a:pPr>
            <a:r>
              <a:rPr lang="it-IT" sz="1400" b="1" dirty="0">
                <a:solidFill>
                  <a:srgbClr val="002060"/>
                </a:solidFill>
                <a:latin typeface="Century Gothic" panose="020B0502020202020204" pitchFamily="34" charset="0"/>
              </a:rPr>
              <a:t>Analisi dei risultati </a:t>
            </a:r>
            <a:r>
              <a:rPr lang="it-IT" sz="1400" dirty="0">
                <a:solidFill>
                  <a:srgbClr val="002060"/>
                </a:solidFill>
                <a:latin typeface="Century Gothic" panose="020B0502020202020204" pitchFamily="34" charset="0"/>
              </a:rPr>
              <a:t>storici dei piani di riassicurazione.</a:t>
            </a:r>
          </a:p>
          <a:p>
            <a:pPr marL="285750" lvl="1" indent="-285750">
              <a:spcBef>
                <a:spcPts val="750"/>
              </a:spcBef>
              <a:buClr>
                <a:srgbClr val="002060"/>
              </a:buClr>
            </a:pPr>
            <a:r>
              <a:rPr lang="it-IT" sz="1400" dirty="0">
                <a:solidFill>
                  <a:srgbClr val="002060"/>
                </a:solidFill>
                <a:latin typeface="Century Gothic" panose="020B0502020202020204" pitchFamily="34" charset="0"/>
              </a:rPr>
              <a:t>Verifica del calcolo dei </a:t>
            </a:r>
            <a:r>
              <a:rPr lang="it-IT" sz="1400" b="1" dirty="0">
                <a:solidFill>
                  <a:srgbClr val="002060"/>
                </a:solidFill>
                <a:latin typeface="Century Gothic" panose="020B0502020202020204" pitchFamily="34" charset="0"/>
              </a:rPr>
              <a:t>recuperi</a:t>
            </a:r>
            <a:r>
              <a:rPr lang="it-IT" sz="1400" dirty="0">
                <a:solidFill>
                  <a:srgbClr val="002060"/>
                </a:solidFill>
                <a:latin typeface="Century Gothic" panose="020B0502020202020204" pitchFamily="34" charset="0"/>
              </a:rPr>
              <a:t> da riassicurazione inseriti nel bilancio redatto ai fini di vigilanza prudenziale;</a:t>
            </a:r>
          </a:p>
          <a:p>
            <a:pPr marL="285750" lvl="1" indent="-285750">
              <a:spcBef>
                <a:spcPts val="750"/>
              </a:spcBef>
              <a:buClr>
                <a:srgbClr val="002060"/>
              </a:buClr>
            </a:pPr>
            <a:r>
              <a:rPr lang="it-IT" sz="1400" dirty="0">
                <a:solidFill>
                  <a:srgbClr val="002060"/>
                </a:solidFill>
                <a:latin typeface="Century Gothic" panose="020B0502020202020204" pitchFamily="34" charset="0"/>
              </a:rPr>
              <a:t>Analisi della </a:t>
            </a:r>
            <a:r>
              <a:rPr lang="it-IT" sz="1400" b="1" dirty="0">
                <a:solidFill>
                  <a:srgbClr val="002060"/>
                </a:solidFill>
                <a:latin typeface="Century Gothic" panose="020B0502020202020204" pitchFamily="34" charset="0"/>
              </a:rPr>
              <a:t>qualità dei dati </a:t>
            </a:r>
            <a:r>
              <a:rPr lang="it-IT" sz="1400" dirty="0">
                <a:solidFill>
                  <a:srgbClr val="002060"/>
                </a:solidFill>
                <a:latin typeface="Century Gothic" panose="020B0502020202020204" pitchFamily="34" charset="0"/>
              </a:rPr>
              <a:t>utilizzati per il calcolo delle riserve cedute in riassicurazione (anche eventualmente tramite revisione a campione della gestione dei sinistri interessati dalla cessione)</a:t>
            </a:r>
          </a:p>
          <a:p>
            <a:pPr marL="285750" lvl="1" indent="-285750">
              <a:spcBef>
                <a:spcPts val="750"/>
              </a:spcBef>
              <a:buClr>
                <a:srgbClr val="002060"/>
              </a:buClr>
            </a:pPr>
            <a:r>
              <a:rPr lang="it-IT" sz="1400" dirty="0">
                <a:solidFill>
                  <a:srgbClr val="002060"/>
                </a:solidFill>
                <a:latin typeface="Century Gothic" panose="020B0502020202020204" pitchFamily="34" charset="0"/>
              </a:rPr>
              <a:t>Monitoraggio del </a:t>
            </a:r>
            <a:r>
              <a:rPr lang="it-IT" sz="1400" b="1" dirty="0">
                <a:solidFill>
                  <a:srgbClr val="002060"/>
                </a:solidFill>
                <a:latin typeface="Century Gothic" panose="020B0502020202020204" pitchFamily="34" charset="0"/>
              </a:rPr>
              <a:t>rischio di concentrazione </a:t>
            </a:r>
            <a:r>
              <a:rPr lang="it-IT" sz="1400" dirty="0">
                <a:solidFill>
                  <a:srgbClr val="002060"/>
                </a:solidFill>
                <a:latin typeface="Century Gothic" panose="020B0502020202020204" pitchFamily="34" charset="0"/>
              </a:rPr>
              <a:t>tra i diversi riassicuratori;</a:t>
            </a:r>
          </a:p>
          <a:p>
            <a:pPr marL="285750" lvl="1" indent="-285750">
              <a:spcBef>
                <a:spcPts val="750"/>
              </a:spcBef>
              <a:buClr>
                <a:srgbClr val="002060"/>
              </a:buClr>
            </a:pPr>
            <a:r>
              <a:rPr lang="it-IT" sz="1400" dirty="0">
                <a:solidFill>
                  <a:srgbClr val="002060"/>
                </a:solidFill>
                <a:latin typeface="Century Gothic" panose="020B0502020202020204" pitchFamily="34" charset="0"/>
              </a:rPr>
              <a:t>Monitoraggio della </a:t>
            </a:r>
            <a:r>
              <a:rPr lang="it-IT" sz="1400" b="1" dirty="0">
                <a:solidFill>
                  <a:srgbClr val="002060"/>
                </a:solidFill>
                <a:latin typeface="Century Gothic" panose="020B0502020202020204" pitchFamily="34" charset="0"/>
              </a:rPr>
              <a:t>sicurezza dei riassicuratori </a:t>
            </a:r>
            <a:r>
              <a:rPr lang="it-IT" sz="1400" dirty="0">
                <a:solidFill>
                  <a:srgbClr val="002060"/>
                </a:solidFill>
                <a:latin typeface="Century Gothic" panose="020B0502020202020204" pitchFamily="34" charset="0"/>
              </a:rPr>
              <a:t>(Rischio di Controparte);</a:t>
            </a:r>
          </a:p>
          <a:p>
            <a:pPr marL="285750" lvl="1" indent="-285750">
              <a:spcBef>
                <a:spcPts val="750"/>
              </a:spcBef>
              <a:buClr>
                <a:srgbClr val="002060"/>
              </a:buClr>
            </a:pPr>
            <a:r>
              <a:rPr lang="it-IT" sz="1400" b="1" dirty="0">
                <a:solidFill>
                  <a:srgbClr val="002060"/>
                </a:solidFill>
                <a:latin typeface="Century Gothic" panose="020B0502020202020204" pitchFamily="34" charset="0"/>
              </a:rPr>
              <a:t>Revisione del processo </a:t>
            </a:r>
            <a:r>
              <a:rPr lang="it-IT" sz="1400" dirty="0">
                <a:solidFill>
                  <a:srgbClr val="002060"/>
                </a:solidFill>
                <a:latin typeface="Century Gothic" panose="020B0502020202020204" pitchFamily="34" charset="0"/>
              </a:rPr>
              <a:t>di riassicurazione, identificazione dei punti chiave e </a:t>
            </a:r>
            <a:r>
              <a:rPr lang="it-IT" sz="1400" u="sng" dirty="0">
                <a:solidFill>
                  <a:srgbClr val="002060"/>
                </a:solidFill>
                <a:latin typeface="Century Gothic" panose="020B0502020202020204" pitchFamily="34" charset="0"/>
              </a:rPr>
              <a:t>proposta di aree di miglioramento se ritenute necessarie.</a:t>
            </a:r>
          </a:p>
          <a:p>
            <a:pPr marL="0" indent="0">
              <a:buNone/>
            </a:pPr>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310831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187E9-AA59-41F8-B146-84DD2092AF15}"/>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Opinion Riassicurazione: Indicatori Utili</a:t>
            </a:r>
          </a:p>
        </p:txBody>
      </p:sp>
      <p:sp>
        <p:nvSpPr>
          <p:cNvPr id="4" name="Segnaposto numero diapositiva 3">
            <a:extLst>
              <a:ext uri="{FF2B5EF4-FFF2-40B4-BE49-F238E27FC236}">
                <a16:creationId xmlns:a16="http://schemas.microsoft.com/office/drawing/2014/main" id="{E6FBE292-1B64-424C-8FB9-4567A759FB2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36</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694DB3B4-3C91-40B0-BB89-01BFE883D2F6}"/>
              </a:ext>
            </a:extLst>
          </p:cNvPr>
          <p:cNvSpPr>
            <a:spLocks noGrp="1"/>
          </p:cNvSpPr>
          <p:nvPr>
            <p:ph idx="4294967295"/>
          </p:nvPr>
        </p:nvSpPr>
        <p:spPr>
          <a:xfrm>
            <a:off x="383761" y="836712"/>
            <a:ext cx="8153400" cy="4229100"/>
          </a:xfrm>
        </p:spPr>
        <p:txBody>
          <a:bodyPr/>
          <a:lstStyle/>
          <a:p>
            <a:pPr marL="0" indent="0">
              <a:buNone/>
            </a:pPr>
            <a:r>
              <a:rPr lang="it-IT" sz="1400" dirty="0">
                <a:solidFill>
                  <a:srgbClr val="002060"/>
                </a:solidFill>
                <a:latin typeface="Century Gothic" panose="020B0502020202020204" pitchFamily="34" charset="0"/>
              </a:rPr>
              <a:t>Possibili indicatori da utilizzare sono:</a:t>
            </a:r>
          </a:p>
          <a:p>
            <a:pPr marL="0" indent="0">
              <a:buNone/>
            </a:pPr>
            <a:endParaRPr lang="it-IT" sz="1400" dirty="0">
              <a:solidFill>
                <a:srgbClr val="002060"/>
              </a:solidFill>
              <a:latin typeface="Century Gothic" panose="020B0502020202020204" pitchFamily="34" charset="0"/>
            </a:endParaRPr>
          </a:p>
          <a:p>
            <a:pPr lvl="0"/>
            <a:r>
              <a:rPr lang="it-IT" sz="1400" b="1" dirty="0">
                <a:solidFill>
                  <a:srgbClr val="002060"/>
                </a:solidFill>
                <a:latin typeface="Century Gothic" panose="020B0502020202020204" pitchFamily="34" charset="0"/>
              </a:rPr>
              <a:t>Utile/perdita</a:t>
            </a:r>
            <a:r>
              <a:rPr lang="it-IT" sz="1400" dirty="0">
                <a:solidFill>
                  <a:srgbClr val="002060"/>
                </a:solidFill>
                <a:latin typeface="Century Gothic" panose="020B0502020202020204" pitchFamily="34" charset="0"/>
              </a:rPr>
              <a:t> derivante dalla Riassicurazione (o Perdita/Utile ceduto al riassicuratore);</a:t>
            </a:r>
          </a:p>
          <a:p>
            <a:pPr lvl="0"/>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Differenza tra </a:t>
            </a:r>
            <a:r>
              <a:rPr lang="it-IT" sz="1400" b="1" dirty="0">
                <a:solidFill>
                  <a:srgbClr val="002060"/>
                </a:solidFill>
                <a:latin typeface="Century Gothic" panose="020B0502020202020204" pitchFamily="34" charset="0"/>
              </a:rPr>
              <a:t>Fondi Propri Ammissibili </a:t>
            </a:r>
            <a:r>
              <a:rPr lang="it-IT" sz="1400" dirty="0">
                <a:solidFill>
                  <a:srgbClr val="002060"/>
                </a:solidFill>
                <a:latin typeface="Century Gothic" panose="020B0502020202020204" pitchFamily="34" charset="0"/>
              </a:rPr>
              <a:t>al lordo e al netto della riassicurazione;</a:t>
            </a:r>
          </a:p>
          <a:p>
            <a:pPr lvl="0"/>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Riduzione dell’</a:t>
            </a:r>
            <a:r>
              <a:rPr lang="it-IT" sz="1400" b="1" dirty="0">
                <a:solidFill>
                  <a:srgbClr val="002060"/>
                </a:solidFill>
                <a:latin typeface="Century Gothic" panose="020B0502020202020204" pitchFamily="34" charset="0"/>
              </a:rPr>
              <a:t>SCR</a:t>
            </a:r>
            <a:r>
              <a:rPr lang="it-IT" sz="1400" dirty="0">
                <a:solidFill>
                  <a:srgbClr val="002060"/>
                </a:solidFill>
                <a:latin typeface="Century Gothic" panose="020B0502020202020204" pitchFamily="34" charset="0"/>
              </a:rPr>
              <a:t> per effetto della riassicurazione;</a:t>
            </a:r>
          </a:p>
          <a:p>
            <a:pPr lvl="0"/>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Beneficio in termini di </a:t>
            </a:r>
            <a:r>
              <a:rPr lang="it-IT" sz="1400" b="1" dirty="0">
                <a:solidFill>
                  <a:srgbClr val="002060"/>
                </a:solidFill>
                <a:latin typeface="Century Gothic" panose="020B0502020202020204" pitchFamily="34" charset="0"/>
              </a:rPr>
              <a:t>costo del capitale </a:t>
            </a:r>
            <a:r>
              <a:rPr lang="it-IT" sz="1400" dirty="0">
                <a:solidFill>
                  <a:srgbClr val="002060"/>
                </a:solidFill>
                <a:latin typeface="Century Gothic" panose="020B0502020202020204" pitchFamily="34" charset="0"/>
              </a:rPr>
              <a:t>per effetto della riassicurazione;</a:t>
            </a:r>
          </a:p>
          <a:p>
            <a:pPr lvl="0"/>
            <a:endParaRPr lang="it-IT" sz="1400" dirty="0">
              <a:solidFill>
                <a:srgbClr val="002060"/>
              </a:solidFill>
              <a:latin typeface="Century Gothic" panose="020B0502020202020204" pitchFamily="34" charset="0"/>
            </a:endParaRPr>
          </a:p>
          <a:p>
            <a:pPr lvl="0"/>
            <a:r>
              <a:rPr lang="it-IT" sz="1400" b="1" dirty="0">
                <a:solidFill>
                  <a:srgbClr val="002060"/>
                </a:solidFill>
                <a:latin typeface="Century Gothic" panose="020B0502020202020204" pitchFamily="34" charset="0"/>
              </a:rPr>
              <a:t>Valore creato/distrutto </a:t>
            </a:r>
            <a:r>
              <a:rPr lang="it-IT" sz="1400" dirty="0">
                <a:solidFill>
                  <a:srgbClr val="002060"/>
                </a:solidFill>
                <a:latin typeface="Century Gothic" panose="020B0502020202020204" pitchFamily="34" charset="0"/>
              </a:rPr>
              <a:t>dalla riassicurazione;</a:t>
            </a:r>
          </a:p>
          <a:p>
            <a:pPr lvl="0"/>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Differenza tra </a:t>
            </a:r>
            <a:r>
              <a:rPr lang="it-IT" sz="1400" b="1" i="1" dirty="0">
                <a:solidFill>
                  <a:srgbClr val="002060"/>
                </a:solidFill>
                <a:latin typeface="Century Gothic" panose="020B0502020202020204" pitchFamily="34" charset="0"/>
              </a:rPr>
              <a:t>Solvency Ratio</a:t>
            </a:r>
            <a:r>
              <a:rPr lang="it-IT" sz="1400" dirty="0">
                <a:solidFill>
                  <a:srgbClr val="002060"/>
                </a:solidFill>
                <a:latin typeface="Century Gothic" panose="020B0502020202020204" pitchFamily="34" charset="0"/>
              </a:rPr>
              <a:t> al lordo e al netto dell’effetto riassicurativo;</a:t>
            </a:r>
          </a:p>
          <a:p>
            <a:pPr lvl="0"/>
            <a:endParaRPr lang="it-IT" sz="1400" dirty="0">
              <a:solidFill>
                <a:srgbClr val="002060"/>
              </a:solidFill>
              <a:latin typeface="Century Gothic" panose="020B0502020202020204" pitchFamily="34" charset="0"/>
            </a:endParaRPr>
          </a:p>
          <a:p>
            <a:pPr lvl="0"/>
            <a:r>
              <a:rPr lang="it-IT" sz="1400" dirty="0">
                <a:solidFill>
                  <a:srgbClr val="002060"/>
                </a:solidFill>
                <a:latin typeface="Century Gothic" panose="020B0502020202020204" pitchFamily="34" charset="0"/>
              </a:rPr>
              <a:t>Differenza tra </a:t>
            </a:r>
            <a:r>
              <a:rPr lang="it-IT" sz="1400" b="1" dirty="0">
                <a:solidFill>
                  <a:srgbClr val="002060"/>
                </a:solidFill>
                <a:latin typeface="Century Gothic" panose="020B0502020202020204" pitchFamily="34" charset="0"/>
              </a:rPr>
              <a:t>Utile/SCR </a:t>
            </a:r>
            <a:r>
              <a:rPr lang="it-IT" sz="1400" dirty="0">
                <a:solidFill>
                  <a:srgbClr val="002060"/>
                </a:solidFill>
                <a:latin typeface="Century Gothic" panose="020B0502020202020204" pitchFamily="34" charset="0"/>
              </a:rPr>
              <a:t>al lordo della riassicurazione e Utile/SCR al netto della riassicurazione;</a:t>
            </a:r>
          </a:p>
          <a:p>
            <a:pPr lvl="0"/>
            <a:endParaRPr lang="it-IT" sz="1400" dirty="0">
              <a:solidFill>
                <a:srgbClr val="002060"/>
              </a:solidFill>
              <a:latin typeface="Century Gothic" panose="020B0502020202020204" pitchFamily="34" charset="0"/>
            </a:endParaRPr>
          </a:p>
          <a:p>
            <a:pPr lvl="0"/>
            <a:r>
              <a:rPr lang="it-IT" sz="1400" b="1" dirty="0">
                <a:solidFill>
                  <a:srgbClr val="002060"/>
                </a:solidFill>
                <a:latin typeface="Century Gothic" panose="020B0502020202020204" pitchFamily="34" charset="0"/>
              </a:rPr>
              <a:t>ROE</a:t>
            </a:r>
            <a:r>
              <a:rPr lang="it-IT" sz="1400" dirty="0">
                <a:solidFill>
                  <a:srgbClr val="002060"/>
                </a:solidFill>
                <a:latin typeface="Century Gothic" panose="020B0502020202020204" pitchFamily="34" charset="0"/>
              </a:rPr>
              <a:t> ceduto al riassicuratore.</a:t>
            </a:r>
          </a:p>
        </p:txBody>
      </p:sp>
    </p:spTree>
    <p:extLst>
      <p:ext uri="{BB962C8B-B14F-4D97-AF65-F5344CB8AC3E}">
        <p14:creationId xmlns:p14="http://schemas.microsoft.com/office/powerpoint/2010/main" val="1555020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a:extLst>
              <a:ext uri="{FF2B5EF4-FFF2-40B4-BE49-F238E27FC236}">
                <a16:creationId xmlns:a16="http://schemas.microsoft.com/office/drawing/2014/main" id="{94138EC1-5765-4721-821B-9C1A8C54CE67}"/>
              </a:ext>
            </a:extLst>
          </p:cNvPr>
          <p:cNvSpPr txBox="1">
            <a:spLocks/>
          </p:cNvSpPr>
          <p:nvPr/>
        </p:nvSpPr>
        <p:spPr>
          <a:xfrm>
            <a:off x="139700" y="6368752"/>
            <a:ext cx="457200" cy="228600"/>
          </a:xfrm>
          <a:prstGeom prst="rect">
            <a:avLst/>
          </a:prstGeom>
        </p:spPr>
        <p:txBody>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AB1EDB12-6D16-4F21-9F12-C979D68D2378}" type="slidenum">
              <a:rPr lang="it-IT" sz="1000" smtClean="0">
                <a:solidFill>
                  <a:schemeClr val="bg1"/>
                </a:solidFill>
              </a:rPr>
              <a:pPr/>
              <a:t>37</a:t>
            </a:fld>
            <a:endParaRPr lang="it-IT" sz="1000" dirty="0">
              <a:solidFill>
                <a:schemeClr val="bg1"/>
              </a:solidFill>
            </a:endParaRPr>
          </a:p>
        </p:txBody>
      </p:sp>
      <p:grpSp>
        <p:nvGrpSpPr>
          <p:cNvPr id="20" name="Group 19">
            <a:extLst>
              <a:ext uri="{FF2B5EF4-FFF2-40B4-BE49-F238E27FC236}">
                <a16:creationId xmlns:a16="http://schemas.microsoft.com/office/drawing/2014/main" id="{4E85AA29-9B93-4961-9A6F-FC9ACF876B25}"/>
              </a:ext>
            </a:extLst>
          </p:cNvPr>
          <p:cNvGrpSpPr/>
          <p:nvPr/>
        </p:nvGrpSpPr>
        <p:grpSpPr>
          <a:xfrm>
            <a:off x="1727684" y="2709000"/>
            <a:ext cx="5688632" cy="720000"/>
            <a:chOff x="2555776" y="2289882"/>
            <a:chExt cx="5688632" cy="720000"/>
          </a:xfrm>
        </p:grpSpPr>
        <p:cxnSp>
          <p:nvCxnSpPr>
            <p:cNvPr id="21" name="Straight Connector 20">
              <a:extLst>
                <a:ext uri="{FF2B5EF4-FFF2-40B4-BE49-F238E27FC236}">
                  <a16:creationId xmlns:a16="http://schemas.microsoft.com/office/drawing/2014/main" id="{DD270FBA-A451-4EB2-AF9F-F4A725270AE5}"/>
                </a:ext>
              </a:extLst>
            </p:cNvPr>
            <p:cNvCxnSpPr>
              <a:cxnSpLocks/>
            </p:cNvCxnSpPr>
            <p:nvPr/>
          </p:nvCxnSpPr>
          <p:spPr>
            <a:xfrm>
              <a:off x="2915776" y="2924944"/>
              <a:ext cx="5328632" cy="0"/>
            </a:xfrm>
            <a:prstGeom prst="line">
              <a:avLst/>
            </a:prstGeom>
            <a:solidFill>
              <a:schemeClr val="accent1">
                <a:lumMod val="75000"/>
              </a:schemeClr>
            </a:solidFill>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A76CAF94-EC3C-4E84-9EA8-5677D473C4F3}"/>
                </a:ext>
              </a:extLst>
            </p:cNvPr>
            <p:cNvSpPr/>
            <p:nvPr/>
          </p:nvSpPr>
          <p:spPr>
            <a:xfrm>
              <a:off x="2555776" y="2289882"/>
              <a:ext cx="720000" cy="720000"/>
            </a:xfrm>
            <a:prstGeom prst="flowChartConnector">
              <a:avLst/>
            </a:prstGeom>
            <a:solidFill>
              <a:schemeClr val="accent1">
                <a:lumMod val="75000"/>
              </a:schemeClr>
            </a:solidFill>
            <a:ln>
              <a:solidFill>
                <a:schemeClr val="accent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Century Gothic" panose="020B0502020202020204" pitchFamily="34" charset="0"/>
                </a:rPr>
                <a:t>3</a:t>
              </a:r>
            </a:p>
          </p:txBody>
        </p:sp>
      </p:grpSp>
      <p:sp>
        <p:nvSpPr>
          <p:cNvPr id="27" name="CasellaDiTesto 26">
            <a:extLst>
              <a:ext uri="{FF2B5EF4-FFF2-40B4-BE49-F238E27FC236}">
                <a16:creationId xmlns:a16="http://schemas.microsoft.com/office/drawing/2014/main" id="{61649EFD-6E67-4294-A891-937638949D59}"/>
              </a:ext>
            </a:extLst>
          </p:cNvPr>
          <p:cNvSpPr txBox="1"/>
          <p:nvPr/>
        </p:nvSpPr>
        <p:spPr>
          <a:xfrm>
            <a:off x="2447684" y="2907417"/>
            <a:ext cx="4951304" cy="323165"/>
          </a:xfrm>
          <a:prstGeom prst="rect">
            <a:avLst/>
          </a:prstGeom>
          <a:noFill/>
        </p:spPr>
        <p:txBody>
          <a:bodyPr wrap="square" rtlCol="0">
            <a:spAutoFit/>
          </a:bodyPr>
          <a:lstStyle/>
          <a:p>
            <a:r>
              <a:rPr lang="it-IT" sz="1500" b="1" i="1" dirty="0">
                <a:solidFill>
                  <a:srgbClr val="002060"/>
                </a:solidFill>
                <a:latin typeface="Century Gothic" panose="020B0502020202020204" pitchFamily="34" charset="0"/>
              </a:rPr>
              <a:t> Materialità, Data Quality ed Expert Judgment</a:t>
            </a:r>
          </a:p>
        </p:txBody>
      </p:sp>
    </p:spTree>
    <p:extLst>
      <p:ext uri="{BB962C8B-B14F-4D97-AF65-F5344CB8AC3E}">
        <p14:creationId xmlns:p14="http://schemas.microsoft.com/office/powerpoint/2010/main" val="543962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3FA6F5A-9B2F-4499-BA8E-A6DCFA8B8D3F}"/>
              </a:ext>
            </a:extLst>
          </p:cNvPr>
          <p:cNvSpPr/>
          <p:nvPr/>
        </p:nvSpPr>
        <p:spPr>
          <a:xfrm>
            <a:off x="1950435" y="907456"/>
            <a:ext cx="827997" cy="828000"/>
          </a:xfrm>
          <a:prstGeom prst="ellipse">
            <a:avLst/>
          </a:prstGeom>
          <a:solidFill>
            <a:srgbClr val="B9B68D"/>
          </a:solidFill>
          <a:ln>
            <a:solidFill>
              <a:srgbClr val="B9B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 name="Titolo 6">
            <a:extLst>
              <a:ext uri="{FF2B5EF4-FFF2-40B4-BE49-F238E27FC236}">
                <a16:creationId xmlns:a16="http://schemas.microsoft.com/office/drawing/2014/main" id="{DB71AC12-1C42-4D78-93AC-9827982FFF02}"/>
              </a:ext>
            </a:extLst>
          </p:cNvPr>
          <p:cNvSpPr>
            <a:spLocks noGrp="1"/>
          </p:cNvSpPr>
          <p:nvPr>
            <p:ph type="title"/>
          </p:nvPr>
        </p:nvSpPr>
        <p:spPr/>
        <p:txBody>
          <a:bodyPr/>
          <a:lstStyle/>
          <a:p>
            <a:r>
              <a:rPr lang="it-IT" sz="2000" dirty="0">
                <a:latin typeface="Century Gothic" panose="020B0502020202020204" pitchFamily="34" charset="0"/>
                <a:cs typeface="Vani" panose="020B0502040204020203" pitchFamily="18" charset="0"/>
              </a:rPr>
              <a:t>Materialità</a:t>
            </a:r>
          </a:p>
        </p:txBody>
      </p:sp>
      <p:sp>
        <p:nvSpPr>
          <p:cNvPr id="6" name="Segnaposto numero diapositiva 1">
            <a:extLst>
              <a:ext uri="{FF2B5EF4-FFF2-40B4-BE49-F238E27FC236}">
                <a16:creationId xmlns:a16="http://schemas.microsoft.com/office/drawing/2014/main" id="{1D61D53F-ECD6-4FAF-B9CE-C8B06800F910}"/>
              </a:ext>
            </a:extLst>
          </p:cNvPr>
          <p:cNvSpPr>
            <a:spLocks noGrp="1"/>
          </p:cNvSpPr>
          <p:nvPr>
            <p:ph type="sldNum" sz="quarter" idx="12"/>
          </p:nvPr>
        </p:nvSpPr>
        <p:spPr/>
        <p:txBody>
          <a:bodyPr/>
          <a:lstStyle/>
          <a:p>
            <a:fld id="{AB1EDB12-6D16-4F21-9F12-C979D68D2378}" type="slidenum">
              <a:rPr lang="it-IT" smtClean="0">
                <a:latin typeface="Century Gothic" panose="020B0502020202020204" pitchFamily="34" charset="0"/>
              </a:rPr>
              <a:pPr/>
              <a:t>38</a:t>
            </a:fld>
            <a:endParaRPr lang="it-IT" dirty="0">
              <a:latin typeface="Century Gothic" panose="020B0502020202020204" pitchFamily="34" charset="0"/>
            </a:endParaRPr>
          </a:p>
        </p:txBody>
      </p:sp>
      <p:sp>
        <p:nvSpPr>
          <p:cNvPr id="54" name="Rectangle 53">
            <a:extLst>
              <a:ext uri="{FF2B5EF4-FFF2-40B4-BE49-F238E27FC236}">
                <a16:creationId xmlns:a16="http://schemas.microsoft.com/office/drawing/2014/main" id="{58174C01-966C-4A67-806B-3973772AF9E6}"/>
              </a:ext>
            </a:extLst>
          </p:cNvPr>
          <p:cNvSpPr/>
          <p:nvPr/>
        </p:nvSpPr>
        <p:spPr>
          <a:xfrm>
            <a:off x="5463652" y="1624176"/>
            <a:ext cx="2303441" cy="749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rgbClr val="002060"/>
                </a:solidFill>
                <a:latin typeface="Century Gothic" panose="020B0502020202020204" pitchFamily="34" charset="0"/>
                <a:cs typeface="Vani" panose="020B0502040204020203" pitchFamily="18" charset="0"/>
              </a:rPr>
              <a:t>Linee Guida sulla materialità</a:t>
            </a:r>
          </a:p>
        </p:txBody>
      </p:sp>
      <p:sp>
        <p:nvSpPr>
          <p:cNvPr id="24" name="TextBox 23">
            <a:extLst>
              <a:ext uri="{FF2B5EF4-FFF2-40B4-BE49-F238E27FC236}">
                <a16:creationId xmlns:a16="http://schemas.microsoft.com/office/drawing/2014/main" id="{623D35BB-DD21-4F54-8AF9-196633C6485B}"/>
              </a:ext>
            </a:extLst>
          </p:cNvPr>
          <p:cNvSpPr txBox="1"/>
          <p:nvPr/>
        </p:nvSpPr>
        <p:spPr>
          <a:xfrm>
            <a:off x="5082806" y="2182792"/>
            <a:ext cx="3161599" cy="719034"/>
          </a:xfrm>
          <a:prstGeom prst="rect">
            <a:avLst/>
          </a:prstGeom>
          <a:noFill/>
          <a:ln>
            <a:noFill/>
          </a:ln>
        </p:spPr>
        <p:txBody>
          <a:bodyPr wrap="square" lIns="72000" tIns="36000" rIns="72000" bIns="36000" rtlCol="0" anchor="ctr">
            <a:spAutoFit/>
          </a:bodyPr>
          <a:lstStyle>
            <a:defPPr>
              <a:defRPr lang="it-IT"/>
            </a:defPPr>
            <a:lvl1pPr algn="ctr">
              <a:spcAft>
                <a:spcPts val="300"/>
              </a:spcAft>
              <a:defRPr sz="1100">
                <a:solidFill>
                  <a:srgbClr val="002060"/>
                </a:solidFill>
                <a:latin typeface="Century Gothic" panose="020B0502020202020204" pitchFamily="34" charset="0"/>
                <a:cs typeface="Vani" panose="020B0502040204020203" pitchFamily="18" charset="0"/>
              </a:defRPr>
            </a:lvl1pPr>
          </a:lstStyle>
          <a:p>
            <a:r>
              <a:rPr lang="it-IT" sz="1050" dirty="0"/>
              <a:t>Viene definito un documento per avere omogeneità e coerenza tra le diverse unità della Compagnia ed eventualmente con il Gruppo.</a:t>
            </a:r>
          </a:p>
        </p:txBody>
      </p:sp>
      <p:pic>
        <p:nvPicPr>
          <p:cNvPr id="14" name="Graphic 13" descr="Open book">
            <a:extLst>
              <a:ext uri="{FF2B5EF4-FFF2-40B4-BE49-F238E27FC236}">
                <a16:creationId xmlns:a16="http://schemas.microsoft.com/office/drawing/2014/main" id="{4EE9BE2D-1E19-4592-882D-EC8E57A5E5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1189" y="1194530"/>
            <a:ext cx="576000" cy="576000"/>
          </a:xfrm>
          <a:prstGeom prst="rect">
            <a:avLst/>
          </a:prstGeom>
        </p:spPr>
      </p:pic>
      <p:sp>
        <p:nvSpPr>
          <p:cNvPr id="62" name="Rectangle 61">
            <a:extLst>
              <a:ext uri="{FF2B5EF4-FFF2-40B4-BE49-F238E27FC236}">
                <a16:creationId xmlns:a16="http://schemas.microsoft.com/office/drawing/2014/main" id="{D00A788E-DEE1-486E-BA2B-49908B96B2B9}"/>
              </a:ext>
            </a:extLst>
          </p:cNvPr>
          <p:cNvSpPr/>
          <p:nvPr/>
        </p:nvSpPr>
        <p:spPr>
          <a:xfrm>
            <a:off x="5806430" y="4337164"/>
            <a:ext cx="1589826" cy="749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rgbClr val="002060"/>
                </a:solidFill>
                <a:latin typeface="Century Gothic" panose="020B0502020202020204" pitchFamily="34" charset="0"/>
                <a:cs typeface="Vani" panose="020B0502040204020203" pitchFamily="18" charset="0"/>
              </a:rPr>
              <a:t>Owner</a:t>
            </a:r>
          </a:p>
        </p:txBody>
      </p:sp>
      <p:sp>
        <p:nvSpPr>
          <p:cNvPr id="25" name="TextBox 24">
            <a:extLst>
              <a:ext uri="{FF2B5EF4-FFF2-40B4-BE49-F238E27FC236}">
                <a16:creationId xmlns:a16="http://schemas.microsoft.com/office/drawing/2014/main" id="{E8591643-172B-46BF-82C5-5988F16AC71D}"/>
              </a:ext>
            </a:extLst>
          </p:cNvPr>
          <p:cNvSpPr txBox="1"/>
          <p:nvPr/>
        </p:nvSpPr>
        <p:spPr>
          <a:xfrm>
            <a:off x="5078915" y="5445224"/>
            <a:ext cx="3052764" cy="234286"/>
          </a:xfrm>
          <a:prstGeom prst="rect">
            <a:avLst/>
          </a:prstGeom>
          <a:noFill/>
          <a:ln>
            <a:noFill/>
          </a:ln>
        </p:spPr>
        <p:txBody>
          <a:bodyPr wrap="square" lIns="72000" tIns="36000" rIns="72000" bIns="36000" rtlCol="0" anchor="ctr">
            <a:spAutoFit/>
          </a:bodyPr>
          <a:lstStyle>
            <a:defPPr>
              <a:defRPr lang="it-IT"/>
            </a:defPPr>
            <a:lvl1pPr algn="ctr">
              <a:spcAft>
                <a:spcPts val="300"/>
              </a:spcAft>
              <a:defRPr sz="1100">
                <a:solidFill>
                  <a:srgbClr val="002060"/>
                </a:solidFill>
                <a:latin typeface="Century Gothic" panose="020B0502020202020204" pitchFamily="34" charset="0"/>
                <a:cs typeface="Vani" panose="020B0502040204020203" pitchFamily="18" charset="0"/>
              </a:defRPr>
            </a:lvl1pPr>
          </a:lstStyle>
          <a:p>
            <a:r>
              <a:rPr lang="it-IT" sz="1050" dirty="0"/>
              <a:t>Funzione Attuariale</a:t>
            </a:r>
          </a:p>
        </p:txBody>
      </p:sp>
      <p:pic>
        <p:nvPicPr>
          <p:cNvPr id="16" name="Graphic 15" descr="Office worker">
            <a:extLst>
              <a:ext uri="{FF2B5EF4-FFF2-40B4-BE49-F238E27FC236}">
                <a16:creationId xmlns:a16="http://schemas.microsoft.com/office/drawing/2014/main" id="{D7ED7A6A-9468-4848-9D93-FF9FB3FDFF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1189" y="4832598"/>
            <a:ext cx="576000" cy="576000"/>
          </a:xfrm>
          <a:prstGeom prst="rect">
            <a:avLst/>
          </a:prstGeom>
        </p:spPr>
      </p:pic>
      <p:cxnSp>
        <p:nvCxnSpPr>
          <p:cNvPr id="41" name="Straight Connector 40">
            <a:extLst>
              <a:ext uri="{FF2B5EF4-FFF2-40B4-BE49-F238E27FC236}">
                <a16:creationId xmlns:a16="http://schemas.microsoft.com/office/drawing/2014/main" id="{4E4A542B-B03B-476C-8526-5B659AE53102}"/>
              </a:ext>
            </a:extLst>
          </p:cNvPr>
          <p:cNvCxnSpPr>
            <a:cxnSpLocks/>
          </p:cNvCxnSpPr>
          <p:nvPr/>
        </p:nvCxnSpPr>
        <p:spPr>
          <a:xfrm>
            <a:off x="4644008" y="1701176"/>
            <a:ext cx="0" cy="3312000"/>
          </a:xfrm>
          <a:prstGeom prst="line">
            <a:avLst/>
          </a:prstGeom>
          <a:ln>
            <a:solidFill>
              <a:srgbClr val="B9B68D"/>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E63B14C-408F-4087-A083-735FCABE89DA}"/>
              </a:ext>
            </a:extLst>
          </p:cNvPr>
          <p:cNvSpPr txBox="1"/>
          <p:nvPr/>
        </p:nvSpPr>
        <p:spPr>
          <a:xfrm>
            <a:off x="5078915" y="3928677"/>
            <a:ext cx="3052764" cy="834450"/>
          </a:xfrm>
          <a:prstGeom prst="rect">
            <a:avLst/>
          </a:prstGeom>
          <a:noFill/>
          <a:ln>
            <a:noFill/>
          </a:ln>
        </p:spPr>
        <p:txBody>
          <a:bodyPr wrap="square" lIns="72000" tIns="36000" rIns="72000" bIns="36000" rtlCol="0" anchor="ctr">
            <a:spAutoFit/>
          </a:bodyPr>
          <a:lstStyle>
            <a:defPPr>
              <a:defRPr lang="it-IT"/>
            </a:defPPr>
            <a:lvl1pPr algn="ctr">
              <a:spcAft>
                <a:spcPts val="300"/>
              </a:spcAft>
              <a:defRPr sz="1100">
                <a:solidFill>
                  <a:srgbClr val="002060"/>
                </a:solidFill>
                <a:latin typeface="Century Gothic" panose="020B0502020202020204" pitchFamily="34" charset="0"/>
                <a:cs typeface="Vani" panose="020B0502040204020203" pitchFamily="18" charset="0"/>
              </a:defRPr>
            </a:lvl1pPr>
          </a:lstStyle>
          <a:p>
            <a:pPr marL="171450" indent="-171450">
              <a:buFont typeface="Wingdings" panose="05000000000000000000" pitchFamily="2" charset="2"/>
              <a:buChar char="Ø"/>
            </a:pPr>
            <a:r>
              <a:rPr lang="it-IT" sz="1050" dirty="0"/>
              <a:t> Quantitativa</a:t>
            </a:r>
          </a:p>
          <a:p>
            <a:pPr marL="171450" indent="-171450">
              <a:buFont typeface="Wingdings" panose="05000000000000000000" pitchFamily="2" charset="2"/>
              <a:buChar char="Ø"/>
            </a:pPr>
            <a:r>
              <a:rPr lang="it-IT" sz="1050" dirty="0"/>
              <a:t>  Qualitativa</a:t>
            </a:r>
          </a:p>
          <a:p>
            <a:endParaRPr lang="en-US" sz="1050" dirty="0"/>
          </a:p>
          <a:p>
            <a:endParaRPr lang="en-US" sz="1050" dirty="0"/>
          </a:p>
        </p:txBody>
      </p:sp>
      <p:sp>
        <p:nvSpPr>
          <p:cNvPr id="64" name="Rectangle 63">
            <a:extLst>
              <a:ext uri="{FF2B5EF4-FFF2-40B4-BE49-F238E27FC236}">
                <a16:creationId xmlns:a16="http://schemas.microsoft.com/office/drawing/2014/main" id="{46CD8DD7-A89A-4D83-A026-87944C51A832}"/>
              </a:ext>
            </a:extLst>
          </p:cNvPr>
          <p:cNvSpPr/>
          <p:nvPr/>
        </p:nvSpPr>
        <p:spPr>
          <a:xfrm>
            <a:off x="5457469" y="3237039"/>
            <a:ext cx="2309624" cy="7759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rgbClr val="002060"/>
                </a:solidFill>
                <a:latin typeface="Century Gothic" panose="020B0502020202020204" pitchFamily="34" charset="0"/>
                <a:cs typeface="Vani" panose="020B0502040204020203" pitchFamily="18" charset="0"/>
              </a:rPr>
              <a:t>Valutazione della Materialità</a:t>
            </a:r>
          </a:p>
        </p:txBody>
      </p:sp>
      <p:sp>
        <p:nvSpPr>
          <p:cNvPr id="46" name="Rectangle 45">
            <a:extLst>
              <a:ext uri="{FF2B5EF4-FFF2-40B4-BE49-F238E27FC236}">
                <a16:creationId xmlns:a16="http://schemas.microsoft.com/office/drawing/2014/main" id="{0285BFF9-AE3D-4A4E-8294-34BDBA38BC8D}"/>
              </a:ext>
            </a:extLst>
          </p:cNvPr>
          <p:cNvSpPr/>
          <p:nvPr/>
        </p:nvSpPr>
        <p:spPr>
          <a:xfrm>
            <a:off x="1025453" y="1815092"/>
            <a:ext cx="2677964" cy="749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rgbClr val="002060"/>
                </a:solidFill>
                <a:latin typeface="Century Gothic" panose="020B0502020202020204" pitchFamily="34" charset="0"/>
                <a:cs typeface="Vani" panose="020B0502040204020203" pitchFamily="18" charset="0"/>
              </a:rPr>
              <a:t>Struttura e </a:t>
            </a:r>
          </a:p>
          <a:p>
            <a:pPr algn="ctr"/>
            <a:r>
              <a:rPr lang="it-IT" sz="2000" b="1" dirty="0">
                <a:solidFill>
                  <a:srgbClr val="002060"/>
                </a:solidFill>
                <a:latin typeface="Century Gothic" panose="020B0502020202020204" pitchFamily="34" charset="0"/>
                <a:cs typeface="Vani" panose="020B0502040204020203" pitchFamily="18" charset="0"/>
              </a:rPr>
              <a:t>Perimetro</a:t>
            </a:r>
          </a:p>
        </p:txBody>
      </p:sp>
      <p:pic>
        <p:nvPicPr>
          <p:cNvPr id="12" name="Graphic 11" descr="Arrow circle">
            <a:extLst>
              <a:ext uri="{FF2B5EF4-FFF2-40B4-BE49-F238E27FC236}">
                <a16:creationId xmlns:a16="http://schemas.microsoft.com/office/drawing/2014/main" id="{D4EAE1A2-50C7-40E2-B76B-128A37B5C5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0435" y="907456"/>
            <a:ext cx="828000" cy="828000"/>
          </a:xfrm>
          <a:prstGeom prst="rect">
            <a:avLst/>
          </a:prstGeom>
          <a:effectLst>
            <a:outerShdw blurRad="50800" dist="38100" dir="2700000" algn="tl" rotWithShape="0">
              <a:prstClr val="black">
                <a:alpha val="40000"/>
              </a:prstClr>
            </a:outerShdw>
          </a:effectLst>
        </p:spPr>
      </p:pic>
      <p:pic>
        <p:nvPicPr>
          <p:cNvPr id="3" name="Graphic 2" descr="Gauge">
            <a:extLst>
              <a:ext uri="{FF2B5EF4-FFF2-40B4-BE49-F238E27FC236}">
                <a16:creationId xmlns:a16="http://schemas.microsoft.com/office/drawing/2014/main" id="{82CA22FA-8C54-4FE8-B197-C7941C9DF8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1189" y="2857243"/>
            <a:ext cx="576000" cy="576000"/>
          </a:xfrm>
          <a:prstGeom prst="rect">
            <a:avLst/>
          </a:prstGeom>
        </p:spPr>
      </p:pic>
      <p:sp>
        <p:nvSpPr>
          <p:cNvPr id="27" name="TextBox 26">
            <a:extLst>
              <a:ext uri="{FF2B5EF4-FFF2-40B4-BE49-F238E27FC236}">
                <a16:creationId xmlns:a16="http://schemas.microsoft.com/office/drawing/2014/main" id="{EB44B06B-1110-4C56-9DD1-C71C711C5ECF}"/>
              </a:ext>
            </a:extLst>
          </p:cNvPr>
          <p:cNvSpPr txBox="1"/>
          <p:nvPr/>
        </p:nvSpPr>
        <p:spPr>
          <a:xfrm>
            <a:off x="0" y="2637122"/>
            <a:ext cx="4036835" cy="215444"/>
          </a:xfrm>
          <a:prstGeom prst="rect">
            <a:avLst/>
          </a:prstGeom>
          <a:solidFill>
            <a:srgbClr val="736945"/>
          </a:solidFill>
          <a:effectLst>
            <a:outerShdw blurRad="50800" dist="38100" dir="2700000" algn="tl" rotWithShape="0">
              <a:prstClr val="black">
                <a:alpha val="40000"/>
              </a:prstClr>
            </a:outerShdw>
          </a:effectLst>
        </p:spPr>
        <p:txBody>
          <a:bodyPr wrap="square" lIns="0" tIns="0" rIns="0" bIns="0" rtlCol="0">
            <a:spAutoFit/>
          </a:bodyPr>
          <a:lstStyle/>
          <a:p>
            <a:pPr algn="ctr" defTabSz="457200">
              <a:spcBef>
                <a:spcPts val="600"/>
              </a:spcBef>
              <a:buSzPct val="100000"/>
            </a:pPr>
            <a:r>
              <a:rPr lang="it-IT" sz="1400" b="1" dirty="0">
                <a:solidFill>
                  <a:schemeClr val="bg1"/>
                </a:solidFill>
                <a:latin typeface="Century Gothic" panose="020B0502020202020204" pitchFamily="34" charset="0"/>
                <a:ea typeface="MS PGothic" panose="020B0600070205080204" pitchFamily="34" charset="-128"/>
                <a:cs typeface="Calibri" panose="020F0502020204030204" pitchFamily="34" charset="0"/>
              </a:rPr>
              <a:t>Solvency II</a:t>
            </a:r>
            <a:r>
              <a:rPr lang="it-IT" sz="1400" b="1" dirty="0">
                <a:solidFill>
                  <a:srgbClr val="736945"/>
                </a:solidFill>
                <a:latin typeface="Century Gothic" panose="020B0502020202020204" pitchFamily="34" charset="0"/>
                <a:ea typeface="MS PGothic" panose="020B0600070205080204" pitchFamily="34" charset="-128"/>
                <a:cs typeface="Calibri" panose="020F0502020204030204" pitchFamily="34" charset="0"/>
              </a:rPr>
              <a:t>…</a:t>
            </a:r>
            <a:endParaRPr lang="en-US" sz="1600" b="1" dirty="0">
              <a:solidFill>
                <a:srgbClr val="736945"/>
              </a:solidFill>
              <a:latin typeface="Century Gothic" panose="020B0502020202020204" pitchFamily="34" charset="0"/>
              <a:ea typeface="MS PGothic" panose="020B0600070205080204" pitchFamily="34" charset="-128"/>
              <a:cs typeface="Calibri" panose="020F0502020204030204" pitchFamily="34" charset="0"/>
            </a:endParaRPr>
          </a:p>
        </p:txBody>
      </p:sp>
      <p:sp>
        <p:nvSpPr>
          <p:cNvPr id="28" name="TextBox 27">
            <a:extLst>
              <a:ext uri="{FF2B5EF4-FFF2-40B4-BE49-F238E27FC236}">
                <a16:creationId xmlns:a16="http://schemas.microsoft.com/office/drawing/2014/main" id="{AF969842-5B09-46F4-8B57-C000225AA8E3}"/>
              </a:ext>
            </a:extLst>
          </p:cNvPr>
          <p:cNvSpPr txBox="1"/>
          <p:nvPr/>
        </p:nvSpPr>
        <p:spPr>
          <a:xfrm>
            <a:off x="0" y="3789040"/>
            <a:ext cx="4036835" cy="215444"/>
          </a:xfrm>
          <a:prstGeom prst="rect">
            <a:avLst/>
          </a:prstGeom>
          <a:solidFill>
            <a:srgbClr val="736945"/>
          </a:solidFill>
          <a:effectLst>
            <a:outerShdw blurRad="50800" dist="38100" dir="2700000" algn="tl" rotWithShape="0">
              <a:prstClr val="black">
                <a:alpha val="40000"/>
              </a:prstClr>
            </a:outerShdw>
          </a:effectLst>
        </p:spPr>
        <p:txBody>
          <a:bodyPr wrap="square" lIns="0" tIns="0" rIns="0" bIns="0" rtlCol="0">
            <a:spAutoFit/>
          </a:bodyPr>
          <a:lstStyle/>
          <a:p>
            <a:pPr algn="ctr" defTabSz="457200">
              <a:spcBef>
                <a:spcPts val="600"/>
              </a:spcBef>
              <a:buSzPct val="100000"/>
            </a:pPr>
            <a:r>
              <a:rPr lang="it-IT" sz="1400" b="1" dirty="0">
                <a:solidFill>
                  <a:schemeClr val="bg1"/>
                </a:solidFill>
                <a:latin typeface="Century Gothic" panose="020B0502020202020204" pitchFamily="34" charset="0"/>
                <a:ea typeface="MS PGothic" panose="020B0600070205080204" pitchFamily="34" charset="-128"/>
                <a:cs typeface="Calibri" panose="020F0502020204030204" pitchFamily="34" charset="0"/>
              </a:rPr>
              <a:t>Le valutazioni possono riferirsi a:</a:t>
            </a:r>
            <a:endParaRPr lang="en-US" sz="1600" b="1" dirty="0">
              <a:solidFill>
                <a:schemeClr val="bg1"/>
              </a:solidFill>
              <a:latin typeface="Century Gothic" panose="020B0502020202020204" pitchFamily="34" charset="0"/>
              <a:ea typeface="MS PGothic" panose="020B0600070205080204" pitchFamily="34" charset="-128"/>
              <a:cs typeface="Calibri" panose="020F0502020204030204" pitchFamily="34" charset="0"/>
            </a:endParaRPr>
          </a:p>
        </p:txBody>
      </p:sp>
      <p:sp>
        <p:nvSpPr>
          <p:cNvPr id="2" name="Rectangle 1">
            <a:extLst>
              <a:ext uri="{FF2B5EF4-FFF2-40B4-BE49-F238E27FC236}">
                <a16:creationId xmlns:a16="http://schemas.microsoft.com/office/drawing/2014/main" id="{841E048B-D728-476E-A309-3C379971308F}"/>
              </a:ext>
            </a:extLst>
          </p:cNvPr>
          <p:cNvSpPr/>
          <p:nvPr/>
        </p:nvSpPr>
        <p:spPr>
          <a:xfrm>
            <a:off x="519489" y="2932202"/>
            <a:ext cx="3517343" cy="630942"/>
          </a:xfrm>
          <a:prstGeom prst="rect">
            <a:avLst/>
          </a:prstGeom>
        </p:spPr>
        <p:txBody>
          <a:bodyPr wrap="square">
            <a:spAutoFit/>
          </a:bodyPr>
          <a:lstStyle/>
          <a:p>
            <a:pPr algn="just">
              <a:spcAft>
                <a:spcPts val="300"/>
              </a:spcAft>
            </a:pPr>
            <a:r>
              <a:rPr lang="it-IT" sz="1200" b="1" dirty="0">
                <a:solidFill>
                  <a:srgbClr val="002060"/>
                </a:solidFill>
                <a:latin typeface="Century Gothic" panose="020B0502020202020204" pitchFamily="34" charset="0"/>
                <a:cs typeface="Vani" panose="020B0502040204020203" pitchFamily="18" charset="0"/>
              </a:rPr>
              <a:t>Principio di materialità nel Quadro      Solvency II</a:t>
            </a:r>
            <a:r>
              <a:rPr lang="it-IT" sz="1100" dirty="0">
                <a:solidFill>
                  <a:srgbClr val="002060"/>
                </a:solidFill>
                <a:effectLst>
                  <a:outerShdw blurRad="38100" dist="38100" dir="2700000" algn="tl">
                    <a:srgbClr val="C0C0C0"/>
                  </a:outerShdw>
                </a:effectLst>
                <a:latin typeface="Century Gothic" panose="020B0502020202020204" pitchFamily="34" charset="0"/>
              </a:rPr>
              <a:t>, da ricordare ogni volta che si fanno valutazioni o si prendono decisioni.</a:t>
            </a:r>
            <a:endParaRPr lang="it-IT" sz="1100" dirty="0">
              <a:solidFill>
                <a:srgbClr val="002060"/>
              </a:solidFill>
              <a:latin typeface="Century Gothic" panose="020B0502020202020204" pitchFamily="34" charset="0"/>
              <a:cs typeface="Vani" panose="020B0502040204020203" pitchFamily="18" charset="0"/>
            </a:endParaRPr>
          </a:p>
        </p:txBody>
      </p:sp>
      <p:sp>
        <p:nvSpPr>
          <p:cNvPr id="4" name="Rectangle 3">
            <a:extLst>
              <a:ext uri="{FF2B5EF4-FFF2-40B4-BE49-F238E27FC236}">
                <a16:creationId xmlns:a16="http://schemas.microsoft.com/office/drawing/2014/main" id="{4140D387-3B97-4910-A5A7-F8C3ACD69C53}"/>
              </a:ext>
            </a:extLst>
          </p:cNvPr>
          <p:cNvSpPr/>
          <p:nvPr/>
        </p:nvSpPr>
        <p:spPr>
          <a:xfrm>
            <a:off x="534545" y="4078169"/>
            <a:ext cx="3530542" cy="1985159"/>
          </a:xfrm>
          <a:prstGeom prst="rect">
            <a:avLst/>
          </a:prstGeom>
        </p:spPr>
        <p:txBody>
          <a:bodyPr wrap="square">
            <a:spAutoFit/>
          </a:bodyPr>
          <a:lstStyle/>
          <a:p>
            <a:pPr marL="342900" indent="-342900" algn="just">
              <a:spcAft>
                <a:spcPts val="300"/>
              </a:spcAft>
              <a:buFont typeface="Wingdings" panose="05000000000000000000" pitchFamily="2" charset="2"/>
              <a:buChar char="Ø"/>
            </a:pPr>
            <a:r>
              <a:rPr lang="it-IT" sz="1200" b="1" dirty="0">
                <a:solidFill>
                  <a:srgbClr val="002060"/>
                </a:solidFill>
                <a:latin typeface="Century Gothic" panose="020B0502020202020204" pitchFamily="34" charset="0"/>
                <a:cs typeface="Vani" panose="020B0502040204020203" pitchFamily="18" charset="0"/>
              </a:rPr>
              <a:t>Errori</a:t>
            </a:r>
            <a:endParaRPr lang="it-IT" sz="1200" dirty="0">
              <a:solidFill>
                <a:srgbClr val="002060"/>
              </a:solidFill>
              <a:latin typeface="Century Gothic" panose="020B0502020202020204" pitchFamily="34" charset="0"/>
              <a:cs typeface="Vani" panose="020B0502040204020203" pitchFamily="18" charset="0"/>
            </a:endParaRPr>
          </a:p>
          <a:p>
            <a:pPr marL="342900" indent="-342900" algn="just">
              <a:spcAft>
                <a:spcPts val="300"/>
              </a:spcAft>
              <a:buFont typeface="Wingdings" panose="05000000000000000000" pitchFamily="2" charset="2"/>
              <a:buChar char="Ø"/>
            </a:pPr>
            <a:r>
              <a:rPr lang="it-IT" sz="1200" b="1" dirty="0">
                <a:solidFill>
                  <a:srgbClr val="002060"/>
                </a:solidFill>
                <a:latin typeface="Century Gothic" panose="020B0502020202020204" pitchFamily="34" charset="0"/>
                <a:cs typeface="Vani" panose="020B0502040204020203" pitchFamily="18" charset="0"/>
              </a:rPr>
              <a:t>Scelte </a:t>
            </a:r>
          </a:p>
          <a:p>
            <a:pPr marL="342900" indent="-342900" algn="just">
              <a:spcAft>
                <a:spcPts val="300"/>
              </a:spcAft>
              <a:buFont typeface="Wingdings" panose="05000000000000000000" pitchFamily="2" charset="2"/>
              <a:buChar char="Ø"/>
            </a:pPr>
            <a:r>
              <a:rPr lang="it-IT" sz="1200" b="1" dirty="0">
                <a:solidFill>
                  <a:srgbClr val="002060"/>
                </a:solidFill>
                <a:latin typeface="Century Gothic" panose="020B0502020202020204" pitchFamily="34" charset="0"/>
                <a:cs typeface="Vani" panose="020B0502040204020203" pitchFamily="18" charset="0"/>
              </a:rPr>
              <a:t>Semplificazioni</a:t>
            </a:r>
          </a:p>
          <a:p>
            <a:pPr marL="342900" indent="-342900" algn="just">
              <a:spcAft>
                <a:spcPts val="300"/>
              </a:spcAft>
              <a:buFont typeface="Wingdings" panose="05000000000000000000" pitchFamily="2" charset="2"/>
              <a:buChar char="Ø"/>
            </a:pPr>
            <a:r>
              <a:rPr lang="it-IT" sz="1200" b="1" dirty="0">
                <a:solidFill>
                  <a:srgbClr val="002060"/>
                </a:solidFill>
                <a:latin typeface="Century Gothic" panose="020B0502020202020204" pitchFamily="34" charset="0"/>
                <a:cs typeface="Vani" panose="020B0502040204020203" pitchFamily="18" charset="0"/>
              </a:rPr>
              <a:t>Cambi</a:t>
            </a:r>
          </a:p>
          <a:p>
            <a:pPr marL="342900" indent="-342900" algn="just">
              <a:spcAft>
                <a:spcPts val="300"/>
              </a:spcAft>
              <a:buFont typeface="Wingdings" panose="05000000000000000000" pitchFamily="2" charset="2"/>
              <a:buChar char="Ø"/>
            </a:pPr>
            <a:r>
              <a:rPr lang="it-IT" sz="1200" b="1" dirty="0">
                <a:solidFill>
                  <a:srgbClr val="002060"/>
                </a:solidFill>
                <a:latin typeface="Century Gothic" panose="020B0502020202020204" pitchFamily="34" charset="0"/>
                <a:cs typeface="Vani" panose="020B0502040204020203" pitchFamily="18" charset="0"/>
              </a:rPr>
              <a:t>Aggiornamenti</a:t>
            </a:r>
          </a:p>
          <a:p>
            <a:pPr marL="342900" indent="-342900" algn="just">
              <a:spcAft>
                <a:spcPts val="300"/>
              </a:spcAft>
              <a:buFont typeface="Wingdings" panose="05000000000000000000" pitchFamily="2" charset="2"/>
              <a:buChar char="Ø"/>
            </a:pPr>
            <a:r>
              <a:rPr lang="it-IT" sz="1200" b="1" dirty="0">
                <a:solidFill>
                  <a:srgbClr val="002060"/>
                </a:solidFill>
                <a:latin typeface="Century Gothic" panose="020B0502020202020204" pitchFamily="34" charset="0"/>
                <a:cs typeface="Vani" panose="020B0502040204020203" pitchFamily="18" charset="0"/>
              </a:rPr>
              <a:t>Expert Judgement</a:t>
            </a:r>
          </a:p>
          <a:p>
            <a:pPr marL="342900" indent="-342900" algn="just">
              <a:spcAft>
                <a:spcPts val="300"/>
              </a:spcAft>
              <a:buFont typeface="Wingdings" panose="05000000000000000000" pitchFamily="2" charset="2"/>
              <a:buChar char="Ø"/>
            </a:pPr>
            <a:r>
              <a:rPr lang="it-IT" sz="1200" dirty="0">
                <a:solidFill>
                  <a:srgbClr val="002060"/>
                </a:solidFill>
                <a:latin typeface="Century Gothic" panose="020B0502020202020204" pitchFamily="34" charset="0"/>
                <a:cs typeface="Vani" panose="020B0502040204020203" pitchFamily="18" charset="0"/>
              </a:rPr>
              <a:t>Tutte le situazioni che richiedono una valutazione in termini di significatività dell’impatto</a:t>
            </a:r>
          </a:p>
        </p:txBody>
      </p:sp>
    </p:spTree>
    <p:extLst>
      <p:ext uri="{BB962C8B-B14F-4D97-AF65-F5344CB8AC3E}">
        <p14:creationId xmlns:p14="http://schemas.microsoft.com/office/powerpoint/2010/main" val="2794982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or: Elbow 20">
            <a:extLst>
              <a:ext uri="{FF2B5EF4-FFF2-40B4-BE49-F238E27FC236}">
                <a16:creationId xmlns:a16="http://schemas.microsoft.com/office/drawing/2014/main" id="{BE9A9E70-D104-4734-A883-F9154B185435}"/>
              </a:ext>
            </a:extLst>
          </p:cNvPr>
          <p:cNvCxnSpPr>
            <a:cxnSpLocks/>
            <a:stCxn id="23" idx="1"/>
          </p:cNvCxnSpPr>
          <p:nvPr/>
        </p:nvCxnSpPr>
        <p:spPr>
          <a:xfrm rot="10800000" flipV="1">
            <a:off x="2565826" y="2015506"/>
            <a:ext cx="494007" cy="1148834"/>
          </a:xfrm>
          <a:prstGeom prst="bentConnector2">
            <a:avLst/>
          </a:prstGeom>
          <a:ln w="38100">
            <a:solidFill>
              <a:srgbClr val="B9B68D"/>
            </a:solidFill>
            <a:tailEnd type="triangle"/>
          </a:ln>
        </p:spPr>
        <p:style>
          <a:lnRef idx="1">
            <a:schemeClr val="accent2"/>
          </a:lnRef>
          <a:fillRef idx="0">
            <a:schemeClr val="accent2"/>
          </a:fillRef>
          <a:effectRef idx="0">
            <a:schemeClr val="accent2"/>
          </a:effectRef>
          <a:fontRef idx="minor">
            <a:schemeClr val="tx1"/>
          </a:fontRef>
        </p:style>
      </p:cxnSp>
      <p:cxnSp>
        <p:nvCxnSpPr>
          <p:cNvPr id="22" name="Connector: Elbow 21">
            <a:extLst>
              <a:ext uri="{FF2B5EF4-FFF2-40B4-BE49-F238E27FC236}">
                <a16:creationId xmlns:a16="http://schemas.microsoft.com/office/drawing/2014/main" id="{80885C04-F27C-4E47-AB2E-252444A08E59}"/>
              </a:ext>
            </a:extLst>
          </p:cNvPr>
          <p:cNvCxnSpPr>
            <a:cxnSpLocks/>
            <a:stCxn id="29" idx="2"/>
            <a:endCxn id="25" idx="1"/>
          </p:cNvCxnSpPr>
          <p:nvPr/>
        </p:nvCxnSpPr>
        <p:spPr>
          <a:xfrm rot="16200000" flipH="1">
            <a:off x="2747373" y="3708597"/>
            <a:ext cx="587538" cy="950642"/>
          </a:xfrm>
          <a:prstGeom prst="bentConnector2">
            <a:avLst/>
          </a:prstGeom>
          <a:ln w="38100">
            <a:solidFill>
              <a:srgbClr val="B9B68D"/>
            </a:solidFill>
            <a:tailEnd type="triangle"/>
          </a:ln>
        </p:spPr>
        <p:style>
          <a:lnRef idx="1">
            <a:schemeClr val="accent2"/>
          </a:lnRef>
          <a:fillRef idx="0">
            <a:schemeClr val="accent2"/>
          </a:fillRef>
          <a:effectRef idx="0">
            <a:schemeClr val="accent2"/>
          </a:effectRef>
          <a:fontRef idx="minor">
            <a:schemeClr val="tx1"/>
          </a:fontRef>
        </p:style>
      </p:cxnSp>
      <p:cxnSp>
        <p:nvCxnSpPr>
          <p:cNvPr id="35" name="Connector: Elbow 34">
            <a:extLst>
              <a:ext uri="{FF2B5EF4-FFF2-40B4-BE49-F238E27FC236}">
                <a16:creationId xmlns:a16="http://schemas.microsoft.com/office/drawing/2014/main" id="{8515BF16-E14B-47BB-AC93-CFBF756B81E1}"/>
              </a:ext>
            </a:extLst>
          </p:cNvPr>
          <p:cNvCxnSpPr>
            <a:cxnSpLocks/>
            <a:stCxn id="23" idx="3"/>
          </p:cNvCxnSpPr>
          <p:nvPr/>
        </p:nvCxnSpPr>
        <p:spPr>
          <a:xfrm>
            <a:off x="6277094" y="2015506"/>
            <a:ext cx="439005" cy="1129795"/>
          </a:xfrm>
          <a:prstGeom prst="bentConnector2">
            <a:avLst/>
          </a:prstGeom>
          <a:ln w="38100">
            <a:solidFill>
              <a:srgbClr val="B9B68D"/>
            </a:solidFill>
            <a:tailEnd type="triangle"/>
          </a:ln>
        </p:spPr>
        <p:style>
          <a:lnRef idx="1">
            <a:schemeClr val="accent2"/>
          </a:lnRef>
          <a:fillRef idx="0">
            <a:schemeClr val="accent2"/>
          </a:fillRef>
          <a:effectRef idx="0">
            <a:schemeClr val="accent2"/>
          </a:effectRef>
          <a:fontRef idx="minor">
            <a:schemeClr val="tx1"/>
          </a:fontRef>
        </p:style>
      </p:cxnSp>
      <p:cxnSp>
        <p:nvCxnSpPr>
          <p:cNvPr id="14" name="Connector: Elbow 13">
            <a:extLst>
              <a:ext uri="{FF2B5EF4-FFF2-40B4-BE49-F238E27FC236}">
                <a16:creationId xmlns:a16="http://schemas.microsoft.com/office/drawing/2014/main" id="{6F88597D-38F9-4A02-96A4-24DF15BF5608}"/>
              </a:ext>
            </a:extLst>
          </p:cNvPr>
          <p:cNvCxnSpPr>
            <a:cxnSpLocks/>
            <a:stCxn id="30" idx="2"/>
            <a:endCxn id="25" idx="3"/>
          </p:cNvCxnSpPr>
          <p:nvPr/>
        </p:nvCxnSpPr>
        <p:spPr>
          <a:xfrm rot="5400000">
            <a:off x="5964992" y="3726580"/>
            <a:ext cx="606578" cy="895636"/>
          </a:xfrm>
          <a:prstGeom prst="bentConnector2">
            <a:avLst/>
          </a:prstGeom>
          <a:ln w="38100">
            <a:solidFill>
              <a:srgbClr val="B9B68D"/>
            </a:solidFill>
            <a:tailEnd type="triangle"/>
          </a:ln>
        </p:spPr>
        <p:style>
          <a:lnRef idx="1">
            <a:schemeClr val="accent2"/>
          </a:lnRef>
          <a:fillRef idx="0">
            <a:schemeClr val="accent2"/>
          </a:fillRef>
          <a:effectRef idx="0">
            <a:schemeClr val="accent2"/>
          </a:effectRef>
          <a:fontRef idx="minor">
            <a:schemeClr val="tx1"/>
          </a:fontRef>
        </p:style>
      </p:cxnSp>
      <p:sp>
        <p:nvSpPr>
          <p:cNvPr id="2" name="Titolo 1">
            <a:extLst>
              <a:ext uri="{FF2B5EF4-FFF2-40B4-BE49-F238E27FC236}">
                <a16:creationId xmlns:a16="http://schemas.microsoft.com/office/drawing/2014/main" id="{07AFB191-3DB3-4095-B887-558FC95A8D7E}"/>
              </a:ext>
            </a:extLst>
          </p:cNvPr>
          <p:cNvSpPr>
            <a:spLocks noGrp="1"/>
          </p:cNvSpPr>
          <p:nvPr>
            <p:ph type="title"/>
          </p:nvPr>
        </p:nvSpPr>
        <p:spPr/>
        <p:txBody>
          <a:bodyPr/>
          <a:lstStyle/>
          <a:p>
            <a:r>
              <a:rPr lang="it-IT" sz="2000" dirty="0">
                <a:latin typeface="Century Gothic" panose="020B0502020202020204" pitchFamily="34" charset="0"/>
              </a:rPr>
              <a:t>Perimetro (Calcolo e Validazione)</a:t>
            </a:r>
            <a:br>
              <a:rPr lang="it-IT" sz="2000" dirty="0">
                <a:latin typeface="Century Gothic" panose="020B0502020202020204" pitchFamily="34" charset="0"/>
              </a:rPr>
            </a:br>
            <a:endParaRPr lang="it-IT" sz="2000" dirty="0"/>
          </a:p>
        </p:txBody>
      </p:sp>
      <p:sp>
        <p:nvSpPr>
          <p:cNvPr id="6" name="Segnaposto numero diapositiva 1">
            <a:extLst>
              <a:ext uri="{FF2B5EF4-FFF2-40B4-BE49-F238E27FC236}">
                <a16:creationId xmlns:a16="http://schemas.microsoft.com/office/drawing/2014/main" id="{1D61D53F-ECD6-4FAF-B9CE-C8B06800F910}"/>
              </a:ext>
            </a:extLst>
          </p:cNvPr>
          <p:cNvSpPr>
            <a:spLocks noGrp="1"/>
          </p:cNvSpPr>
          <p:nvPr>
            <p:ph type="sldNum" sz="quarter" idx="12"/>
          </p:nvPr>
        </p:nvSpPr>
        <p:spPr/>
        <p:txBody>
          <a:bodyPr/>
          <a:lstStyle/>
          <a:p>
            <a:fld id="{AB1EDB12-6D16-4F21-9F12-C979D68D2378}" type="slidenum">
              <a:rPr lang="it-IT" smtClean="0"/>
              <a:pPr/>
              <a:t>39</a:t>
            </a:fld>
            <a:endParaRPr lang="it-IT" dirty="0"/>
          </a:p>
        </p:txBody>
      </p:sp>
      <p:sp>
        <p:nvSpPr>
          <p:cNvPr id="23" name="Rectangle 22">
            <a:extLst>
              <a:ext uri="{FF2B5EF4-FFF2-40B4-BE49-F238E27FC236}">
                <a16:creationId xmlns:a16="http://schemas.microsoft.com/office/drawing/2014/main" id="{BB623409-C40D-4591-8BAD-3B040C151099}"/>
              </a:ext>
            </a:extLst>
          </p:cNvPr>
          <p:cNvSpPr/>
          <p:nvPr/>
        </p:nvSpPr>
        <p:spPr>
          <a:xfrm>
            <a:off x="3059832" y="1556792"/>
            <a:ext cx="3217262" cy="917428"/>
          </a:xfrm>
          <a:prstGeom prst="rect">
            <a:avLst/>
          </a:prstGeom>
          <a:solidFill>
            <a:schemeClr val="accent2">
              <a:lumMod val="50000"/>
            </a:schemeClr>
          </a:solidFill>
          <a:ln w="28575" cap="flat" cmpd="sng" algn="ctr">
            <a:solidFill>
              <a:schemeClr val="bg1">
                <a:lumMod val="95000"/>
              </a:schemeClr>
            </a:solidFill>
            <a:prstDash val="solid"/>
            <a:miter lim="800000"/>
          </a:ln>
          <a:effectLst>
            <a:outerShdw blurRad="50800" dist="38100" dir="5400000" algn="t" rotWithShape="0">
              <a:prstClr val="black">
                <a:alpha val="40000"/>
              </a:prstClr>
            </a:outerShdw>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white"/>
                </a:solidFill>
                <a:effectLst/>
                <a:uLnTx/>
                <a:uFillTx/>
                <a:latin typeface="Century Gothic" panose="020B0502020202020204" pitchFamily="34" charset="0"/>
              </a:rPr>
              <a:t>Linee guida Materialità</a:t>
            </a:r>
          </a:p>
        </p:txBody>
      </p:sp>
      <p:sp>
        <p:nvSpPr>
          <p:cNvPr id="25" name="Rectangle 24">
            <a:extLst>
              <a:ext uri="{FF2B5EF4-FFF2-40B4-BE49-F238E27FC236}">
                <a16:creationId xmlns:a16="http://schemas.microsoft.com/office/drawing/2014/main" id="{950BE91D-180C-410F-A874-A99D8192D1C6}"/>
              </a:ext>
            </a:extLst>
          </p:cNvPr>
          <p:cNvSpPr/>
          <p:nvPr/>
        </p:nvSpPr>
        <p:spPr>
          <a:xfrm>
            <a:off x="3516463" y="4153687"/>
            <a:ext cx="2304000" cy="648000"/>
          </a:xfrm>
          <a:prstGeom prst="rect">
            <a:avLst/>
          </a:prstGeom>
          <a:solidFill>
            <a:srgbClr val="46CAB1"/>
          </a:solidFill>
          <a:ln w="28575"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white"/>
                </a:solidFill>
                <a:effectLst/>
                <a:uLnTx/>
                <a:uFillTx/>
                <a:latin typeface="Century Gothic" panose="020B0502020202020204" pitchFamily="34" charset="0"/>
              </a:rPr>
              <a:t>DATA QUALITY</a:t>
            </a:r>
          </a:p>
        </p:txBody>
      </p:sp>
      <p:sp>
        <p:nvSpPr>
          <p:cNvPr id="29" name="Rectangle 28">
            <a:extLst>
              <a:ext uri="{FF2B5EF4-FFF2-40B4-BE49-F238E27FC236}">
                <a16:creationId xmlns:a16="http://schemas.microsoft.com/office/drawing/2014/main" id="{B3C00AFC-D072-455A-B556-995765B3A99A}"/>
              </a:ext>
            </a:extLst>
          </p:cNvPr>
          <p:cNvSpPr/>
          <p:nvPr/>
        </p:nvSpPr>
        <p:spPr>
          <a:xfrm>
            <a:off x="1306305" y="3164341"/>
            <a:ext cx="2519031" cy="725808"/>
          </a:xfrm>
          <a:prstGeom prst="rect">
            <a:avLst/>
          </a:prstGeom>
          <a:solidFill>
            <a:srgbClr val="109C81"/>
          </a:solidFill>
          <a:ln w="28575"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white"/>
                </a:solidFill>
                <a:effectLst/>
                <a:uLnTx/>
                <a:uFillTx/>
                <a:latin typeface="Century Gothic" panose="020B0502020202020204" pitchFamily="34" charset="0"/>
              </a:rPr>
              <a:t>Technical Provisions</a:t>
            </a:r>
          </a:p>
        </p:txBody>
      </p:sp>
      <p:sp>
        <p:nvSpPr>
          <p:cNvPr id="30" name="Rectangle 29">
            <a:extLst>
              <a:ext uri="{FF2B5EF4-FFF2-40B4-BE49-F238E27FC236}">
                <a16:creationId xmlns:a16="http://schemas.microsoft.com/office/drawing/2014/main" id="{3C9DFF83-885C-4CE5-BAA7-A11005F66861}"/>
              </a:ext>
            </a:extLst>
          </p:cNvPr>
          <p:cNvSpPr/>
          <p:nvPr/>
        </p:nvSpPr>
        <p:spPr>
          <a:xfrm>
            <a:off x="5456583" y="3145301"/>
            <a:ext cx="2519031" cy="725808"/>
          </a:xfrm>
          <a:prstGeom prst="rect">
            <a:avLst/>
          </a:prstGeom>
          <a:solidFill>
            <a:srgbClr val="10137A"/>
          </a:solidFill>
          <a:ln w="28575" cap="flat" cmpd="sng" algn="ctr">
            <a:solidFill>
              <a:schemeClr val="bg1"/>
            </a:solidFill>
            <a:prstDash val="solid"/>
            <a:miter lim="800000"/>
          </a:ln>
          <a:effectLst>
            <a:outerShdw blurRad="50800" dist="38100" dir="8100000" algn="tr" rotWithShape="0">
              <a:prstClr val="black">
                <a:alpha val="40000"/>
              </a:prstClr>
            </a:outerShdw>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chemeClr val="bg1"/>
                </a:solidFill>
                <a:effectLst/>
                <a:uLnTx/>
                <a:uFillTx/>
                <a:latin typeface="Century Gothic" panose="020B0502020202020204" pitchFamily="34" charset="0"/>
              </a:rPr>
              <a:t>SCR e Fondi Propri</a:t>
            </a:r>
          </a:p>
        </p:txBody>
      </p:sp>
      <p:cxnSp>
        <p:nvCxnSpPr>
          <p:cNvPr id="32" name="Connector: Elbow 31">
            <a:extLst>
              <a:ext uri="{FF2B5EF4-FFF2-40B4-BE49-F238E27FC236}">
                <a16:creationId xmlns:a16="http://schemas.microsoft.com/office/drawing/2014/main" id="{0FA019DC-D21F-418C-A387-2BBC09E18AEB}"/>
              </a:ext>
            </a:extLst>
          </p:cNvPr>
          <p:cNvCxnSpPr>
            <a:cxnSpLocks/>
            <a:stCxn id="29" idx="1"/>
            <a:endCxn id="26" idx="1"/>
          </p:cNvCxnSpPr>
          <p:nvPr/>
        </p:nvCxnSpPr>
        <p:spPr>
          <a:xfrm rot="10800000" flipH="1" flipV="1">
            <a:off x="1306305" y="3527244"/>
            <a:ext cx="156926" cy="1674401"/>
          </a:xfrm>
          <a:prstGeom prst="bentConnector3">
            <a:avLst>
              <a:gd name="adj1" fmla="val -145674"/>
            </a:avLst>
          </a:prstGeom>
          <a:ln w="12700">
            <a:solidFill>
              <a:srgbClr val="B9B68D"/>
            </a:solidFill>
            <a:tailEnd type="triangle"/>
          </a:ln>
        </p:spPr>
        <p:style>
          <a:lnRef idx="1">
            <a:schemeClr val="accent2"/>
          </a:lnRef>
          <a:fillRef idx="0">
            <a:schemeClr val="accent2"/>
          </a:fillRef>
          <a:effectRef idx="0">
            <a:schemeClr val="accent2"/>
          </a:effectRef>
          <a:fontRef idx="minor">
            <a:schemeClr val="tx1"/>
          </a:fontRef>
        </p:style>
      </p:cxnSp>
      <p:sp>
        <p:nvSpPr>
          <p:cNvPr id="26" name="Rectangle 25">
            <a:extLst>
              <a:ext uri="{FF2B5EF4-FFF2-40B4-BE49-F238E27FC236}">
                <a16:creationId xmlns:a16="http://schemas.microsoft.com/office/drawing/2014/main" id="{FCF8DAED-57C7-425E-88D6-A8BABA6772B7}"/>
              </a:ext>
            </a:extLst>
          </p:cNvPr>
          <p:cNvSpPr/>
          <p:nvPr/>
        </p:nvSpPr>
        <p:spPr>
          <a:xfrm>
            <a:off x="1463231" y="4976743"/>
            <a:ext cx="1634417" cy="449805"/>
          </a:xfrm>
          <a:prstGeom prst="rect">
            <a:avLst/>
          </a:prstGeom>
          <a:solidFill>
            <a:srgbClr val="B1E9DE"/>
          </a:solidFill>
          <a:ln w="28575" cap="flat" cmpd="sng" algn="ctr">
            <a:solidFill>
              <a:schemeClr val="bg1">
                <a:lumMod val="95000"/>
              </a:schemeClr>
            </a:solidFill>
            <a:prstDash val="solid"/>
            <a:miter lim="800000"/>
          </a:ln>
          <a:effectLst>
            <a:outerShdw blurRad="50800" dist="38100" dir="2700000" algn="tl" rotWithShape="0">
              <a:prstClr val="black">
                <a:alpha val="40000"/>
              </a:prstClr>
            </a:outerShdw>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u="none" strike="noStrike" kern="0" cap="none" spc="0" normalizeH="0" baseline="0" noProof="0" dirty="0">
                <a:ln>
                  <a:noFill/>
                </a:ln>
                <a:solidFill>
                  <a:schemeClr val="accent1">
                    <a:lumMod val="50000"/>
                  </a:schemeClr>
                </a:solidFill>
                <a:effectLst/>
                <a:uLnTx/>
                <a:uFillTx/>
                <a:latin typeface="Century Gothic" panose="020B0502020202020204" pitchFamily="34" charset="0"/>
              </a:rPr>
              <a:t>Accettazione del Grouping Model Point</a:t>
            </a:r>
          </a:p>
        </p:txBody>
      </p:sp>
    </p:spTree>
    <p:extLst>
      <p:ext uri="{BB962C8B-B14F-4D97-AF65-F5344CB8AC3E}">
        <p14:creationId xmlns:p14="http://schemas.microsoft.com/office/powerpoint/2010/main" val="285331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02D394-B21A-41AA-B1F6-B99A7EA160AE}"/>
              </a:ext>
            </a:extLst>
          </p:cNvPr>
          <p:cNvGrpSpPr/>
          <p:nvPr/>
        </p:nvGrpSpPr>
        <p:grpSpPr>
          <a:xfrm>
            <a:off x="104168" y="917346"/>
            <a:ext cx="8935665" cy="5192586"/>
            <a:chOff x="107504" y="908720"/>
            <a:chExt cx="8935665" cy="5192586"/>
          </a:xfrm>
        </p:grpSpPr>
        <p:graphicFrame>
          <p:nvGraphicFramePr>
            <p:cNvPr id="36" name="Chart 35">
              <a:extLst>
                <a:ext uri="{FF2B5EF4-FFF2-40B4-BE49-F238E27FC236}">
                  <a16:creationId xmlns:a16="http://schemas.microsoft.com/office/drawing/2014/main" id="{D2566200-C624-46E5-805C-F2A437E9B722}"/>
                </a:ext>
              </a:extLst>
            </p:cNvPr>
            <p:cNvGraphicFramePr>
              <a:graphicFrameLocks/>
            </p:cNvGraphicFramePr>
            <p:nvPr>
              <p:extLst>
                <p:ext uri="{D42A27DB-BD31-4B8C-83A1-F6EECF244321}">
                  <p14:modId xmlns:p14="http://schemas.microsoft.com/office/powerpoint/2010/main" val="1670423325"/>
                </p:ext>
              </p:extLst>
            </p:nvPr>
          </p:nvGraphicFramePr>
          <p:xfrm>
            <a:off x="998784" y="1127507"/>
            <a:ext cx="7151496" cy="4208036"/>
          </p:xfrm>
          <a:graphic>
            <a:graphicData uri="http://schemas.openxmlformats.org/drawingml/2006/chart">
              <c:chart xmlns:c="http://schemas.openxmlformats.org/drawingml/2006/chart" xmlns:r="http://schemas.openxmlformats.org/officeDocument/2006/relationships" r:id="rId2"/>
            </a:graphicData>
          </a:graphic>
        </p:graphicFrame>
        <p:sp>
          <p:nvSpPr>
            <p:cNvPr id="88" name="Flowchart: Connector 87">
              <a:extLst>
                <a:ext uri="{FF2B5EF4-FFF2-40B4-BE49-F238E27FC236}">
                  <a16:creationId xmlns:a16="http://schemas.microsoft.com/office/drawing/2014/main" id="{D2C95642-6547-4A77-A70E-55D779302F14}"/>
                </a:ext>
              </a:extLst>
            </p:cNvPr>
            <p:cNvSpPr/>
            <p:nvPr/>
          </p:nvSpPr>
          <p:spPr>
            <a:xfrm>
              <a:off x="2264933" y="908720"/>
              <a:ext cx="4680000" cy="4680000"/>
            </a:xfrm>
            <a:prstGeom prst="flowChartConnector">
              <a:avLst/>
            </a:prstGeom>
            <a:noFill/>
            <a:ln w="1905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grpSp>
          <p:nvGrpSpPr>
            <p:cNvPr id="93" name="Group 92">
              <a:extLst>
                <a:ext uri="{FF2B5EF4-FFF2-40B4-BE49-F238E27FC236}">
                  <a16:creationId xmlns:a16="http://schemas.microsoft.com/office/drawing/2014/main" id="{596BF153-A4A3-46C0-955A-E3C1B5286139}"/>
                </a:ext>
              </a:extLst>
            </p:cNvPr>
            <p:cNvGrpSpPr/>
            <p:nvPr/>
          </p:nvGrpSpPr>
          <p:grpSpPr>
            <a:xfrm>
              <a:off x="2253401" y="1391807"/>
              <a:ext cx="720000" cy="720000"/>
              <a:chOff x="2341836" y="1572087"/>
              <a:chExt cx="720000" cy="720000"/>
            </a:xfrm>
          </p:grpSpPr>
          <p:sp>
            <p:nvSpPr>
              <p:cNvPr id="89" name="Flowchart: Connector 88">
                <a:extLst>
                  <a:ext uri="{FF2B5EF4-FFF2-40B4-BE49-F238E27FC236}">
                    <a16:creationId xmlns:a16="http://schemas.microsoft.com/office/drawing/2014/main" id="{863AA483-3B43-4554-90B5-5A2DB48DCAEF}"/>
                  </a:ext>
                </a:extLst>
              </p:cNvPr>
              <p:cNvSpPr/>
              <p:nvPr/>
            </p:nvSpPr>
            <p:spPr>
              <a:xfrm>
                <a:off x="2341836" y="1572087"/>
                <a:ext cx="720000" cy="720000"/>
              </a:xfrm>
              <a:prstGeom prst="flowChartConnector">
                <a:avLst/>
              </a:prstGeom>
              <a:solidFill>
                <a:srgbClr val="F24B08"/>
              </a:solidFill>
              <a:ln>
                <a:solidFill>
                  <a:srgbClr val="F24B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91" name="Graphic 90" descr="Stopwatch">
                <a:extLst>
                  <a:ext uri="{FF2B5EF4-FFF2-40B4-BE49-F238E27FC236}">
                    <a16:creationId xmlns:a16="http://schemas.microsoft.com/office/drawing/2014/main" id="{C94FA606-C9C9-4750-8C74-A3754962EE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5431" y="1610708"/>
                <a:ext cx="592809" cy="592809"/>
              </a:xfrm>
              <a:prstGeom prst="rect">
                <a:avLst/>
              </a:prstGeom>
            </p:spPr>
          </p:pic>
        </p:grpSp>
        <p:sp>
          <p:nvSpPr>
            <p:cNvPr id="92" name="Flowchart: Terminator 91">
              <a:extLst>
                <a:ext uri="{FF2B5EF4-FFF2-40B4-BE49-F238E27FC236}">
                  <a16:creationId xmlns:a16="http://schemas.microsoft.com/office/drawing/2014/main" id="{8F26980A-E800-49DB-80CD-F97C8450BB06}"/>
                </a:ext>
              </a:extLst>
            </p:cNvPr>
            <p:cNvSpPr/>
            <p:nvPr/>
          </p:nvSpPr>
          <p:spPr>
            <a:xfrm>
              <a:off x="486862" y="1527662"/>
              <a:ext cx="1692447" cy="44829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Coordinamento</a:t>
              </a:r>
            </a:p>
          </p:txBody>
        </p:sp>
        <p:sp>
          <p:nvSpPr>
            <p:cNvPr id="103" name="Flowchart: Terminator 102">
              <a:extLst>
                <a:ext uri="{FF2B5EF4-FFF2-40B4-BE49-F238E27FC236}">
                  <a16:creationId xmlns:a16="http://schemas.microsoft.com/office/drawing/2014/main" id="{BCC22CB7-5AF1-4FF1-81EF-5205D4CA1872}"/>
                </a:ext>
              </a:extLst>
            </p:cNvPr>
            <p:cNvSpPr/>
            <p:nvPr/>
          </p:nvSpPr>
          <p:spPr>
            <a:xfrm>
              <a:off x="6954937" y="1527662"/>
              <a:ext cx="1692447" cy="448291"/>
            </a:xfrm>
            <a:prstGeom prst="flowChartTerminator">
              <a:avLst/>
            </a:prstGeom>
            <a:solidFill>
              <a:srgbClr val="55CBB5"/>
            </a:solidFill>
            <a:ln>
              <a:solidFill>
                <a:srgbClr val="0DD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Controllo</a:t>
              </a:r>
            </a:p>
          </p:txBody>
        </p:sp>
        <p:grpSp>
          <p:nvGrpSpPr>
            <p:cNvPr id="108" name="Group 107">
              <a:extLst>
                <a:ext uri="{FF2B5EF4-FFF2-40B4-BE49-F238E27FC236}">
                  <a16:creationId xmlns:a16="http://schemas.microsoft.com/office/drawing/2014/main" id="{1C753E8C-892D-434E-91DE-9A164915FCF0}"/>
                </a:ext>
              </a:extLst>
            </p:cNvPr>
            <p:cNvGrpSpPr/>
            <p:nvPr/>
          </p:nvGrpSpPr>
          <p:grpSpPr>
            <a:xfrm>
              <a:off x="6160847" y="1391807"/>
              <a:ext cx="720000" cy="720000"/>
              <a:chOff x="6082166" y="1635683"/>
              <a:chExt cx="720000" cy="720000"/>
            </a:xfrm>
          </p:grpSpPr>
          <p:sp>
            <p:nvSpPr>
              <p:cNvPr id="95" name="Flowchart: Connector 94">
                <a:extLst>
                  <a:ext uri="{FF2B5EF4-FFF2-40B4-BE49-F238E27FC236}">
                    <a16:creationId xmlns:a16="http://schemas.microsoft.com/office/drawing/2014/main" id="{482D8DAC-4F71-4447-B9F4-55C00D40A78C}"/>
                  </a:ext>
                </a:extLst>
              </p:cNvPr>
              <p:cNvSpPr/>
              <p:nvPr/>
            </p:nvSpPr>
            <p:spPr>
              <a:xfrm>
                <a:off x="6082166" y="1635683"/>
                <a:ext cx="720000" cy="720000"/>
              </a:xfrm>
              <a:prstGeom prst="flowChartConnector">
                <a:avLst/>
              </a:prstGeom>
              <a:solidFill>
                <a:srgbClr val="55CBB5"/>
              </a:solidFill>
              <a:ln>
                <a:solidFill>
                  <a:srgbClr val="0DD19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105" name="Graphic 104" descr="Presentation with checklist RTL">
                <a:extLst>
                  <a:ext uri="{FF2B5EF4-FFF2-40B4-BE49-F238E27FC236}">
                    <a16:creationId xmlns:a16="http://schemas.microsoft.com/office/drawing/2014/main" id="{5A13341E-B8AA-4099-A219-1A82ABE14C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4711" y="1751012"/>
                <a:ext cx="522250" cy="522250"/>
              </a:xfrm>
              <a:prstGeom prst="rect">
                <a:avLst/>
              </a:prstGeom>
            </p:spPr>
          </p:pic>
        </p:grpSp>
        <p:sp>
          <p:nvSpPr>
            <p:cNvPr id="106" name="Flowchart: Terminator 105">
              <a:extLst>
                <a:ext uri="{FF2B5EF4-FFF2-40B4-BE49-F238E27FC236}">
                  <a16:creationId xmlns:a16="http://schemas.microsoft.com/office/drawing/2014/main" id="{55A17890-C182-4AA1-A737-737BE15CB6DE}"/>
                </a:ext>
              </a:extLst>
            </p:cNvPr>
            <p:cNvSpPr/>
            <p:nvPr/>
          </p:nvSpPr>
          <p:spPr>
            <a:xfrm>
              <a:off x="7041594" y="4547528"/>
              <a:ext cx="1692447" cy="448291"/>
            </a:xfrm>
            <a:prstGeom prst="flowChartTerminator">
              <a:avLst/>
            </a:prstGeom>
            <a:solidFill>
              <a:srgbClr val="B9B68D"/>
            </a:solidFill>
            <a:ln>
              <a:solidFill>
                <a:srgbClr val="B9B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Certificazione</a:t>
              </a:r>
            </a:p>
          </p:txBody>
        </p:sp>
        <p:sp>
          <p:nvSpPr>
            <p:cNvPr id="107" name="Flowchart: Terminator 106">
              <a:extLst>
                <a:ext uri="{FF2B5EF4-FFF2-40B4-BE49-F238E27FC236}">
                  <a16:creationId xmlns:a16="http://schemas.microsoft.com/office/drawing/2014/main" id="{10731D67-FC3A-46B6-A436-99703F0D9A04}"/>
                </a:ext>
              </a:extLst>
            </p:cNvPr>
            <p:cNvSpPr/>
            <p:nvPr/>
          </p:nvSpPr>
          <p:spPr>
            <a:xfrm>
              <a:off x="486862" y="4547528"/>
              <a:ext cx="1692447" cy="448291"/>
            </a:xfrm>
            <a:prstGeom prst="flowChartTerminator">
              <a:avLst/>
            </a:prstGeom>
            <a:solidFill>
              <a:schemeClr val="tx1">
                <a:lumMod val="75000"/>
                <a:lumOff val="25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CDA, Comitato,…</a:t>
              </a:r>
            </a:p>
          </p:txBody>
        </p:sp>
        <p:grpSp>
          <p:nvGrpSpPr>
            <p:cNvPr id="111" name="Group 110">
              <a:extLst>
                <a:ext uri="{FF2B5EF4-FFF2-40B4-BE49-F238E27FC236}">
                  <a16:creationId xmlns:a16="http://schemas.microsoft.com/office/drawing/2014/main" id="{E8ACF403-4BF2-4176-8024-620868DC31CE}"/>
                </a:ext>
              </a:extLst>
            </p:cNvPr>
            <p:cNvGrpSpPr/>
            <p:nvPr/>
          </p:nvGrpSpPr>
          <p:grpSpPr>
            <a:xfrm>
              <a:off x="6247504" y="4344017"/>
              <a:ext cx="720000" cy="720000"/>
              <a:chOff x="6082589" y="4531167"/>
              <a:chExt cx="720000" cy="720000"/>
            </a:xfrm>
          </p:grpSpPr>
          <p:sp>
            <p:nvSpPr>
              <p:cNvPr id="98" name="Flowchart: Connector 97">
                <a:extLst>
                  <a:ext uri="{FF2B5EF4-FFF2-40B4-BE49-F238E27FC236}">
                    <a16:creationId xmlns:a16="http://schemas.microsoft.com/office/drawing/2014/main" id="{FF2617ED-6ED5-4BEF-A5F2-1E30D5DA7A82}"/>
                  </a:ext>
                </a:extLst>
              </p:cNvPr>
              <p:cNvSpPr/>
              <p:nvPr/>
            </p:nvSpPr>
            <p:spPr>
              <a:xfrm>
                <a:off x="6082589" y="4531167"/>
                <a:ext cx="720000" cy="720000"/>
              </a:xfrm>
              <a:prstGeom prst="flowChartConnector">
                <a:avLst/>
              </a:prstGeom>
              <a:solidFill>
                <a:srgbClr val="B9B68D"/>
              </a:solidFill>
              <a:ln>
                <a:solidFill>
                  <a:srgbClr val="B9B68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110" name="Graphic 109" descr="Diploma roll">
                <a:extLst>
                  <a:ext uri="{FF2B5EF4-FFF2-40B4-BE49-F238E27FC236}">
                    <a16:creationId xmlns:a16="http://schemas.microsoft.com/office/drawing/2014/main" id="{E5ECFCD1-CCFD-43ED-BD6E-1F1301C96F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7517" y="4655776"/>
                <a:ext cx="569867" cy="569867"/>
              </a:xfrm>
              <a:prstGeom prst="rect">
                <a:avLst/>
              </a:prstGeom>
            </p:spPr>
          </p:pic>
        </p:grpSp>
        <p:grpSp>
          <p:nvGrpSpPr>
            <p:cNvPr id="114" name="Group 113">
              <a:extLst>
                <a:ext uri="{FF2B5EF4-FFF2-40B4-BE49-F238E27FC236}">
                  <a16:creationId xmlns:a16="http://schemas.microsoft.com/office/drawing/2014/main" id="{846046F1-EDC1-4263-AD24-5C14DB080F03}"/>
                </a:ext>
              </a:extLst>
            </p:cNvPr>
            <p:cNvGrpSpPr/>
            <p:nvPr/>
          </p:nvGrpSpPr>
          <p:grpSpPr>
            <a:xfrm>
              <a:off x="2253401" y="4344017"/>
              <a:ext cx="720000" cy="720000"/>
              <a:chOff x="2341836" y="4524297"/>
              <a:chExt cx="720000" cy="720000"/>
            </a:xfrm>
          </p:grpSpPr>
          <p:sp>
            <p:nvSpPr>
              <p:cNvPr id="101" name="Flowchart: Connector 100">
                <a:extLst>
                  <a:ext uri="{FF2B5EF4-FFF2-40B4-BE49-F238E27FC236}">
                    <a16:creationId xmlns:a16="http://schemas.microsoft.com/office/drawing/2014/main" id="{B7D4DDEB-0C32-4057-B99B-F2129EFC4840}"/>
                  </a:ext>
                </a:extLst>
              </p:cNvPr>
              <p:cNvSpPr/>
              <p:nvPr/>
            </p:nvSpPr>
            <p:spPr>
              <a:xfrm>
                <a:off x="2341836" y="4524297"/>
                <a:ext cx="720000" cy="720000"/>
              </a:xfrm>
              <a:prstGeom prst="flowChartConnector">
                <a:avLst/>
              </a:prstGeom>
              <a:solidFill>
                <a:schemeClr val="tx1">
                  <a:lumMod val="75000"/>
                  <a:lumOff val="2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113" name="Graphic 112" descr="Meeting">
                <a:extLst>
                  <a:ext uri="{FF2B5EF4-FFF2-40B4-BE49-F238E27FC236}">
                    <a16:creationId xmlns:a16="http://schemas.microsoft.com/office/drawing/2014/main" id="{64288701-58E7-4BEF-BBE9-DAED844D13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08832" y="4581265"/>
                <a:ext cx="586006" cy="586006"/>
              </a:xfrm>
              <a:prstGeom prst="rect">
                <a:avLst/>
              </a:prstGeom>
            </p:spPr>
          </p:pic>
        </p:grpSp>
        <p:sp>
          <p:nvSpPr>
            <p:cNvPr id="115" name="TextBox 114">
              <a:extLst>
                <a:ext uri="{FF2B5EF4-FFF2-40B4-BE49-F238E27FC236}">
                  <a16:creationId xmlns:a16="http://schemas.microsoft.com/office/drawing/2014/main" id="{AECDD10B-C23A-4CD8-9268-3DDCF054D7CF}"/>
                </a:ext>
              </a:extLst>
            </p:cNvPr>
            <p:cNvSpPr txBox="1"/>
            <p:nvPr/>
          </p:nvSpPr>
          <p:spPr>
            <a:xfrm>
              <a:off x="107504" y="2001030"/>
              <a:ext cx="1785777" cy="938719"/>
            </a:xfrm>
            <a:prstGeom prst="rect">
              <a:avLst/>
            </a:prstGeom>
            <a:noFill/>
          </p:spPr>
          <p:txBody>
            <a:bodyPr wrap="square" rtlCol="0">
              <a:spAutoFit/>
            </a:bodyPr>
            <a:lstStyle/>
            <a:p>
              <a:pPr algn="r"/>
              <a:r>
                <a:rPr lang="it-IT" sz="1100" b="1" dirty="0">
                  <a:solidFill>
                    <a:schemeClr val="bg1">
                      <a:lumMod val="65000"/>
                    </a:schemeClr>
                  </a:solidFill>
                  <a:latin typeface="Century Gothic" panose="020B0502020202020204" pitchFamily="34" charset="0"/>
                </a:rPr>
                <a:t>Coordinamento</a:t>
              </a:r>
              <a:r>
                <a:rPr lang="it-IT" sz="1100" dirty="0">
                  <a:solidFill>
                    <a:schemeClr val="bg1">
                      <a:lumMod val="65000"/>
                    </a:schemeClr>
                  </a:solidFill>
                  <a:latin typeface="Century Gothic" panose="020B0502020202020204" pitchFamily="34" charset="0"/>
                </a:rPr>
                <a:t> dell’intero processo di calcolo delle TP e supporto del quadro di gestione del rischio </a:t>
              </a:r>
            </a:p>
          </p:txBody>
        </p:sp>
        <p:sp>
          <p:nvSpPr>
            <p:cNvPr id="117" name="TextBox 116">
              <a:extLst>
                <a:ext uri="{FF2B5EF4-FFF2-40B4-BE49-F238E27FC236}">
                  <a16:creationId xmlns:a16="http://schemas.microsoft.com/office/drawing/2014/main" id="{86B15119-F47B-4953-9A0E-344B3E88C510}"/>
                </a:ext>
              </a:extLst>
            </p:cNvPr>
            <p:cNvSpPr txBox="1"/>
            <p:nvPr/>
          </p:nvSpPr>
          <p:spPr>
            <a:xfrm>
              <a:off x="1187624" y="5162587"/>
              <a:ext cx="1785777" cy="938719"/>
            </a:xfrm>
            <a:prstGeom prst="rect">
              <a:avLst/>
            </a:prstGeom>
            <a:noFill/>
          </p:spPr>
          <p:txBody>
            <a:bodyPr wrap="square" rtlCol="0">
              <a:spAutoFit/>
            </a:bodyPr>
            <a:lstStyle/>
            <a:p>
              <a:pPr algn="r"/>
              <a:r>
                <a:rPr lang="it-IT" sz="1100" b="1" dirty="0">
                  <a:solidFill>
                    <a:schemeClr val="bg1">
                      <a:lumMod val="65000"/>
                    </a:schemeClr>
                  </a:solidFill>
                  <a:latin typeface="Century Gothic" panose="020B0502020202020204" pitchFamily="34" charset="0"/>
                </a:rPr>
                <a:t>Comunicare</a:t>
              </a:r>
              <a:r>
                <a:rPr lang="it-IT" sz="1100" dirty="0">
                  <a:solidFill>
                    <a:schemeClr val="bg1">
                      <a:lumMod val="65000"/>
                    </a:schemeClr>
                  </a:solidFill>
                  <a:latin typeface="Century Gothic" panose="020B0502020202020204" pitchFamily="34" charset="0"/>
                </a:rPr>
                <a:t> al Consiglio di Amministrazione, al Comitato e al Collegio Sindacale</a:t>
              </a:r>
            </a:p>
          </p:txBody>
        </p:sp>
        <p:sp>
          <p:nvSpPr>
            <p:cNvPr id="118" name="TextBox 117">
              <a:extLst>
                <a:ext uri="{FF2B5EF4-FFF2-40B4-BE49-F238E27FC236}">
                  <a16:creationId xmlns:a16="http://schemas.microsoft.com/office/drawing/2014/main" id="{0C6A1F44-CC06-4CB4-AB19-054598F0CD1C}"/>
                </a:ext>
              </a:extLst>
            </p:cNvPr>
            <p:cNvSpPr txBox="1"/>
            <p:nvPr/>
          </p:nvSpPr>
          <p:spPr>
            <a:xfrm>
              <a:off x="7257392" y="2001030"/>
              <a:ext cx="1785777" cy="430887"/>
            </a:xfrm>
            <a:prstGeom prst="rect">
              <a:avLst/>
            </a:prstGeom>
            <a:noFill/>
          </p:spPr>
          <p:txBody>
            <a:bodyPr wrap="square" rtlCol="0">
              <a:spAutoFit/>
            </a:bodyPr>
            <a:lstStyle/>
            <a:p>
              <a:r>
                <a:rPr lang="it-IT" sz="1100" dirty="0">
                  <a:solidFill>
                    <a:schemeClr val="bg1">
                      <a:lumMod val="65000"/>
                    </a:schemeClr>
                  </a:solidFill>
                  <a:latin typeface="Century Gothic" panose="020B0502020202020204" pitchFamily="34" charset="0"/>
                </a:rPr>
                <a:t>Linea di </a:t>
              </a:r>
              <a:r>
                <a:rPr lang="it-IT" sz="1100" b="1" dirty="0">
                  <a:solidFill>
                    <a:schemeClr val="bg1">
                      <a:lumMod val="65000"/>
                    </a:schemeClr>
                  </a:solidFill>
                  <a:latin typeface="Century Gothic" panose="020B0502020202020204" pitchFamily="34" charset="0"/>
                </a:rPr>
                <a:t>controllo</a:t>
              </a:r>
              <a:r>
                <a:rPr lang="it-IT" sz="1100" dirty="0">
                  <a:solidFill>
                    <a:schemeClr val="bg1">
                      <a:lumMod val="65000"/>
                    </a:schemeClr>
                  </a:solidFill>
                  <a:latin typeface="Century Gothic" panose="020B0502020202020204" pitchFamily="34" charset="0"/>
                </a:rPr>
                <a:t> per I calcoli SII</a:t>
              </a:r>
            </a:p>
          </p:txBody>
        </p:sp>
        <p:sp>
          <p:nvSpPr>
            <p:cNvPr id="119" name="TextBox 118">
              <a:extLst>
                <a:ext uri="{FF2B5EF4-FFF2-40B4-BE49-F238E27FC236}">
                  <a16:creationId xmlns:a16="http://schemas.microsoft.com/office/drawing/2014/main" id="{71AD8EB7-8E51-4137-92DE-3C42440ED811}"/>
                </a:ext>
              </a:extLst>
            </p:cNvPr>
            <p:cNvSpPr txBox="1"/>
            <p:nvPr/>
          </p:nvSpPr>
          <p:spPr>
            <a:xfrm>
              <a:off x="6345068" y="5162587"/>
              <a:ext cx="2100941" cy="600164"/>
            </a:xfrm>
            <a:prstGeom prst="rect">
              <a:avLst/>
            </a:prstGeom>
            <a:noFill/>
          </p:spPr>
          <p:txBody>
            <a:bodyPr wrap="square" rtlCol="0">
              <a:spAutoFit/>
            </a:bodyPr>
            <a:lstStyle/>
            <a:p>
              <a:r>
                <a:rPr lang="it-IT" sz="1100" dirty="0">
                  <a:solidFill>
                    <a:schemeClr val="bg1">
                      <a:lumMod val="65000"/>
                    </a:schemeClr>
                  </a:solidFill>
                  <a:latin typeface="Century Gothic" panose="020B0502020202020204" pitchFamily="34" charset="0"/>
                </a:rPr>
                <a:t>Formalizzare I controlli e le analisi eseguite </a:t>
              </a:r>
              <a:r>
                <a:rPr lang="it-IT" sz="1100" b="1" dirty="0">
                  <a:solidFill>
                    <a:schemeClr val="bg1">
                      <a:lumMod val="65000"/>
                    </a:schemeClr>
                  </a:solidFill>
                  <a:latin typeface="Century Gothic" panose="020B0502020202020204" pitchFamily="34" charset="0"/>
                </a:rPr>
                <a:t>certificando</a:t>
              </a:r>
              <a:r>
                <a:rPr lang="it-IT" sz="1100" dirty="0">
                  <a:solidFill>
                    <a:schemeClr val="bg1">
                      <a:lumMod val="65000"/>
                    </a:schemeClr>
                  </a:solidFill>
                  <a:latin typeface="Century Gothic" panose="020B0502020202020204" pitchFamily="34" charset="0"/>
                </a:rPr>
                <a:t> i calcoli effettuati</a:t>
              </a:r>
            </a:p>
          </p:txBody>
        </p:sp>
        <p:sp>
          <p:nvSpPr>
            <p:cNvPr id="125" name="Flowchart: Connector 124">
              <a:extLst>
                <a:ext uri="{FF2B5EF4-FFF2-40B4-BE49-F238E27FC236}">
                  <a16:creationId xmlns:a16="http://schemas.microsoft.com/office/drawing/2014/main" id="{662C10C9-0198-40E1-90D6-1CFB47A6FF69}"/>
                </a:ext>
              </a:extLst>
            </p:cNvPr>
            <p:cNvSpPr/>
            <p:nvPr/>
          </p:nvSpPr>
          <p:spPr>
            <a:xfrm>
              <a:off x="4105518" y="2691525"/>
              <a:ext cx="1080000" cy="1080000"/>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124" name="Graphic 123" descr="Arrow circle">
              <a:extLst>
                <a:ext uri="{FF2B5EF4-FFF2-40B4-BE49-F238E27FC236}">
                  <a16:creationId xmlns:a16="http://schemas.microsoft.com/office/drawing/2014/main" id="{0A07FC35-81A8-49CD-A525-E2F49448F1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04777" y="2814260"/>
              <a:ext cx="868920" cy="868920"/>
            </a:xfrm>
            <a:prstGeom prst="rect">
              <a:avLst/>
            </a:prstGeom>
          </p:spPr>
        </p:pic>
        <p:sp>
          <p:nvSpPr>
            <p:cNvPr id="37" name="TextBox 36">
              <a:extLst>
                <a:ext uri="{FF2B5EF4-FFF2-40B4-BE49-F238E27FC236}">
                  <a16:creationId xmlns:a16="http://schemas.microsoft.com/office/drawing/2014/main" id="{0EBD41C0-5C9D-44D7-84B0-7823AA349E0B}"/>
                </a:ext>
              </a:extLst>
            </p:cNvPr>
            <p:cNvSpPr txBox="1"/>
            <p:nvPr/>
          </p:nvSpPr>
          <p:spPr>
            <a:xfrm rot="1576855">
              <a:off x="4257639" y="1928641"/>
              <a:ext cx="1447682" cy="858427"/>
            </a:xfrm>
            <a:prstGeom prst="rect">
              <a:avLst/>
            </a:prstGeom>
            <a:noFill/>
          </p:spPr>
          <p:txBody>
            <a:bodyPr wrap="square" rtlCol="0" anchor="b">
              <a:prstTxWarp prst="textArchUp">
                <a:avLst>
                  <a:gd name="adj" fmla="val 11061693"/>
                </a:avLst>
              </a:prstTxWarp>
              <a:noAutofit/>
            </a:bodyPr>
            <a:lstStyle/>
            <a:p>
              <a:pPr algn="ctr"/>
              <a:r>
                <a:rPr lang="it-IT" sz="1200" b="1" dirty="0">
                  <a:solidFill>
                    <a:schemeClr val="bg1"/>
                  </a:solidFill>
                  <a:latin typeface="Century Gothic" panose="020B0502020202020204" pitchFamily="34" charset="0"/>
                </a:rPr>
                <a:t>PILLAR I</a:t>
              </a:r>
            </a:p>
            <a:p>
              <a:pPr algn="ctr"/>
              <a:endParaRPr lang="it-IT" sz="1200" b="1"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B9561DC8-2BE4-4637-83F9-F1B816CB086F}"/>
                </a:ext>
              </a:extLst>
            </p:cNvPr>
            <p:cNvSpPr txBox="1"/>
            <p:nvPr/>
          </p:nvSpPr>
          <p:spPr>
            <a:xfrm rot="4761604">
              <a:off x="4838287" y="2513753"/>
              <a:ext cx="1407777" cy="878625"/>
            </a:xfrm>
            <a:prstGeom prst="rect">
              <a:avLst/>
            </a:prstGeom>
            <a:noFill/>
          </p:spPr>
          <p:txBody>
            <a:bodyPr wrap="square" rtlCol="0" anchor="ctr">
              <a:prstTxWarp prst="textArchUp">
                <a:avLst>
                  <a:gd name="adj" fmla="val 13779019"/>
                </a:avLst>
              </a:prstTxWarp>
              <a:noAutofit/>
            </a:bodyPr>
            <a:lstStyle/>
            <a:p>
              <a:pPr algn="ctr"/>
              <a:r>
                <a:rPr lang="it-IT" sz="1400" b="1" dirty="0">
                  <a:solidFill>
                    <a:srgbClr val="002060"/>
                  </a:solidFill>
                  <a:latin typeface="Century Gothic" panose="020B0502020202020204" pitchFamily="34" charset="0"/>
                </a:rPr>
                <a:t>Compiti </a:t>
              </a:r>
            </a:p>
            <a:p>
              <a:pPr algn="ctr"/>
              <a:r>
                <a:rPr lang="it-IT" sz="1400" b="1" dirty="0">
                  <a:solidFill>
                    <a:srgbClr val="002060"/>
                  </a:solidFill>
                  <a:latin typeface="Century Gothic" panose="020B0502020202020204" pitchFamily="34" charset="0"/>
                </a:rPr>
                <a:t>aggiuntivi</a:t>
              </a:r>
            </a:p>
          </p:txBody>
        </p:sp>
        <p:sp>
          <p:nvSpPr>
            <p:cNvPr id="39" name="TextBox 38">
              <a:extLst>
                <a:ext uri="{FF2B5EF4-FFF2-40B4-BE49-F238E27FC236}">
                  <a16:creationId xmlns:a16="http://schemas.microsoft.com/office/drawing/2014/main" id="{7F1779F9-8927-4578-8C16-4F03EC0450B8}"/>
                </a:ext>
              </a:extLst>
            </p:cNvPr>
            <p:cNvSpPr txBox="1"/>
            <p:nvPr/>
          </p:nvSpPr>
          <p:spPr>
            <a:xfrm rot="18554261">
              <a:off x="5026555" y="3824625"/>
              <a:ext cx="1372774" cy="446847"/>
            </a:xfrm>
            <a:prstGeom prst="rect">
              <a:avLst/>
            </a:prstGeom>
            <a:noFill/>
          </p:spPr>
          <p:txBody>
            <a:bodyPr wrap="square" rtlCol="0" anchor="ctr">
              <a:prstTxWarp prst="textArchDown">
                <a:avLst>
                  <a:gd name="adj" fmla="val 1485354"/>
                </a:avLst>
              </a:prstTxWarp>
              <a:noAutofit/>
            </a:bodyPr>
            <a:lstStyle/>
            <a:p>
              <a:pPr algn="ctr"/>
              <a:r>
                <a:rPr lang="en-US" sz="1200" b="1" dirty="0">
                  <a:solidFill>
                    <a:srgbClr val="07614C"/>
                  </a:solidFill>
                  <a:latin typeface="Century Gothic" panose="020B0502020202020204" pitchFamily="34" charset="0"/>
                </a:rPr>
                <a:t>ORSA</a:t>
              </a:r>
            </a:p>
            <a:p>
              <a:pPr algn="ctr"/>
              <a:r>
                <a:rPr lang="en-US" sz="1200" b="1" dirty="0">
                  <a:solidFill>
                    <a:srgbClr val="07614C"/>
                  </a:solidFill>
                  <a:latin typeface="Century Gothic" panose="020B0502020202020204" pitchFamily="34" charset="0"/>
                </a:rPr>
                <a:t>PILLAR II</a:t>
              </a:r>
            </a:p>
          </p:txBody>
        </p:sp>
        <p:sp>
          <p:nvSpPr>
            <p:cNvPr id="40" name="TextBox 39">
              <a:extLst>
                <a:ext uri="{FF2B5EF4-FFF2-40B4-BE49-F238E27FC236}">
                  <a16:creationId xmlns:a16="http://schemas.microsoft.com/office/drawing/2014/main" id="{428F1CAD-9F96-41B4-A16F-112D1EAE1A31}"/>
                </a:ext>
              </a:extLst>
            </p:cNvPr>
            <p:cNvSpPr txBox="1"/>
            <p:nvPr/>
          </p:nvSpPr>
          <p:spPr>
            <a:xfrm>
              <a:off x="3938581" y="4121200"/>
              <a:ext cx="1372774" cy="532599"/>
            </a:xfrm>
            <a:prstGeom prst="rect">
              <a:avLst/>
            </a:prstGeom>
            <a:noFill/>
          </p:spPr>
          <p:txBody>
            <a:bodyPr wrap="square" rtlCol="0" anchor="ctr">
              <a:prstTxWarp prst="textArchDown">
                <a:avLst>
                  <a:gd name="adj" fmla="val 21207833"/>
                </a:avLst>
              </a:prstTxWarp>
              <a:noAutofit/>
            </a:bodyPr>
            <a:lstStyle/>
            <a:p>
              <a:pPr algn="ctr"/>
              <a:r>
                <a:rPr lang="it-IT" sz="1200" b="1" dirty="0">
                  <a:solidFill>
                    <a:schemeClr val="bg1"/>
                  </a:solidFill>
                  <a:latin typeface="Century Gothic" panose="020B0502020202020204" pitchFamily="34" charset="0"/>
                </a:rPr>
                <a:t>Opinione su </a:t>
              </a:r>
            </a:p>
            <a:p>
              <a:pPr algn="ctr"/>
              <a:r>
                <a:rPr lang="it-IT" sz="1200" b="1" dirty="0">
                  <a:solidFill>
                    <a:schemeClr val="bg1"/>
                  </a:solidFill>
                  <a:latin typeface="Century Gothic" panose="020B0502020202020204" pitchFamily="34" charset="0"/>
                </a:rPr>
                <a:t>Sottoscrizione e </a:t>
              </a:r>
            </a:p>
            <a:p>
              <a:pPr algn="ctr"/>
              <a:r>
                <a:rPr lang="it-IT" sz="1200" b="1" dirty="0">
                  <a:solidFill>
                    <a:schemeClr val="bg1"/>
                  </a:solidFill>
                  <a:latin typeface="Century Gothic" panose="020B0502020202020204" pitchFamily="34" charset="0"/>
                </a:rPr>
                <a:t>Riassicurazione</a:t>
              </a:r>
            </a:p>
            <a:p>
              <a:pPr algn="ctr"/>
              <a:endParaRPr lang="it-IT" sz="1200" b="1" dirty="0">
                <a:solidFill>
                  <a:schemeClr val="bg1"/>
                </a:solidFill>
                <a:latin typeface="Century Gothic" panose="020B0502020202020204" pitchFamily="34" charset="0"/>
              </a:endParaRPr>
            </a:p>
          </p:txBody>
        </p:sp>
        <p:sp>
          <p:nvSpPr>
            <p:cNvPr id="41" name="TextBox 40">
              <a:extLst>
                <a:ext uri="{FF2B5EF4-FFF2-40B4-BE49-F238E27FC236}">
                  <a16:creationId xmlns:a16="http://schemas.microsoft.com/office/drawing/2014/main" id="{CCCB94A9-8FC0-4355-9AB6-D9AE871AC32D}"/>
                </a:ext>
              </a:extLst>
            </p:cNvPr>
            <p:cNvSpPr txBox="1"/>
            <p:nvPr/>
          </p:nvSpPr>
          <p:spPr>
            <a:xfrm rot="2970594">
              <a:off x="2958333" y="3552172"/>
              <a:ext cx="1372774" cy="743595"/>
            </a:xfrm>
            <a:prstGeom prst="rect">
              <a:avLst/>
            </a:prstGeom>
            <a:noFill/>
          </p:spPr>
          <p:txBody>
            <a:bodyPr wrap="square" rtlCol="0" anchor="ctr">
              <a:prstTxWarp prst="textArchDown">
                <a:avLst>
                  <a:gd name="adj" fmla="val 1517890"/>
                </a:avLst>
              </a:prstTxWarp>
              <a:noAutofit/>
            </a:bodyPr>
            <a:lstStyle/>
            <a:p>
              <a:pPr algn="ctr"/>
              <a:r>
                <a:rPr lang="it-IT" sz="1200" b="1" dirty="0">
                  <a:solidFill>
                    <a:schemeClr val="bg1"/>
                  </a:solidFill>
                  <a:latin typeface="Century Gothic" panose="020B0502020202020204" pitchFamily="34" charset="0"/>
                </a:rPr>
                <a:t>PILLAR III</a:t>
              </a:r>
            </a:p>
          </p:txBody>
        </p:sp>
        <p:sp>
          <p:nvSpPr>
            <p:cNvPr id="42" name="TextBox 41">
              <a:extLst>
                <a:ext uri="{FF2B5EF4-FFF2-40B4-BE49-F238E27FC236}">
                  <a16:creationId xmlns:a16="http://schemas.microsoft.com/office/drawing/2014/main" id="{3C7BFB98-8BF1-4E88-92EC-981865D7BFCC}"/>
                </a:ext>
              </a:extLst>
            </p:cNvPr>
            <p:cNvSpPr txBox="1"/>
            <p:nvPr/>
          </p:nvSpPr>
          <p:spPr>
            <a:xfrm rot="19911315">
              <a:off x="3461157" y="2022225"/>
              <a:ext cx="1447682" cy="665809"/>
            </a:xfrm>
            <a:prstGeom prst="rect">
              <a:avLst/>
            </a:prstGeom>
            <a:noFill/>
          </p:spPr>
          <p:txBody>
            <a:bodyPr wrap="square" rtlCol="0" anchor="b">
              <a:prstTxWarp prst="textArchUp">
                <a:avLst>
                  <a:gd name="adj" fmla="val 11567974"/>
                </a:avLst>
              </a:prstTxWarp>
              <a:noAutofit/>
            </a:bodyPr>
            <a:lstStyle/>
            <a:p>
              <a:pPr algn="ctr"/>
              <a:r>
                <a:rPr lang="it-IT" sz="1200" b="1" dirty="0">
                  <a:solidFill>
                    <a:schemeClr val="bg1"/>
                  </a:solidFill>
                  <a:latin typeface="Century Gothic" panose="020B0502020202020204" pitchFamily="34" charset="0"/>
                </a:rPr>
                <a:t>Riserve</a:t>
              </a:r>
            </a:p>
            <a:p>
              <a:pPr algn="ctr"/>
              <a:r>
                <a:rPr lang="it-IT" sz="1200" b="1" dirty="0">
                  <a:solidFill>
                    <a:schemeClr val="bg1"/>
                  </a:solidFill>
                  <a:latin typeface="Century Gothic" panose="020B0502020202020204" pitchFamily="34" charset="0"/>
                </a:rPr>
                <a:t>Tecniche</a:t>
              </a:r>
            </a:p>
            <a:p>
              <a:pPr algn="ctr"/>
              <a:r>
                <a:rPr lang="it-IT" sz="1200" b="1" dirty="0">
                  <a:solidFill>
                    <a:schemeClr val="bg1"/>
                  </a:solidFill>
                  <a:latin typeface="Century Gothic" panose="020B0502020202020204" pitchFamily="34" charset="0"/>
                </a:rPr>
                <a:t>Local GAAP</a:t>
              </a:r>
            </a:p>
            <a:p>
              <a:pPr algn="ctr"/>
              <a:r>
                <a:rPr lang="it-IT" sz="1200" b="1" dirty="0">
                  <a:solidFill>
                    <a:schemeClr val="bg1"/>
                  </a:solidFill>
                  <a:latin typeface="Century Gothic" panose="020B0502020202020204" pitchFamily="34" charset="0"/>
                </a:rPr>
                <a:t>e Solvency II</a:t>
              </a:r>
            </a:p>
          </p:txBody>
        </p:sp>
        <p:sp>
          <p:nvSpPr>
            <p:cNvPr id="44" name="TextBox 43">
              <a:extLst>
                <a:ext uri="{FF2B5EF4-FFF2-40B4-BE49-F238E27FC236}">
                  <a16:creationId xmlns:a16="http://schemas.microsoft.com/office/drawing/2014/main" id="{958E940C-0B3F-4DE6-9654-6D170681ECBF}"/>
                </a:ext>
              </a:extLst>
            </p:cNvPr>
            <p:cNvSpPr txBox="1"/>
            <p:nvPr/>
          </p:nvSpPr>
          <p:spPr>
            <a:xfrm rot="16849652">
              <a:off x="2779996" y="2639220"/>
              <a:ext cx="1447682" cy="665809"/>
            </a:xfrm>
            <a:prstGeom prst="rect">
              <a:avLst/>
            </a:prstGeom>
            <a:noFill/>
          </p:spPr>
          <p:txBody>
            <a:bodyPr wrap="square" rtlCol="0" anchor="b">
              <a:prstTxWarp prst="textArchUp">
                <a:avLst>
                  <a:gd name="adj" fmla="val 11567974"/>
                </a:avLst>
              </a:prstTxWarp>
              <a:noAutofit/>
            </a:bodyPr>
            <a:lstStyle/>
            <a:p>
              <a:pPr algn="ctr"/>
              <a:r>
                <a:rPr lang="it-IT" sz="1100" b="1" dirty="0">
                  <a:solidFill>
                    <a:schemeClr val="bg1"/>
                  </a:solidFill>
                  <a:latin typeface="Century Gothic" panose="020B0502020202020204" pitchFamily="34" charset="0"/>
                </a:rPr>
                <a:t>Materialità,</a:t>
              </a:r>
            </a:p>
            <a:p>
              <a:pPr algn="ctr"/>
              <a:r>
                <a:rPr lang="it-IT" sz="1100" b="1" dirty="0">
                  <a:solidFill>
                    <a:schemeClr val="bg1"/>
                  </a:solidFill>
                  <a:latin typeface="Century Gothic" panose="020B0502020202020204" pitchFamily="34" charset="0"/>
                </a:rPr>
                <a:t>Data Quality ed</a:t>
              </a:r>
            </a:p>
            <a:p>
              <a:pPr algn="ctr"/>
              <a:r>
                <a:rPr lang="it-IT" sz="1100" b="1" dirty="0">
                  <a:solidFill>
                    <a:schemeClr val="bg1"/>
                  </a:solidFill>
                  <a:latin typeface="Century Gothic" panose="020B0502020202020204" pitchFamily="34" charset="0"/>
                </a:rPr>
                <a:t>Expert Judgement</a:t>
              </a:r>
            </a:p>
          </p:txBody>
        </p:sp>
      </p:grpSp>
      <p:sp>
        <p:nvSpPr>
          <p:cNvPr id="4" name="Titolo 3">
            <a:extLst>
              <a:ext uri="{FF2B5EF4-FFF2-40B4-BE49-F238E27FC236}">
                <a16:creationId xmlns:a16="http://schemas.microsoft.com/office/drawing/2014/main" id="{BD92768A-7B63-4646-BCAF-27D2A80BB13C}"/>
              </a:ext>
            </a:extLst>
          </p:cNvPr>
          <p:cNvSpPr>
            <a:spLocks noGrp="1"/>
          </p:cNvSpPr>
          <p:nvPr>
            <p:ph type="title"/>
          </p:nvPr>
        </p:nvSpPr>
        <p:spPr/>
        <p:txBody>
          <a:bodyPr/>
          <a:lstStyle/>
          <a:p>
            <a:r>
              <a:rPr lang="it-IT" sz="2000" dirty="0">
                <a:latin typeface="Century Gothic" panose="020B0502020202020204" pitchFamily="34" charset="0"/>
              </a:rPr>
              <a:t>La Funzione Attuariale una responsabilità a 4C</a:t>
            </a:r>
            <a:endParaRPr lang="it-IT" sz="2000" dirty="0"/>
          </a:p>
        </p:txBody>
      </p:sp>
    </p:spTree>
    <p:extLst>
      <p:ext uri="{BB962C8B-B14F-4D97-AF65-F5344CB8AC3E}">
        <p14:creationId xmlns:p14="http://schemas.microsoft.com/office/powerpoint/2010/main" val="2517838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AE38E3-4BD7-4632-A92F-D7C1B977A18B}"/>
              </a:ext>
            </a:extLst>
          </p:cNvPr>
          <p:cNvSpPr>
            <a:spLocks noGrp="1"/>
          </p:cNvSpPr>
          <p:nvPr>
            <p:ph type="title"/>
          </p:nvPr>
        </p:nvSpPr>
        <p:spPr/>
        <p:txBody>
          <a:bodyPr/>
          <a:lstStyle/>
          <a:p>
            <a:r>
              <a:rPr lang="it-IT" sz="2000" dirty="0">
                <a:latin typeface="Century Gothic" panose="020B0502020202020204" pitchFamily="34" charset="0"/>
              </a:rPr>
              <a:t>Esempi Livelli e valutazione di Materialità</a:t>
            </a:r>
            <a:br>
              <a:rPr lang="it-IT" sz="2000" dirty="0">
                <a:latin typeface="Century Gothic" panose="020B0502020202020204" pitchFamily="34" charset="0"/>
              </a:rPr>
            </a:br>
            <a:endParaRPr lang="it-IT" sz="2000" dirty="0"/>
          </a:p>
        </p:txBody>
      </p:sp>
      <p:sp>
        <p:nvSpPr>
          <p:cNvPr id="30" name="Segnaposto numero diapositiva 1">
            <a:extLst>
              <a:ext uri="{FF2B5EF4-FFF2-40B4-BE49-F238E27FC236}">
                <a16:creationId xmlns:a16="http://schemas.microsoft.com/office/drawing/2014/main" id="{EC6D322C-1DF7-4AB1-A608-0788BE478A3F}"/>
              </a:ext>
            </a:extLst>
          </p:cNvPr>
          <p:cNvSpPr>
            <a:spLocks noGrp="1"/>
          </p:cNvSpPr>
          <p:nvPr>
            <p:ph type="sldNum" sz="quarter" idx="12"/>
          </p:nvPr>
        </p:nvSpPr>
        <p:spPr/>
        <p:txBody>
          <a:bodyPr/>
          <a:lstStyle/>
          <a:p>
            <a:fld id="{AB1EDB12-6D16-4F21-9F12-C979D68D2378}" type="slidenum">
              <a:rPr lang="it-IT" smtClean="0">
                <a:latin typeface="Century Gothic" panose="020B0502020202020204" pitchFamily="34" charset="0"/>
              </a:rPr>
              <a:pPr/>
              <a:t>40</a:t>
            </a:fld>
            <a:endParaRPr lang="it-IT" dirty="0">
              <a:latin typeface="Century Gothic" panose="020B0502020202020204" pitchFamily="34" charset="0"/>
            </a:endParaRPr>
          </a:p>
        </p:txBody>
      </p:sp>
      <p:sp>
        <p:nvSpPr>
          <p:cNvPr id="33" name="Rectangle 32">
            <a:extLst>
              <a:ext uri="{FF2B5EF4-FFF2-40B4-BE49-F238E27FC236}">
                <a16:creationId xmlns:a16="http://schemas.microsoft.com/office/drawing/2014/main" id="{6ED7B916-3BFD-4B81-A19F-0D1D198CE4C4}"/>
              </a:ext>
            </a:extLst>
          </p:cNvPr>
          <p:cNvSpPr/>
          <p:nvPr/>
        </p:nvSpPr>
        <p:spPr>
          <a:xfrm>
            <a:off x="448962" y="1592047"/>
            <a:ext cx="1667184" cy="1917445"/>
          </a:xfrm>
          <a:prstGeom prst="rect">
            <a:avLst/>
          </a:prstGeom>
          <a:solidFill>
            <a:srgbClr val="0D1659"/>
          </a:solidFill>
          <a:ln>
            <a:solidFill>
              <a:srgbClr val="0D16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1" fontAlgn="b" hangingPunct="1">
              <a:spcBef>
                <a:spcPts val="0"/>
              </a:spcBef>
              <a:spcAft>
                <a:spcPts val="0"/>
              </a:spcAft>
              <a:defRPr/>
            </a:pPr>
            <a:r>
              <a:rPr lang="it-IT" sz="1600" b="1" dirty="0">
                <a:solidFill>
                  <a:schemeClr val="bg1"/>
                </a:solidFill>
                <a:effectLst>
                  <a:outerShdw blurRad="38100" dist="38100" dir="2700000" algn="tl">
                    <a:srgbClr val="000000">
                      <a:alpha val="43137"/>
                    </a:srgbClr>
                  </a:outerShdw>
                </a:effectLst>
                <a:latin typeface="Century Gothic" panose="020B0502020202020204" pitchFamily="34" charset="0"/>
              </a:rPr>
              <a:t>Livelli di </a:t>
            </a:r>
          </a:p>
          <a:p>
            <a:pPr lvl="0" algn="ctr" eaLnBrk="1" fontAlgn="b" hangingPunct="1">
              <a:spcBef>
                <a:spcPts val="0"/>
              </a:spcBef>
              <a:spcAft>
                <a:spcPts val="0"/>
              </a:spcAft>
              <a:defRPr/>
            </a:pPr>
            <a:r>
              <a:rPr lang="it-IT" sz="1600" b="1" dirty="0">
                <a:solidFill>
                  <a:schemeClr val="bg1"/>
                </a:solidFill>
                <a:effectLst>
                  <a:outerShdw blurRad="38100" dist="38100" dir="2700000" algn="tl">
                    <a:srgbClr val="000000">
                      <a:alpha val="43137"/>
                    </a:srgbClr>
                  </a:outerShdw>
                </a:effectLst>
                <a:latin typeface="Century Gothic" panose="020B0502020202020204" pitchFamily="34" charset="0"/>
              </a:rPr>
              <a:t>Materialità</a:t>
            </a:r>
          </a:p>
        </p:txBody>
      </p:sp>
      <p:sp>
        <p:nvSpPr>
          <p:cNvPr id="34" name="Rectangle 101">
            <a:extLst>
              <a:ext uri="{FF2B5EF4-FFF2-40B4-BE49-F238E27FC236}">
                <a16:creationId xmlns:a16="http://schemas.microsoft.com/office/drawing/2014/main" id="{4A8D8455-7DD1-4136-9E32-9B83E3B257F5}"/>
              </a:ext>
            </a:extLst>
          </p:cNvPr>
          <p:cNvSpPr>
            <a:spLocks noChangeArrowheads="1"/>
          </p:cNvSpPr>
          <p:nvPr/>
        </p:nvSpPr>
        <p:spPr bwMode="gray">
          <a:xfrm>
            <a:off x="2177154" y="1592047"/>
            <a:ext cx="2778768" cy="50760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6000"/>
              </a:lnSpc>
              <a:spcBef>
                <a:spcPct val="0"/>
              </a:spcBef>
              <a:spcAft>
                <a:spcPct val="0"/>
              </a:spcAft>
              <a:buClrTx/>
              <a:buSzTx/>
              <a:buFont typeface="Wingdings 2" panose="05020102010507070707" pitchFamily="18" charset="2"/>
              <a:buNone/>
              <a:tabLst/>
              <a:defRPr/>
            </a:pPr>
            <a:r>
              <a:rPr kumimoji="0" lang="it-IT" alt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rPr>
              <a:t>Alta Materialità</a:t>
            </a:r>
          </a:p>
        </p:txBody>
      </p:sp>
      <p:sp>
        <p:nvSpPr>
          <p:cNvPr id="35" name="Oval 34">
            <a:extLst>
              <a:ext uri="{FF2B5EF4-FFF2-40B4-BE49-F238E27FC236}">
                <a16:creationId xmlns:a16="http://schemas.microsoft.com/office/drawing/2014/main" id="{D049C3B1-0F43-4990-8F5B-4BF4DF5F101D}"/>
              </a:ext>
            </a:extLst>
          </p:cNvPr>
          <p:cNvSpPr/>
          <p:nvPr/>
        </p:nvSpPr>
        <p:spPr>
          <a:xfrm>
            <a:off x="1972367" y="1635504"/>
            <a:ext cx="420687" cy="4206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6" name="Oval 35">
            <a:extLst>
              <a:ext uri="{FF2B5EF4-FFF2-40B4-BE49-F238E27FC236}">
                <a16:creationId xmlns:a16="http://schemas.microsoft.com/office/drawing/2014/main" id="{D234F114-D8C7-43F4-86F0-33588F75A328}"/>
              </a:ext>
            </a:extLst>
          </p:cNvPr>
          <p:cNvSpPr/>
          <p:nvPr/>
        </p:nvSpPr>
        <p:spPr>
          <a:xfrm>
            <a:off x="2015229" y="1677572"/>
            <a:ext cx="336550" cy="336550"/>
          </a:xfrm>
          <a:prstGeom prst="ellipse">
            <a:avLst/>
          </a:prstGeom>
          <a:solidFill>
            <a:srgbClr val="003A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entury Gothic" panose="020B0502020202020204" pitchFamily="34" charset="0"/>
              </a:rPr>
              <a:t>1</a:t>
            </a:r>
            <a:endPar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7" name="Rectangle 104">
            <a:extLst>
              <a:ext uri="{FF2B5EF4-FFF2-40B4-BE49-F238E27FC236}">
                <a16:creationId xmlns:a16="http://schemas.microsoft.com/office/drawing/2014/main" id="{DBE4ADA5-E727-4FE6-AC1C-7F785834719D}"/>
              </a:ext>
            </a:extLst>
          </p:cNvPr>
          <p:cNvSpPr>
            <a:spLocks noChangeArrowheads="1"/>
          </p:cNvSpPr>
          <p:nvPr/>
        </p:nvSpPr>
        <p:spPr bwMode="gray">
          <a:xfrm>
            <a:off x="2177154" y="2308794"/>
            <a:ext cx="2778768" cy="50760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ctr" defTabSz="457200" eaLnBrk="0" hangingPunct="0">
              <a:lnSpc>
                <a:spcPct val="106000"/>
              </a:lnSpc>
              <a:defRPr/>
            </a:pPr>
            <a:r>
              <a:rPr lang="it-IT" alt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Media Materialità</a:t>
            </a:r>
          </a:p>
        </p:txBody>
      </p:sp>
      <p:sp>
        <p:nvSpPr>
          <p:cNvPr id="41" name="Oval 40">
            <a:extLst>
              <a:ext uri="{FF2B5EF4-FFF2-40B4-BE49-F238E27FC236}">
                <a16:creationId xmlns:a16="http://schemas.microsoft.com/office/drawing/2014/main" id="{DBA5E11C-4FF6-4504-80E1-6C5489BD239E}"/>
              </a:ext>
            </a:extLst>
          </p:cNvPr>
          <p:cNvSpPr/>
          <p:nvPr/>
        </p:nvSpPr>
        <p:spPr>
          <a:xfrm>
            <a:off x="1972367" y="2352251"/>
            <a:ext cx="420687" cy="4206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5" name="Oval 44">
            <a:extLst>
              <a:ext uri="{FF2B5EF4-FFF2-40B4-BE49-F238E27FC236}">
                <a16:creationId xmlns:a16="http://schemas.microsoft.com/office/drawing/2014/main" id="{23313DED-7F70-4D68-A097-64F838BCF761}"/>
              </a:ext>
            </a:extLst>
          </p:cNvPr>
          <p:cNvSpPr/>
          <p:nvPr/>
        </p:nvSpPr>
        <p:spPr>
          <a:xfrm>
            <a:off x="2015229" y="2394319"/>
            <a:ext cx="336550" cy="336550"/>
          </a:xfrm>
          <a:prstGeom prst="ellipse">
            <a:avLst/>
          </a:prstGeom>
          <a:solidFill>
            <a:srgbClr val="003A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entury Gothic" panose="020B0502020202020204" pitchFamily="34" charset="0"/>
              </a:rPr>
              <a:t>2</a:t>
            </a:r>
            <a:endPar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49" name="Rectangle 100">
            <a:extLst>
              <a:ext uri="{FF2B5EF4-FFF2-40B4-BE49-F238E27FC236}">
                <a16:creationId xmlns:a16="http://schemas.microsoft.com/office/drawing/2014/main" id="{6C134C6D-1117-4910-B937-3E0F3827BDBF}"/>
              </a:ext>
            </a:extLst>
          </p:cNvPr>
          <p:cNvSpPr>
            <a:spLocks noChangeArrowheads="1"/>
          </p:cNvSpPr>
          <p:nvPr/>
        </p:nvSpPr>
        <p:spPr bwMode="gray">
          <a:xfrm>
            <a:off x="2177154" y="3001892"/>
            <a:ext cx="2778768" cy="50760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ctr" defTabSz="457200" eaLnBrk="0" hangingPunct="0">
              <a:lnSpc>
                <a:spcPct val="106000"/>
              </a:lnSpc>
              <a:defRPr/>
            </a:pPr>
            <a:r>
              <a:rPr lang="it-IT" alt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Bassa o Nulla Materialità</a:t>
            </a:r>
          </a:p>
        </p:txBody>
      </p:sp>
      <p:sp>
        <p:nvSpPr>
          <p:cNvPr id="50" name="Oval 49">
            <a:extLst>
              <a:ext uri="{FF2B5EF4-FFF2-40B4-BE49-F238E27FC236}">
                <a16:creationId xmlns:a16="http://schemas.microsoft.com/office/drawing/2014/main" id="{37A63ECF-F384-4BF4-9A3E-DA749704FCE7}"/>
              </a:ext>
            </a:extLst>
          </p:cNvPr>
          <p:cNvSpPr/>
          <p:nvPr/>
        </p:nvSpPr>
        <p:spPr>
          <a:xfrm>
            <a:off x="1972367" y="3045348"/>
            <a:ext cx="420687" cy="42068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51" name="Oval 50">
            <a:extLst>
              <a:ext uri="{FF2B5EF4-FFF2-40B4-BE49-F238E27FC236}">
                <a16:creationId xmlns:a16="http://schemas.microsoft.com/office/drawing/2014/main" id="{2BFEC1E7-48BB-4CF6-8901-FD2EF2216ED0}"/>
              </a:ext>
            </a:extLst>
          </p:cNvPr>
          <p:cNvSpPr/>
          <p:nvPr/>
        </p:nvSpPr>
        <p:spPr>
          <a:xfrm>
            <a:off x="2015229" y="3086623"/>
            <a:ext cx="336550" cy="338138"/>
          </a:xfrm>
          <a:prstGeom prst="ellipse">
            <a:avLst/>
          </a:prstGeom>
          <a:solidFill>
            <a:srgbClr val="003A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it-IT" sz="1400" b="1" dirty="0">
                <a:solidFill>
                  <a:prstClr val="white"/>
                </a:solidFill>
                <a:latin typeface="Century Gothic" panose="020B0502020202020204" pitchFamily="34" charset="0"/>
              </a:rPr>
              <a:t>3</a:t>
            </a:r>
            <a:endParaRPr lang="en-US" sz="1400" b="1" dirty="0">
              <a:solidFill>
                <a:prstClr val="white"/>
              </a:solidFill>
              <a:latin typeface="Century Gothic" panose="020B0502020202020204" pitchFamily="34" charset="0"/>
            </a:endParaRPr>
          </a:p>
        </p:txBody>
      </p:sp>
      <p:grpSp>
        <p:nvGrpSpPr>
          <p:cNvPr id="52" name="Group 51">
            <a:extLst>
              <a:ext uri="{FF2B5EF4-FFF2-40B4-BE49-F238E27FC236}">
                <a16:creationId xmlns:a16="http://schemas.microsoft.com/office/drawing/2014/main" id="{27428E83-E3DA-4B8F-8C52-6F9BA8D99E95}"/>
              </a:ext>
            </a:extLst>
          </p:cNvPr>
          <p:cNvGrpSpPr/>
          <p:nvPr/>
        </p:nvGrpSpPr>
        <p:grpSpPr>
          <a:xfrm>
            <a:off x="179512" y="1549297"/>
            <a:ext cx="602629" cy="602629"/>
            <a:chOff x="323528" y="1052334"/>
            <a:chExt cx="602629" cy="602629"/>
          </a:xfrm>
        </p:grpSpPr>
        <p:sp>
          <p:nvSpPr>
            <p:cNvPr id="62" name="Oval 61">
              <a:extLst>
                <a:ext uri="{FF2B5EF4-FFF2-40B4-BE49-F238E27FC236}">
                  <a16:creationId xmlns:a16="http://schemas.microsoft.com/office/drawing/2014/main" id="{A8A02245-5276-4376-A112-B7768BDD69BF}"/>
                </a:ext>
              </a:extLst>
            </p:cNvPr>
            <p:cNvSpPr/>
            <p:nvPr/>
          </p:nvSpPr>
          <p:spPr>
            <a:xfrm>
              <a:off x="323528" y="1052334"/>
              <a:ext cx="602629" cy="602629"/>
            </a:xfrm>
            <a:prstGeom prst="ellipse">
              <a:avLst/>
            </a:prstGeom>
            <a:solidFill>
              <a:schemeClr val="bg1"/>
            </a:solidFill>
            <a:ln w="38100">
              <a:solidFill>
                <a:srgbClr val="0D16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eaLnBrk="1" fontAlgn="auto" hangingPunct="1">
                <a:spcBef>
                  <a:spcPts val="0"/>
                </a:spcBef>
                <a:spcAft>
                  <a:spcPts val="0"/>
                </a:spcAft>
                <a:defRPr/>
              </a:pPr>
              <a:endParaRPr lang="it-IT" sz="1350">
                <a:solidFill>
                  <a:prstClr val="white"/>
                </a:solidFill>
                <a:latin typeface="Century Gothic" panose="020B0502020202020204" pitchFamily="34" charset="0"/>
              </a:endParaRPr>
            </a:p>
          </p:txBody>
        </p:sp>
        <p:pic>
          <p:nvPicPr>
            <p:cNvPr id="63" name="Graphic 62" descr="Bar chart">
              <a:extLst>
                <a:ext uri="{FF2B5EF4-FFF2-40B4-BE49-F238E27FC236}">
                  <a16:creationId xmlns:a16="http://schemas.microsoft.com/office/drawing/2014/main" id="{A42CB8AC-6063-4CDC-8461-48E82B8D63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806" y="1104612"/>
              <a:ext cx="498072" cy="498072"/>
            </a:xfrm>
            <a:prstGeom prst="rect">
              <a:avLst/>
            </a:prstGeom>
          </p:spPr>
        </p:pic>
      </p:grpSp>
      <p:sp>
        <p:nvSpPr>
          <p:cNvPr id="65" name="Rectangle 64">
            <a:extLst>
              <a:ext uri="{FF2B5EF4-FFF2-40B4-BE49-F238E27FC236}">
                <a16:creationId xmlns:a16="http://schemas.microsoft.com/office/drawing/2014/main" id="{C2675CB8-1BFD-415C-9B22-07A33F407C12}"/>
              </a:ext>
            </a:extLst>
          </p:cNvPr>
          <p:cNvSpPr/>
          <p:nvPr/>
        </p:nvSpPr>
        <p:spPr>
          <a:xfrm>
            <a:off x="448962" y="4114416"/>
            <a:ext cx="1667184" cy="1224346"/>
          </a:xfrm>
          <a:prstGeom prst="rect">
            <a:avLst/>
          </a:prstGeom>
          <a:solidFill>
            <a:srgbClr val="109C81"/>
          </a:solidFill>
          <a:ln>
            <a:solidFill>
              <a:srgbClr val="4597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1" fontAlgn="b" hangingPunct="1">
              <a:spcBef>
                <a:spcPts val="0"/>
              </a:spcBef>
              <a:spcAft>
                <a:spcPts val="0"/>
              </a:spcAft>
              <a:defRPr/>
            </a:pPr>
            <a:r>
              <a:rPr lang="it-IT" sz="1600" b="1" dirty="0">
                <a:solidFill>
                  <a:schemeClr val="bg1"/>
                </a:solidFill>
                <a:effectLst>
                  <a:outerShdw blurRad="38100" dist="38100" dir="2700000" algn="tl">
                    <a:srgbClr val="000000">
                      <a:alpha val="43137"/>
                    </a:srgbClr>
                  </a:outerShdw>
                </a:effectLst>
                <a:latin typeface="Century Gothic" panose="020B0502020202020204" pitchFamily="34" charset="0"/>
              </a:rPr>
              <a:t>Valutazione della</a:t>
            </a:r>
          </a:p>
          <a:p>
            <a:pPr lvl="0" algn="ctr" eaLnBrk="1" fontAlgn="b" hangingPunct="1">
              <a:spcBef>
                <a:spcPts val="0"/>
              </a:spcBef>
              <a:spcAft>
                <a:spcPts val="0"/>
              </a:spcAft>
              <a:defRPr/>
            </a:pPr>
            <a:r>
              <a:rPr lang="it-IT" sz="1600" b="1" dirty="0">
                <a:solidFill>
                  <a:schemeClr val="bg1"/>
                </a:solidFill>
                <a:effectLst>
                  <a:outerShdw blurRad="38100" dist="38100" dir="2700000" algn="tl">
                    <a:srgbClr val="000000">
                      <a:alpha val="43137"/>
                    </a:srgbClr>
                  </a:outerShdw>
                </a:effectLst>
                <a:latin typeface="Century Gothic" panose="020B0502020202020204" pitchFamily="34" charset="0"/>
              </a:rPr>
              <a:t>Materialità</a:t>
            </a:r>
          </a:p>
        </p:txBody>
      </p:sp>
      <p:sp>
        <p:nvSpPr>
          <p:cNvPr id="67" name="Rectangle 101">
            <a:extLst>
              <a:ext uri="{FF2B5EF4-FFF2-40B4-BE49-F238E27FC236}">
                <a16:creationId xmlns:a16="http://schemas.microsoft.com/office/drawing/2014/main" id="{92659DFE-D1C7-4E17-989A-57E5CE7D8AC0}"/>
              </a:ext>
            </a:extLst>
          </p:cNvPr>
          <p:cNvSpPr>
            <a:spLocks noChangeArrowheads="1"/>
          </p:cNvSpPr>
          <p:nvPr/>
        </p:nvSpPr>
        <p:spPr bwMode="gray">
          <a:xfrm>
            <a:off x="2165995" y="4114415"/>
            <a:ext cx="2788556" cy="507600"/>
          </a:xfrm>
          <a:prstGeom prst="rect">
            <a:avLst/>
          </a:prstGeom>
          <a:solidFill>
            <a:srgbClr val="55CBB5"/>
          </a:solidFill>
          <a:ln>
            <a:noFill/>
          </a:ln>
          <a:effectLst>
            <a:outerShdw blurRad="50800" dist="38100" dir="2700000" algn="tl" rotWithShape="0">
              <a:prstClr val="black">
                <a:alpha val="40000"/>
              </a:prstClr>
            </a:outerShdw>
          </a:effectLst>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ctr" defTabSz="457200">
              <a:lnSpc>
                <a:spcPct val="106000"/>
              </a:lnSpc>
              <a:defRPr/>
            </a:pPr>
            <a:r>
              <a:rPr lang="it-IT" alt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Livello Singolo</a:t>
            </a:r>
          </a:p>
        </p:txBody>
      </p:sp>
      <p:sp>
        <p:nvSpPr>
          <p:cNvPr id="72" name="Oval 71">
            <a:extLst>
              <a:ext uri="{FF2B5EF4-FFF2-40B4-BE49-F238E27FC236}">
                <a16:creationId xmlns:a16="http://schemas.microsoft.com/office/drawing/2014/main" id="{7B87E77B-71A0-42E4-9806-47F2B3AF0CE5}"/>
              </a:ext>
            </a:extLst>
          </p:cNvPr>
          <p:cNvSpPr/>
          <p:nvPr/>
        </p:nvSpPr>
        <p:spPr>
          <a:xfrm>
            <a:off x="1961207" y="4157872"/>
            <a:ext cx="420687" cy="4206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73" name="Oval 72">
            <a:extLst>
              <a:ext uri="{FF2B5EF4-FFF2-40B4-BE49-F238E27FC236}">
                <a16:creationId xmlns:a16="http://schemas.microsoft.com/office/drawing/2014/main" id="{C03A9354-3134-49F8-BFFA-B4CF6DCA347B}"/>
              </a:ext>
            </a:extLst>
          </p:cNvPr>
          <p:cNvSpPr/>
          <p:nvPr/>
        </p:nvSpPr>
        <p:spPr>
          <a:xfrm>
            <a:off x="2004069" y="4199940"/>
            <a:ext cx="336550" cy="336550"/>
          </a:xfrm>
          <a:prstGeom prst="ellipse">
            <a:avLst/>
          </a:prstGeom>
          <a:solidFill>
            <a:srgbClr val="1C886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entury Gothic" panose="020B0502020202020204" pitchFamily="34" charset="0"/>
              </a:rPr>
              <a:t>1</a:t>
            </a:r>
            <a:endPar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74" name="Rectangle 104">
            <a:extLst>
              <a:ext uri="{FF2B5EF4-FFF2-40B4-BE49-F238E27FC236}">
                <a16:creationId xmlns:a16="http://schemas.microsoft.com/office/drawing/2014/main" id="{B6B2146F-2CA9-45C3-BB87-E5C34EA1F5F1}"/>
              </a:ext>
            </a:extLst>
          </p:cNvPr>
          <p:cNvSpPr>
            <a:spLocks noChangeArrowheads="1"/>
          </p:cNvSpPr>
          <p:nvPr/>
        </p:nvSpPr>
        <p:spPr bwMode="gray">
          <a:xfrm>
            <a:off x="2165995" y="4831162"/>
            <a:ext cx="2788556" cy="507600"/>
          </a:xfrm>
          <a:prstGeom prst="rect">
            <a:avLst/>
          </a:prstGeom>
          <a:solidFill>
            <a:srgbClr val="55CBB5"/>
          </a:solidFill>
          <a:ln>
            <a:noFill/>
          </a:ln>
          <a:effectLst>
            <a:outerShdw blurRad="50800" dist="38100" dir="2700000" algn="tl" rotWithShape="0">
              <a:prstClr val="black">
                <a:alpha val="40000"/>
              </a:prstClr>
            </a:outerShdw>
          </a:effectLst>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ctr">
              <a:lnSpc>
                <a:spcPct val="106000"/>
              </a:lnSpc>
              <a:defRPr/>
            </a:pPr>
            <a:r>
              <a:rPr lang="it-IT" sz="1200" b="1" dirty="0">
                <a:solidFill>
                  <a:schemeClr val="bg1"/>
                </a:solidFill>
                <a:effectLst>
                  <a:outerShdw blurRad="38100" dist="38100" dir="2700000" algn="tl">
                    <a:srgbClr val="000000">
                      <a:alpha val="43137"/>
                    </a:srgbClr>
                  </a:outerShdw>
                </a:effectLst>
                <a:latin typeface="Century Gothic" panose="020B0502020202020204" pitchFamily="34" charset="0"/>
              </a:rPr>
              <a:t>Livello Cumulato</a:t>
            </a:r>
          </a:p>
        </p:txBody>
      </p:sp>
      <p:sp>
        <p:nvSpPr>
          <p:cNvPr id="75" name="Oval 74">
            <a:extLst>
              <a:ext uri="{FF2B5EF4-FFF2-40B4-BE49-F238E27FC236}">
                <a16:creationId xmlns:a16="http://schemas.microsoft.com/office/drawing/2014/main" id="{EF3E9496-D5F0-40F9-9E36-91EAA5B21062}"/>
              </a:ext>
            </a:extLst>
          </p:cNvPr>
          <p:cNvSpPr/>
          <p:nvPr/>
        </p:nvSpPr>
        <p:spPr>
          <a:xfrm>
            <a:off x="1961207" y="4874619"/>
            <a:ext cx="420687" cy="4206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76" name="Oval 75">
            <a:extLst>
              <a:ext uri="{FF2B5EF4-FFF2-40B4-BE49-F238E27FC236}">
                <a16:creationId xmlns:a16="http://schemas.microsoft.com/office/drawing/2014/main" id="{C2ED5AF5-108F-4BE2-8C80-EA441EFD6C95}"/>
              </a:ext>
            </a:extLst>
          </p:cNvPr>
          <p:cNvSpPr/>
          <p:nvPr/>
        </p:nvSpPr>
        <p:spPr>
          <a:xfrm>
            <a:off x="2004069" y="4916687"/>
            <a:ext cx="336550" cy="336550"/>
          </a:xfrm>
          <a:prstGeom prst="ellipse">
            <a:avLst/>
          </a:prstGeom>
          <a:solidFill>
            <a:srgbClr val="1C886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entury Gothic" panose="020B0502020202020204" pitchFamily="34" charset="0"/>
              </a:rPr>
              <a:t>2</a:t>
            </a:r>
            <a:endPar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nvGrpSpPr>
          <p:cNvPr id="77" name="Group 76">
            <a:extLst>
              <a:ext uri="{FF2B5EF4-FFF2-40B4-BE49-F238E27FC236}">
                <a16:creationId xmlns:a16="http://schemas.microsoft.com/office/drawing/2014/main" id="{A4B54785-58BE-4C2B-86AB-47A378E9A58F}"/>
              </a:ext>
            </a:extLst>
          </p:cNvPr>
          <p:cNvGrpSpPr/>
          <p:nvPr/>
        </p:nvGrpSpPr>
        <p:grpSpPr>
          <a:xfrm>
            <a:off x="180261" y="3978499"/>
            <a:ext cx="602629" cy="602629"/>
            <a:chOff x="278544" y="4218170"/>
            <a:chExt cx="602629" cy="602629"/>
          </a:xfrm>
        </p:grpSpPr>
        <p:sp>
          <p:nvSpPr>
            <p:cNvPr id="78" name="Oval 77">
              <a:extLst>
                <a:ext uri="{FF2B5EF4-FFF2-40B4-BE49-F238E27FC236}">
                  <a16:creationId xmlns:a16="http://schemas.microsoft.com/office/drawing/2014/main" id="{971C404E-4BFD-4BE1-8C0A-7EA7081BE736}"/>
                </a:ext>
              </a:extLst>
            </p:cNvPr>
            <p:cNvSpPr/>
            <p:nvPr/>
          </p:nvSpPr>
          <p:spPr>
            <a:xfrm>
              <a:off x="278544" y="4218170"/>
              <a:ext cx="602629" cy="602629"/>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eaLnBrk="1" fontAlgn="auto" hangingPunct="1">
                <a:spcBef>
                  <a:spcPts val="0"/>
                </a:spcBef>
                <a:spcAft>
                  <a:spcPts val="0"/>
                </a:spcAft>
                <a:defRPr/>
              </a:pPr>
              <a:endParaRPr lang="it-IT" sz="1350">
                <a:solidFill>
                  <a:prstClr val="white"/>
                </a:solidFill>
                <a:latin typeface="Century Gothic" panose="020B0502020202020204" pitchFamily="34" charset="0"/>
              </a:endParaRPr>
            </a:p>
          </p:txBody>
        </p:sp>
        <p:pic>
          <p:nvPicPr>
            <p:cNvPr id="79" name="Graphic 78" descr="Bar graph with upward trend">
              <a:extLst>
                <a:ext uri="{FF2B5EF4-FFF2-40B4-BE49-F238E27FC236}">
                  <a16:creationId xmlns:a16="http://schemas.microsoft.com/office/drawing/2014/main" id="{82A7C9BD-440D-47E1-BE04-B4335EBCA0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6858" y="4276484"/>
              <a:ext cx="486000" cy="486000"/>
            </a:xfrm>
            <a:prstGeom prst="rect">
              <a:avLst/>
            </a:prstGeom>
          </p:spPr>
        </p:pic>
      </p:grpSp>
      <p:sp>
        <p:nvSpPr>
          <p:cNvPr id="81" name="Arrow: Chevron 80">
            <a:extLst>
              <a:ext uri="{FF2B5EF4-FFF2-40B4-BE49-F238E27FC236}">
                <a16:creationId xmlns:a16="http://schemas.microsoft.com/office/drawing/2014/main" id="{17DA6CC8-C7CE-483F-A1EC-88513BDAE841}"/>
              </a:ext>
            </a:extLst>
          </p:cNvPr>
          <p:cNvSpPr/>
          <p:nvPr/>
        </p:nvSpPr>
        <p:spPr>
          <a:xfrm rot="5400000">
            <a:off x="1102554" y="3603719"/>
            <a:ext cx="360000" cy="432000"/>
          </a:xfrm>
          <a:prstGeom prst="chevron">
            <a:avLst>
              <a:gd name="adj" fmla="val 68586"/>
            </a:avLst>
          </a:prstGeom>
          <a:solidFill>
            <a:srgbClr val="73694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D2FA5C8A-8683-42E0-9A81-FB57B4A0176B}"/>
              </a:ext>
            </a:extLst>
          </p:cNvPr>
          <p:cNvSpPr/>
          <p:nvPr/>
        </p:nvSpPr>
        <p:spPr>
          <a:xfrm>
            <a:off x="5615323" y="1637729"/>
            <a:ext cx="3267742" cy="461665"/>
          </a:xfrm>
          <a:prstGeom prst="rect">
            <a:avLst/>
          </a:prstGeom>
        </p:spPr>
        <p:txBody>
          <a:bodyPr wrap="square" lIns="36000">
            <a:spAutoFit/>
          </a:bodyPr>
          <a:lstStyle/>
          <a:p>
            <a:pPr lvl="0" eaLnBrk="1" fontAlgn="auto" hangingPunct="1">
              <a:spcBef>
                <a:spcPts val="0"/>
              </a:spcBef>
              <a:spcAft>
                <a:spcPts val="0"/>
              </a:spcAft>
              <a:defRPr/>
            </a:pPr>
            <a:r>
              <a:rPr lang="it-IT" sz="1200" dirty="0">
                <a:solidFill>
                  <a:schemeClr val="tx1">
                    <a:lumMod val="65000"/>
                    <a:lumOff val="35000"/>
                  </a:schemeClr>
                </a:solidFill>
                <a:latin typeface="Century Gothic" panose="020B0502020202020204" pitchFamily="34" charset="0"/>
              </a:rPr>
              <a:t>È richiesto un </a:t>
            </a:r>
            <a:r>
              <a:rPr lang="it-IT" sz="1200" b="1" dirty="0">
                <a:solidFill>
                  <a:srgbClr val="002060"/>
                </a:solidFill>
                <a:latin typeface="Century Gothic" panose="020B0502020202020204" pitchFamily="34" charset="0"/>
              </a:rPr>
              <a:t>piano di riparazione</a:t>
            </a:r>
            <a:r>
              <a:rPr lang="it-IT" sz="1200" dirty="0">
                <a:solidFill>
                  <a:srgbClr val="002060"/>
                </a:solidFill>
                <a:latin typeface="Century Gothic" panose="020B0502020202020204" pitchFamily="34" charset="0"/>
              </a:rPr>
              <a:t> </a:t>
            </a:r>
            <a:r>
              <a:rPr lang="it-IT" sz="1200" dirty="0">
                <a:solidFill>
                  <a:schemeClr val="tx1">
                    <a:lumMod val="65000"/>
                    <a:lumOff val="35000"/>
                  </a:schemeClr>
                </a:solidFill>
                <a:latin typeface="Century Gothic" panose="020B0502020202020204" pitchFamily="34" charset="0"/>
              </a:rPr>
              <a:t>dettagliato e prioritario</a:t>
            </a:r>
            <a:endParaRPr lang="en-US" sz="1200" dirty="0">
              <a:solidFill>
                <a:schemeClr val="tx1">
                  <a:lumMod val="65000"/>
                  <a:lumOff val="35000"/>
                </a:schemeClr>
              </a:solidFill>
              <a:latin typeface="Century Gothic" panose="020B0502020202020204" pitchFamily="34" charset="0"/>
            </a:endParaRPr>
          </a:p>
        </p:txBody>
      </p:sp>
      <p:sp>
        <p:nvSpPr>
          <p:cNvPr id="46" name="Rectangle 45">
            <a:extLst>
              <a:ext uri="{FF2B5EF4-FFF2-40B4-BE49-F238E27FC236}">
                <a16:creationId xmlns:a16="http://schemas.microsoft.com/office/drawing/2014/main" id="{E82FA034-34E6-4BED-9468-D4EB30C0C34B}"/>
              </a:ext>
            </a:extLst>
          </p:cNvPr>
          <p:cNvSpPr/>
          <p:nvPr/>
        </p:nvSpPr>
        <p:spPr>
          <a:xfrm>
            <a:off x="5626679" y="2395842"/>
            <a:ext cx="3491623" cy="461665"/>
          </a:xfrm>
          <a:prstGeom prst="rect">
            <a:avLst/>
          </a:prstGeom>
        </p:spPr>
        <p:txBody>
          <a:bodyPr wrap="square" lIns="36000">
            <a:spAutoFit/>
          </a:bodyPr>
          <a:lstStyle/>
          <a:p>
            <a:pPr fontAlgn="auto">
              <a:spcBef>
                <a:spcPts val="0"/>
              </a:spcBef>
              <a:spcAft>
                <a:spcPts val="0"/>
              </a:spcAft>
              <a:defRPr/>
            </a:pPr>
            <a:r>
              <a:rPr lang="it-IT" sz="1200" dirty="0">
                <a:solidFill>
                  <a:schemeClr val="tx1">
                    <a:lumMod val="65000"/>
                    <a:lumOff val="35000"/>
                  </a:schemeClr>
                </a:solidFill>
                <a:latin typeface="Century Gothic" panose="020B0502020202020204" pitchFamily="34" charset="0"/>
              </a:rPr>
              <a:t>È richiesto un </a:t>
            </a:r>
            <a:r>
              <a:rPr lang="it-IT" sz="1200" b="1" dirty="0">
                <a:solidFill>
                  <a:srgbClr val="002060"/>
                </a:solidFill>
                <a:latin typeface="Century Gothic" panose="020B0502020202020204" pitchFamily="34" charset="0"/>
              </a:rPr>
              <a:t>piano di riparazione</a:t>
            </a:r>
            <a:r>
              <a:rPr lang="it-IT" sz="1200" dirty="0">
                <a:solidFill>
                  <a:srgbClr val="002060"/>
                </a:solidFill>
                <a:latin typeface="Century Gothic" panose="020B0502020202020204" pitchFamily="34" charset="0"/>
              </a:rPr>
              <a:t> </a:t>
            </a:r>
            <a:r>
              <a:rPr lang="it-IT" sz="1200" dirty="0">
                <a:solidFill>
                  <a:schemeClr val="tx1">
                    <a:lumMod val="65000"/>
                    <a:lumOff val="35000"/>
                  </a:schemeClr>
                </a:solidFill>
                <a:latin typeface="Century Gothic" panose="020B0502020202020204" pitchFamily="34" charset="0"/>
              </a:rPr>
              <a:t>dettagliato</a:t>
            </a:r>
            <a:endParaRPr lang="en-US" sz="1200" dirty="0">
              <a:solidFill>
                <a:schemeClr val="tx1">
                  <a:lumMod val="65000"/>
                  <a:lumOff val="35000"/>
                </a:schemeClr>
              </a:solidFill>
              <a:latin typeface="Century Gothic" panose="020B0502020202020204" pitchFamily="34" charset="0"/>
            </a:endParaRPr>
          </a:p>
          <a:p>
            <a:pPr lvl="0" eaLnBrk="1" fontAlgn="auto" hangingPunct="1">
              <a:spcBef>
                <a:spcPts val="0"/>
              </a:spcBef>
              <a:spcAft>
                <a:spcPts val="0"/>
              </a:spcAft>
              <a:defRPr/>
            </a:pPr>
            <a:r>
              <a:rPr lang="it-IT" sz="1200" dirty="0">
                <a:solidFill>
                  <a:srgbClr val="002060"/>
                </a:solidFill>
                <a:latin typeface="Century Gothic" panose="020B0502020202020204" pitchFamily="34" charset="0"/>
              </a:rPr>
              <a:t>con priorità media</a:t>
            </a:r>
            <a:endParaRPr lang="en-US" sz="1200" dirty="0">
              <a:solidFill>
                <a:srgbClr val="002060"/>
              </a:solidFill>
              <a:latin typeface="Century Gothic" panose="020B0502020202020204" pitchFamily="34" charset="0"/>
            </a:endParaRPr>
          </a:p>
        </p:txBody>
      </p:sp>
      <p:sp>
        <p:nvSpPr>
          <p:cNvPr id="48" name="Rectangle 47">
            <a:extLst>
              <a:ext uri="{FF2B5EF4-FFF2-40B4-BE49-F238E27FC236}">
                <a16:creationId xmlns:a16="http://schemas.microsoft.com/office/drawing/2014/main" id="{FBEB96A4-BF4A-432F-A52A-7C50CB5971CF}"/>
              </a:ext>
            </a:extLst>
          </p:cNvPr>
          <p:cNvSpPr/>
          <p:nvPr/>
        </p:nvSpPr>
        <p:spPr>
          <a:xfrm>
            <a:off x="5648065" y="3086623"/>
            <a:ext cx="3267742" cy="461665"/>
          </a:xfrm>
          <a:prstGeom prst="rect">
            <a:avLst/>
          </a:prstGeom>
        </p:spPr>
        <p:txBody>
          <a:bodyPr wrap="square" lIns="36000">
            <a:spAutoFit/>
          </a:bodyPr>
          <a:lstStyle/>
          <a:p>
            <a:pPr lvl="0" eaLnBrk="1" fontAlgn="auto" hangingPunct="1">
              <a:spcBef>
                <a:spcPts val="0"/>
              </a:spcBef>
              <a:spcAft>
                <a:spcPts val="0"/>
              </a:spcAft>
              <a:defRPr/>
            </a:pPr>
            <a:r>
              <a:rPr lang="it-IT" sz="1200" dirty="0">
                <a:solidFill>
                  <a:schemeClr val="tx1">
                    <a:lumMod val="65000"/>
                    <a:lumOff val="35000"/>
                  </a:schemeClr>
                </a:solidFill>
                <a:latin typeface="Century Gothic" panose="020B0502020202020204" pitchFamily="34" charset="0"/>
              </a:rPr>
              <a:t>È richiesto un </a:t>
            </a:r>
            <a:r>
              <a:rPr lang="it-IT" sz="1200" b="1" dirty="0">
                <a:solidFill>
                  <a:srgbClr val="002060"/>
                </a:solidFill>
                <a:latin typeface="Century Gothic" panose="020B0502020202020204" pitchFamily="34" charset="0"/>
              </a:rPr>
              <a:t>piano di riparazione </a:t>
            </a:r>
            <a:r>
              <a:rPr lang="it-IT" sz="1200" dirty="0">
                <a:solidFill>
                  <a:srgbClr val="002060"/>
                </a:solidFill>
                <a:latin typeface="Century Gothic" panose="020B0502020202020204" pitchFamily="34" charset="0"/>
              </a:rPr>
              <a:t>con priorità più diluita nel tempo</a:t>
            </a:r>
            <a:endParaRPr lang="en-US" sz="1200" dirty="0">
              <a:solidFill>
                <a:srgbClr val="002060"/>
              </a:solidFill>
              <a:latin typeface="Century Gothic" panose="020B0502020202020204" pitchFamily="34" charset="0"/>
            </a:endParaRPr>
          </a:p>
        </p:txBody>
      </p:sp>
      <p:sp>
        <p:nvSpPr>
          <p:cNvPr id="3" name="Rectangle 2">
            <a:extLst>
              <a:ext uri="{FF2B5EF4-FFF2-40B4-BE49-F238E27FC236}">
                <a16:creationId xmlns:a16="http://schemas.microsoft.com/office/drawing/2014/main" id="{D8D56E71-C9CE-48AB-9144-3C3640E07B75}"/>
              </a:ext>
            </a:extLst>
          </p:cNvPr>
          <p:cNvSpPr/>
          <p:nvPr/>
        </p:nvSpPr>
        <p:spPr>
          <a:xfrm>
            <a:off x="5550966" y="4054884"/>
            <a:ext cx="3383627" cy="1754326"/>
          </a:xfrm>
          <a:prstGeom prst="rect">
            <a:avLst/>
          </a:prstGeom>
        </p:spPr>
        <p:txBody>
          <a:bodyPr wrap="square">
            <a:spAutoFit/>
          </a:bodyPr>
          <a:lstStyle/>
          <a:p>
            <a:pPr algn="just">
              <a:spcBef>
                <a:spcPct val="50000"/>
              </a:spcBef>
            </a:pPr>
            <a:r>
              <a:rPr lang="it-IT" sz="1200" dirty="0">
                <a:solidFill>
                  <a:schemeClr val="tx1">
                    <a:lumMod val="65000"/>
                    <a:lumOff val="35000"/>
                  </a:schemeClr>
                </a:solidFill>
                <a:latin typeface="Century Gothic" panose="020B0502020202020204" pitchFamily="34" charset="0"/>
              </a:rPr>
              <a:t>In caso di </a:t>
            </a:r>
            <a:r>
              <a:rPr lang="it-IT" sz="1200" b="1" dirty="0">
                <a:solidFill>
                  <a:srgbClr val="002060"/>
                </a:solidFill>
                <a:latin typeface="Century Gothic" panose="020B0502020202020204" pitchFamily="34" charset="0"/>
              </a:rPr>
              <a:t>semplificazioni, modifiche al modello, aggiornamenti </a:t>
            </a:r>
            <a:r>
              <a:rPr lang="it-IT" sz="1200" dirty="0">
                <a:solidFill>
                  <a:schemeClr val="tx1">
                    <a:lumMod val="65000"/>
                    <a:lumOff val="35000"/>
                  </a:schemeClr>
                </a:solidFill>
                <a:latin typeface="Century Gothic" panose="020B0502020202020204" pitchFamily="34" charset="0"/>
              </a:rPr>
              <a:t>con impatti Alto o Medio sui risultati, il titolare del controllo deve fornire la </a:t>
            </a:r>
            <a:r>
              <a:rPr lang="it-IT" sz="1200" b="1" dirty="0">
                <a:solidFill>
                  <a:srgbClr val="002060"/>
                </a:solidFill>
                <a:latin typeface="Century Gothic" panose="020B0502020202020204" pitchFamily="34" charset="0"/>
              </a:rPr>
              <a:t>valutazione dell'impatto </a:t>
            </a:r>
            <a:r>
              <a:rPr lang="it-IT" sz="1200" dirty="0">
                <a:solidFill>
                  <a:schemeClr val="tx1">
                    <a:lumMod val="65000"/>
                    <a:lumOff val="35000"/>
                  </a:schemeClr>
                </a:solidFill>
                <a:latin typeface="Century Gothic" panose="020B0502020202020204" pitchFamily="34" charset="0"/>
              </a:rPr>
              <a:t>della scelta e una giustificazione </a:t>
            </a:r>
            <a:r>
              <a:rPr lang="it-IT" sz="1200" b="1" dirty="0">
                <a:solidFill>
                  <a:srgbClr val="002060"/>
                </a:solidFill>
                <a:latin typeface="Century Gothic" panose="020B0502020202020204" pitchFamily="34" charset="0"/>
              </a:rPr>
              <a:t>completa</a:t>
            </a:r>
            <a:r>
              <a:rPr lang="it-IT" sz="1200" b="1" dirty="0">
                <a:solidFill>
                  <a:srgbClr val="F24B08"/>
                </a:solidFill>
                <a:latin typeface="Century Gothic" panose="020B0502020202020204" pitchFamily="34" charset="0"/>
              </a:rPr>
              <a:t> </a:t>
            </a:r>
            <a:r>
              <a:rPr lang="it-IT" sz="1200" b="1" dirty="0">
                <a:solidFill>
                  <a:srgbClr val="002060"/>
                </a:solidFill>
                <a:latin typeface="Century Gothic" panose="020B0502020202020204" pitchFamily="34" charset="0"/>
              </a:rPr>
              <a:t>e dettagliata</a:t>
            </a:r>
            <a:r>
              <a:rPr lang="it-IT" sz="1200" dirty="0">
                <a:solidFill>
                  <a:srgbClr val="002060"/>
                </a:solidFill>
                <a:latin typeface="Century Gothic" panose="020B0502020202020204" pitchFamily="34" charset="0"/>
              </a:rPr>
              <a:t> </a:t>
            </a:r>
            <a:r>
              <a:rPr lang="it-IT" sz="1200" dirty="0">
                <a:solidFill>
                  <a:schemeClr val="tx1">
                    <a:lumMod val="65000"/>
                    <a:lumOff val="35000"/>
                  </a:schemeClr>
                </a:solidFill>
                <a:latin typeface="Century Gothic" panose="020B0502020202020204" pitchFamily="34" charset="0"/>
              </a:rPr>
              <a:t>della decisione presa. Potrebbe essere richiesto un piano di riparazione a seconda della natura del problema.</a:t>
            </a:r>
            <a:endParaRPr lang="en-US" sz="1200" dirty="0">
              <a:solidFill>
                <a:schemeClr val="tx1">
                  <a:lumMod val="65000"/>
                  <a:lumOff val="35000"/>
                </a:schemeClr>
              </a:solidFill>
              <a:latin typeface="Century Gothic" panose="020B0502020202020204" pitchFamily="34" charset="0"/>
            </a:endParaRPr>
          </a:p>
        </p:txBody>
      </p:sp>
      <p:sp>
        <p:nvSpPr>
          <p:cNvPr id="96" name="TextBox 95">
            <a:extLst>
              <a:ext uri="{FF2B5EF4-FFF2-40B4-BE49-F238E27FC236}">
                <a16:creationId xmlns:a16="http://schemas.microsoft.com/office/drawing/2014/main" id="{A1514956-2280-405C-AB75-E8942807668F}"/>
              </a:ext>
            </a:extLst>
          </p:cNvPr>
          <p:cNvSpPr txBox="1"/>
          <p:nvPr/>
        </p:nvSpPr>
        <p:spPr>
          <a:xfrm>
            <a:off x="5577393" y="1263415"/>
            <a:ext cx="3540910" cy="215444"/>
          </a:xfrm>
          <a:prstGeom prst="rect">
            <a:avLst/>
          </a:prstGeom>
          <a:solidFill>
            <a:srgbClr val="736945"/>
          </a:solidFill>
          <a:effectLst>
            <a:outerShdw blurRad="50800" dist="38100" dir="5400000" algn="t" rotWithShape="0">
              <a:prstClr val="black">
                <a:alpha val="40000"/>
              </a:prstClr>
            </a:outerShdw>
          </a:effectLst>
        </p:spPr>
        <p:txBody>
          <a:bodyPr wrap="square" lIns="108000" tIns="0" rIns="0" bIns="0" rtlCol="0">
            <a:spAutoFit/>
          </a:bodyPr>
          <a:lstStyle/>
          <a:p>
            <a:pPr lvl="0" eaLnBrk="1" fontAlgn="auto" hangingPunct="1">
              <a:spcBef>
                <a:spcPts val="0"/>
              </a:spcBef>
              <a:spcAft>
                <a:spcPts val="0"/>
              </a:spcAft>
              <a:defRPr/>
            </a:pPr>
            <a:r>
              <a:rPr lang="it-IT" sz="1400" b="1" dirty="0">
                <a:solidFill>
                  <a:schemeClr val="bg1"/>
                </a:solidFill>
                <a:latin typeface="Century Gothic" panose="020B0502020202020204" pitchFamily="34" charset="0"/>
              </a:rPr>
              <a:t>Azioni di Rimedio in caso di errore</a:t>
            </a:r>
          </a:p>
        </p:txBody>
      </p:sp>
      <p:grpSp>
        <p:nvGrpSpPr>
          <p:cNvPr id="97" name="Group 96">
            <a:extLst>
              <a:ext uri="{FF2B5EF4-FFF2-40B4-BE49-F238E27FC236}">
                <a16:creationId xmlns:a16="http://schemas.microsoft.com/office/drawing/2014/main" id="{FF702F4C-0AA0-4848-9F2C-AAC390D7F03F}"/>
              </a:ext>
            </a:extLst>
          </p:cNvPr>
          <p:cNvGrpSpPr>
            <a:grpSpLocks noChangeAspect="1"/>
          </p:cNvGrpSpPr>
          <p:nvPr/>
        </p:nvGrpSpPr>
        <p:grpSpPr>
          <a:xfrm rot="16200000">
            <a:off x="5246023" y="1741447"/>
            <a:ext cx="79200" cy="288000"/>
            <a:chOff x="3383888" y="1466792"/>
            <a:chExt cx="180000" cy="652199"/>
          </a:xfrm>
          <a:solidFill>
            <a:srgbClr val="A6A26E"/>
          </a:solidFill>
        </p:grpSpPr>
        <p:sp>
          <p:nvSpPr>
            <p:cNvPr id="98" name="Flowchart: Connector 97">
              <a:extLst>
                <a:ext uri="{FF2B5EF4-FFF2-40B4-BE49-F238E27FC236}">
                  <a16:creationId xmlns:a16="http://schemas.microsoft.com/office/drawing/2014/main" id="{034EEF71-6EC9-448C-8027-4CB1BD0515DB}"/>
                </a:ext>
              </a:extLst>
            </p:cNvPr>
            <p:cNvSpPr/>
            <p:nvPr/>
          </p:nvSpPr>
          <p:spPr>
            <a:xfrm>
              <a:off x="3383888" y="1466792"/>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9" name="Flowchart: Connector 98">
              <a:extLst>
                <a:ext uri="{FF2B5EF4-FFF2-40B4-BE49-F238E27FC236}">
                  <a16:creationId xmlns:a16="http://schemas.microsoft.com/office/drawing/2014/main" id="{16DDCFCD-2869-4C08-A268-024F4314CB6F}"/>
                </a:ext>
              </a:extLst>
            </p:cNvPr>
            <p:cNvSpPr/>
            <p:nvPr/>
          </p:nvSpPr>
          <p:spPr>
            <a:xfrm>
              <a:off x="3383888" y="1702892"/>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100" name="Flowchart: Connector 99">
              <a:extLst>
                <a:ext uri="{FF2B5EF4-FFF2-40B4-BE49-F238E27FC236}">
                  <a16:creationId xmlns:a16="http://schemas.microsoft.com/office/drawing/2014/main" id="{242DA94F-126A-4E07-ACEC-9ACA3228CC5F}"/>
                </a:ext>
              </a:extLst>
            </p:cNvPr>
            <p:cNvSpPr/>
            <p:nvPr/>
          </p:nvSpPr>
          <p:spPr>
            <a:xfrm>
              <a:off x="3383888" y="1938991"/>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grpSp>
      <p:grpSp>
        <p:nvGrpSpPr>
          <p:cNvPr id="101" name="Group 100">
            <a:extLst>
              <a:ext uri="{FF2B5EF4-FFF2-40B4-BE49-F238E27FC236}">
                <a16:creationId xmlns:a16="http://schemas.microsoft.com/office/drawing/2014/main" id="{500101D7-A6A2-405D-9BC7-FFCF64514791}"/>
              </a:ext>
            </a:extLst>
          </p:cNvPr>
          <p:cNvGrpSpPr>
            <a:grpSpLocks noChangeAspect="1"/>
          </p:cNvGrpSpPr>
          <p:nvPr/>
        </p:nvGrpSpPr>
        <p:grpSpPr>
          <a:xfrm rot="16200000">
            <a:off x="5251701" y="2442085"/>
            <a:ext cx="79200" cy="288000"/>
            <a:chOff x="3383888" y="1466792"/>
            <a:chExt cx="180000" cy="652199"/>
          </a:xfrm>
          <a:solidFill>
            <a:srgbClr val="A6A26E"/>
          </a:solidFill>
        </p:grpSpPr>
        <p:sp>
          <p:nvSpPr>
            <p:cNvPr id="102" name="Flowchart: Connector 101">
              <a:extLst>
                <a:ext uri="{FF2B5EF4-FFF2-40B4-BE49-F238E27FC236}">
                  <a16:creationId xmlns:a16="http://schemas.microsoft.com/office/drawing/2014/main" id="{1EEAE560-6497-457A-BD1F-4B79FC9F6B8A}"/>
                </a:ext>
              </a:extLst>
            </p:cNvPr>
            <p:cNvSpPr/>
            <p:nvPr/>
          </p:nvSpPr>
          <p:spPr>
            <a:xfrm>
              <a:off x="3383888" y="1466792"/>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103" name="Flowchart: Connector 102">
              <a:extLst>
                <a:ext uri="{FF2B5EF4-FFF2-40B4-BE49-F238E27FC236}">
                  <a16:creationId xmlns:a16="http://schemas.microsoft.com/office/drawing/2014/main" id="{CE6A2391-2838-4006-A429-1CBC27EBBD65}"/>
                </a:ext>
              </a:extLst>
            </p:cNvPr>
            <p:cNvSpPr/>
            <p:nvPr/>
          </p:nvSpPr>
          <p:spPr>
            <a:xfrm>
              <a:off x="3383888" y="1702892"/>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104" name="Flowchart: Connector 103">
              <a:extLst>
                <a:ext uri="{FF2B5EF4-FFF2-40B4-BE49-F238E27FC236}">
                  <a16:creationId xmlns:a16="http://schemas.microsoft.com/office/drawing/2014/main" id="{11C8BF7F-28A9-4A01-8770-B4E7F39E1960}"/>
                </a:ext>
              </a:extLst>
            </p:cNvPr>
            <p:cNvSpPr/>
            <p:nvPr/>
          </p:nvSpPr>
          <p:spPr>
            <a:xfrm>
              <a:off x="3383888" y="1938991"/>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grpSp>
      <p:grpSp>
        <p:nvGrpSpPr>
          <p:cNvPr id="105" name="Group 104">
            <a:extLst>
              <a:ext uri="{FF2B5EF4-FFF2-40B4-BE49-F238E27FC236}">
                <a16:creationId xmlns:a16="http://schemas.microsoft.com/office/drawing/2014/main" id="{2C11ADA6-1732-4BF5-97F8-ED50B1F20D66}"/>
              </a:ext>
            </a:extLst>
          </p:cNvPr>
          <p:cNvGrpSpPr>
            <a:grpSpLocks noChangeAspect="1"/>
          </p:cNvGrpSpPr>
          <p:nvPr/>
        </p:nvGrpSpPr>
        <p:grpSpPr>
          <a:xfrm rot="16200000">
            <a:off x="5262853" y="3088544"/>
            <a:ext cx="79200" cy="288000"/>
            <a:chOff x="3383888" y="1466792"/>
            <a:chExt cx="180000" cy="652199"/>
          </a:xfrm>
          <a:solidFill>
            <a:srgbClr val="A6A26E"/>
          </a:solidFill>
        </p:grpSpPr>
        <p:sp>
          <p:nvSpPr>
            <p:cNvPr id="106" name="Flowchart: Connector 105">
              <a:extLst>
                <a:ext uri="{FF2B5EF4-FFF2-40B4-BE49-F238E27FC236}">
                  <a16:creationId xmlns:a16="http://schemas.microsoft.com/office/drawing/2014/main" id="{CB1C0688-1C94-4717-A7B1-07C964399D69}"/>
                </a:ext>
              </a:extLst>
            </p:cNvPr>
            <p:cNvSpPr/>
            <p:nvPr/>
          </p:nvSpPr>
          <p:spPr>
            <a:xfrm>
              <a:off x="3383888" y="1466792"/>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107" name="Flowchart: Connector 106">
              <a:extLst>
                <a:ext uri="{FF2B5EF4-FFF2-40B4-BE49-F238E27FC236}">
                  <a16:creationId xmlns:a16="http://schemas.microsoft.com/office/drawing/2014/main" id="{EF3B05B7-BF93-4826-A09F-90E828B0206D}"/>
                </a:ext>
              </a:extLst>
            </p:cNvPr>
            <p:cNvSpPr/>
            <p:nvPr/>
          </p:nvSpPr>
          <p:spPr>
            <a:xfrm>
              <a:off x="3383888" y="1702892"/>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108" name="Flowchart: Connector 107">
              <a:extLst>
                <a:ext uri="{FF2B5EF4-FFF2-40B4-BE49-F238E27FC236}">
                  <a16:creationId xmlns:a16="http://schemas.microsoft.com/office/drawing/2014/main" id="{E88FD968-708C-4253-8700-3A0BB9F6B210}"/>
                </a:ext>
              </a:extLst>
            </p:cNvPr>
            <p:cNvSpPr/>
            <p:nvPr/>
          </p:nvSpPr>
          <p:spPr>
            <a:xfrm>
              <a:off x="3383888" y="1938991"/>
              <a:ext cx="180000" cy="180000"/>
            </a:xfrm>
            <a:prstGeom prst="flowChartConnector">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grpSp>
      <p:sp>
        <p:nvSpPr>
          <p:cNvPr id="109" name="TextBox 108">
            <a:extLst>
              <a:ext uri="{FF2B5EF4-FFF2-40B4-BE49-F238E27FC236}">
                <a16:creationId xmlns:a16="http://schemas.microsoft.com/office/drawing/2014/main" id="{6A1620DE-6C89-4F45-81FB-EDC387C1205B}"/>
              </a:ext>
            </a:extLst>
          </p:cNvPr>
          <p:cNvSpPr txBox="1"/>
          <p:nvPr/>
        </p:nvSpPr>
        <p:spPr>
          <a:xfrm>
            <a:off x="5589703" y="3711687"/>
            <a:ext cx="3540910" cy="215444"/>
          </a:xfrm>
          <a:prstGeom prst="rect">
            <a:avLst/>
          </a:prstGeom>
          <a:solidFill>
            <a:srgbClr val="736945"/>
          </a:solidFill>
          <a:effectLst>
            <a:outerShdw blurRad="50800" dist="38100" dir="5400000" algn="t" rotWithShape="0">
              <a:prstClr val="black">
                <a:alpha val="40000"/>
              </a:prstClr>
            </a:outerShdw>
          </a:effectLst>
        </p:spPr>
        <p:txBody>
          <a:bodyPr wrap="square" lIns="108000" tIns="0" rIns="0" bIns="0" rtlCol="0">
            <a:spAutoFit/>
          </a:bodyPr>
          <a:lstStyle/>
          <a:p>
            <a:pPr lvl="0" eaLnBrk="1" fontAlgn="auto" hangingPunct="1">
              <a:spcBef>
                <a:spcPts val="0"/>
              </a:spcBef>
              <a:spcAft>
                <a:spcPts val="0"/>
              </a:spcAft>
              <a:defRPr/>
            </a:pPr>
            <a:r>
              <a:rPr lang="it-IT" sz="1400" b="1" dirty="0">
                <a:solidFill>
                  <a:schemeClr val="bg1"/>
                </a:solidFill>
                <a:latin typeface="Century Gothic" panose="020B0502020202020204" pitchFamily="34" charset="0"/>
              </a:rPr>
              <a:t>Altre Applicazioni</a:t>
            </a:r>
          </a:p>
        </p:txBody>
      </p:sp>
    </p:spTree>
    <p:extLst>
      <p:ext uri="{BB962C8B-B14F-4D97-AF65-F5344CB8AC3E}">
        <p14:creationId xmlns:p14="http://schemas.microsoft.com/office/powerpoint/2010/main" val="1142181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2">
            <a:extLst>
              <a:ext uri="{FF2B5EF4-FFF2-40B4-BE49-F238E27FC236}">
                <a16:creationId xmlns:a16="http://schemas.microsoft.com/office/drawing/2014/main" id="{23D1FE7D-CDB2-467A-9A3F-A407879C73C8}"/>
              </a:ext>
            </a:extLst>
          </p:cNvPr>
          <p:cNvSpPr/>
          <p:nvPr/>
        </p:nvSpPr>
        <p:spPr>
          <a:xfrm>
            <a:off x="3017405" y="3691389"/>
            <a:ext cx="1107676" cy="253916"/>
          </a:xfrm>
          <a:prstGeom prst="rect">
            <a:avLst/>
          </a:prstGeom>
          <a:solidFill>
            <a:schemeClr val="bg1"/>
          </a:solidFill>
          <a:ln>
            <a:solidFill>
              <a:schemeClr val="bg1"/>
            </a:solidFill>
          </a:ln>
        </p:spPr>
        <p:txBody>
          <a:bodyPr wrap="none" lIns="0" rIns="0">
            <a:spAutoFit/>
          </a:bodyPr>
          <a:lstStyle/>
          <a:p>
            <a:r>
              <a:rPr lang="it-IT" sz="1050" b="1" dirty="0">
                <a:solidFill>
                  <a:srgbClr val="F24B08"/>
                </a:solidFill>
                <a:latin typeface="Century Gothic" panose="020B0502020202020204" pitchFamily="34" charset="0"/>
              </a:rPr>
              <a:t> ±    32 </a:t>
            </a:r>
            <a:r>
              <a:rPr lang="it-IT" sz="1050" dirty="0">
                <a:solidFill>
                  <a:srgbClr val="F24B08"/>
                </a:solidFill>
                <a:latin typeface="Century Gothic" panose="020B0502020202020204" pitchFamily="34" charset="0"/>
              </a:rPr>
              <a:t>Mln on TP</a:t>
            </a:r>
            <a:r>
              <a:rPr lang="it-IT" sz="1050" b="1" dirty="0">
                <a:solidFill>
                  <a:srgbClr val="F24B08"/>
                </a:solidFill>
                <a:latin typeface="Century Gothic" panose="020B0502020202020204" pitchFamily="34" charset="0"/>
              </a:rPr>
              <a:t> </a:t>
            </a:r>
            <a:endParaRPr lang="it-IT" sz="1600" b="1" dirty="0">
              <a:solidFill>
                <a:srgbClr val="F24B08"/>
              </a:solidFill>
              <a:latin typeface="Century Gothic" panose="020B0502020202020204" pitchFamily="34" charset="0"/>
            </a:endParaRPr>
          </a:p>
        </p:txBody>
      </p:sp>
      <p:sp>
        <p:nvSpPr>
          <p:cNvPr id="33" name="Rectangle 42">
            <a:extLst>
              <a:ext uri="{FF2B5EF4-FFF2-40B4-BE49-F238E27FC236}">
                <a16:creationId xmlns:a16="http://schemas.microsoft.com/office/drawing/2014/main" id="{E7BECC13-02D6-4670-9F38-BE9CF45B88F4}"/>
              </a:ext>
            </a:extLst>
          </p:cNvPr>
          <p:cNvSpPr/>
          <p:nvPr/>
        </p:nvSpPr>
        <p:spPr>
          <a:xfrm>
            <a:off x="3028422" y="3077343"/>
            <a:ext cx="1119312" cy="253916"/>
          </a:xfrm>
          <a:prstGeom prst="rect">
            <a:avLst/>
          </a:prstGeom>
          <a:solidFill>
            <a:schemeClr val="bg1"/>
          </a:solidFill>
          <a:ln>
            <a:solidFill>
              <a:schemeClr val="bg1"/>
            </a:solidFill>
          </a:ln>
        </p:spPr>
        <p:txBody>
          <a:bodyPr wrap="square" lIns="0" rIns="0">
            <a:spAutoFit/>
          </a:bodyPr>
          <a:lstStyle/>
          <a:p>
            <a:r>
              <a:rPr lang="it-IT" sz="1050" b="1" dirty="0">
                <a:solidFill>
                  <a:srgbClr val="F24B08"/>
                </a:solidFill>
                <a:latin typeface="Century Gothic" panose="020B0502020202020204" pitchFamily="34" charset="0"/>
              </a:rPr>
              <a:t> ±  125 </a:t>
            </a:r>
            <a:r>
              <a:rPr lang="it-IT" sz="1050" dirty="0">
                <a:solidFill>
                  <a:srgbClr val="F24B08"/>
                </a:solidFill>
                <a:latin typeface="Century Gothic" panose="020B0502020202020204" pitchFamily="34" charset="0"/>
              </a:rPr>
              <a:t>Mln on TP</a:t>
            </a:r>
            <a:endParaRPr lang="it-IT" sz="1600" b="1" dirty="0">
              <a:solidFill>
                <a:srgbClr val="F24B08"/>
              </a:solidFill>
              <a:latin typeface="Century Gothic" panose="020B0502020202020204" pitchFamily="34" charset="0"/>
            </a:endParaRPr>
          </a:p>
        </p:txBody>
      </p:sp>
      <p:sp>
        <p:nvSpPr>
          <p:cNvPr id="8" name="Titolo 7">
            <a:extLst>
              <a:ext uri="{FF2B5EF4-FFF2-40B4-BE49-F238E27FC236}">
                <a16:creationId xmlns:a16="http://schemas.microsoft.com/office/drawing/2014/main" id="{82F190A0-E4C7-4EA0-A324-F408075F675A}"/>
              </a:ext>
            </a:extLst>
          </p:cNvPr>
          <p:cNvSpPr>
            <a:spLocks noGrp="1"/>
          </p:cNvSpPr>
          <p:nvPr>
            <p:ph type="title"/>
          </p:nvPr>
        </p:nvSpPr>
        <p:spPr/>
        <p:txBody>
          <a:bodyPr/>
          <a:lstStyle/>
          <a:p>
            <a:r>
              <a:rPr lang="it-IT" sz="2000" dirty="0"/>
              <a:t>Esempio – Soglie Materialità Riserve Tecniche</a:t>
            </a:r>
            <a:br>
              <a:rPr lang="it-IT" sz="2000" dirty="0"/>
            </a:br>
            <a:endParaRPr lang="it-IT" sz="2000" dirty="0"/>
          </a:p>
        </p:txBody>
      </p:sp>
      <p:sp>
        <p:nvSpPr>
          <p:cNvPr id="10" name="Segnaposto numero diapositiva 1">
            <a:extLst>
              <a:ext uri="{FF2B5EF4-FFF2-40B4-BE49-F238E27FC236}">
                <a16:creationId xmlns:a16="http://schemas.microsoft.com/office/drawing/2014/main" id="{AAC25D26-CD0E-40F6-975F-A95EFF199CDB}"/>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B1EDB12-6D16-4F21-9F12-C979D68D2378}" type="slidenum">
              <a:rPr kumimoji="0" lang="it-IT" sz="1000" b="0" i="0" u="none" strike="noStrike" kern="1200" cap="none" spc="0" normalizeH="0" baseline="0" noProof="0" smtClean="0">
                <a:ln>
                  <a:noFill/>
                </a:ln>
                <a:solidFill>
                  <a:srgbClr val="FFFFFF"/>
                </a:solidFill>
                <a:effectLst/>
                <a:uLnTx/>
                <a:uFillTx/>
                <a:latin typeface="Century Gothic" panose="020B0502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41</a:t>
            </a:fld>
            <a:endParaRPr kumimoji="0" lang="it-IT" sz="1000" b="0" i="0" u="none" strike="noStrike" kern="1200" cap="none" spc="0" normalizeH="0" baseline="0" noProof="0" dirty="0">
              <a:ln>
                <a:noFill/>
              </a:ln>
              <a:solidFill>
                <a:srgbClr val="FFFFFF"/>
              </a:solidFill>
              <a:effectLst/>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9CBC7538-7E11-4315-9E2E-9E477190C35A}"/>
              </a:ext>
            </a:extLst>
          </p:cNvPr>
          <p:cNvSpPr/>
          <p:nvPr/>
        </p:nvSpPr>
        <p:spPr>
          <a:xfrm>
            <a:off x="3671372" y="1969201"/>
            <a:ext cx="2340520" cy="314510"/>
          </a:xfrm>
          <a:prstGeom prst="rect">
            <a:avLst/>
          </a:prstGeom>
          <a:solidFill>
            <a:srgbClr val="073D83"/>
          </a:solidFill>
          <a:ln>
            <a:noFill/>
          </a:ln>
        </p:spPr>
        <p:txBody>
          <a:bodyPr wrap="square">
            <a:spAutoFit/>
          </a:bodyPr>
          <a:lstStyle/>
          <a:p>
            <a:pPr algn="ctr">
              <a:lnSpc>
                <a:spcPts val="2000"/>
              </a:lnSpc>
              <a:spcBef>
                <a:spcPts val="1200"/>
              </a:spcBef>
            </a:pPr>
            <a:r>
              <a:rPr lang="it-IT" sz="1000" dirty="0">
                <a:solidFill>
                  <a:schemeClr val="bg1"/>
                </a:solidFill>
                <a:latin typeface="Century Gothic" panose="020B0502020202020204" pitchFamily="34" charset="0"/>
              </a:rPr>
              <a:t>175% &lt; SR&lt; 250%</a:t>
            </a:r>
          </a:p>
        </p:txBody>
      </p:sp>
      <p:sp>
        <p:nvSpPr>
          <p:cNvPr id="15" name="Rectangle 14">
            <a:extLst>
              <a:ext uri="{FF2B5EF4-FFF2-40B4-BE49-F238E27FC236}">
                <a16:creationId xmlns:a16="http://schemas.microsoft.com/office/drawing/2014/main" id="{13FA2948-AFBF-49C5-830B-A6EABDB6DF04}"/>
              </a:ext>
            </a:extLst>
          </p:cNvPr>
          <p:cNvSpPr/>
          <p:nvPr/>
        </p:nvSpPr>
        <p:spPr>
          <a:xfrm>
            <a:off x="6083112" y="1969201"/>
            <a:ext cx="2340520" cy="324512"/>
          </a:xfrm>
          <a:prstGeom prst="rect">
            <a:avLst/>
          </a:prstGeom>
          <a:solidFill>
            <a:srgbClr val="073D83"/>
          </a:solidFill>
          <a:ln>
            <a:noFill/>
          </a:ln>
        </p:spPr>
        <p:txBody>
          <a:bodyPr wrap="square">
            <a:spAutoFit/>
          </a:bodyPr>
          <a:lstStyle/>
          <a:p>
            <a:pPr algn="ctr">
              <a:lnSpc>
                <a:spcPts val="2000"/>
              </a:lnSpc>
              <a:spcBef>
                <a:spcPts val="1200"/>
              </a:spcBef>
            </a:pPr>
            <a:r>
              <a:rPr lang="it-IT" sz="1000" dirty="0">
                <a:solidFill>
                  <a:schemeClr val="bg1"/>
                </a:solidFill>
                <a:latin typeface="Century Gothic" panose="020B0502020202020204" pitchFamily="34" charset="0"/>
              </a:rPr>
              <a:t> 110% &lt;SR &lt; 175%</a:t>
            </a:r>
          </a:p>
        </p:txBody>
      </p:sp>
      <p:sp>
        <p:nvSpPr>
          <p:cNvPr id="20" name="Rectangle 19">
            <a:extLst>
              <a:ext uri="{FF2B5EF4-FFF2-40B4-BE49-F238E27FC236}">
                <a16:creationId xmlns:a16="http://schemas.microsoft.com/office/drawing/2014/main" id="{5DB5A470-91E2-4CC6-8E93-4F4C5C3479E0}"/>
              </a:ext>
            </a:extLst>
          </p:cNvPr>
          <p:cNvSpPr/>
          <p:nvPr/>
        </p:nvSpPr>
        <p:spPr>
          <a:xfrm>
            <a:off x="4139632" y="2468407"/>
            <a:ext cx="1404000" cy="318870"/>
          </a:xfrm>
          <a:prstGeom prst="rect">
            <a:avLst/>
          </a:prstGeom>
          <a:solidFill>
            <a:schemeClr val="accent2">
              <a:lumMod val="20000"/>
              <a:lumOff val="80000"/>
            </a:schemeClr>
          </a:solidFill>
          <a:ln>
            <a:noFill/>
          </a:ln>
        </p:spPr>
        <p:txBody>
          <a:bodyPr wrap="square" anchor="ctr">
            <a:spAutoFit/>
          </a:bodyPr>
          <a:lstStyle/>
          <a:p>
            <a:pPr algn="ctr">
              <a:lnSpc>
                <a:spcPts val="2000"/>
              </a:lnSpc>
              <a:spcBef>
                <a:spcPts val="1200"/>
              </a:spcBef>
            </a:pPr>
            <a:r>
              <a:rPr lang="it-IT" sz="1100" dirty="0">
                <a:solidFill>
                  <a:srgbClr val="002060"/>
                </a:solidFill>
                <a:latin typeface="Century Gothic" panose="020B0502020202020204" pitchFamily="34" charset="0"/>
              </a:rPr>
              <a:t>10 p.p.</a:t>
            </a:r>
          </a:p>
        </p:txBody>
      </p:sp>
      <p:sp>
        <p:nvSpPr>
          <p:cNvPr id="24" name="Rectangle 23">
            <a:extLst>
              <a:ext uri="{FF2B5EF4-FFF2-40B4-BE49-F238E27FC236}">
                <a16:creationId xmlns:a16="http://schemas.microsoft.com/office/drawing/2014/main" id="{3CC0FA6B-1196-434C-8BCA-A2C61CCCA70A}"/>
              </a:ext>
            </a:extLst>
          </p:cNvPr>
          <p:cNvSpPr/>
          <p:nvPr/>
        </p:nvSpPr>
        <p:spPr>
          <a:xfrm>
            <a:off x="6559474" y="2468407"/>
            <a:ext cx="1404000" cy="318870"/>
          </a:xfrm>
          <a:prstGeom prst="rect">
            <a:avLst/>
          </a:prstGeom>
          <a:solidFill>
            <a:schemeClr val="accent2">
              <a:lumMod val="20000"/>
              <a:lumOff val="80000"/>
            </a:schemeClr>
          </a:solidFill>
          <a:ln>
            <a:noFill/>
          </a:ln>
        </p:spPr>
        <p:txBody>
          <a:bodyPr wrap="square" anchor="ctr">
            <a:spAutoFit/>
          </a:bodyPr>
          <a:lstStyle/>
          <a:p>
            <a:pPr algn="ctr">
              <a:lnSpc>
                <a:spcPts val="2000"/>
              </a:lnSpc>
              <a:spcBef>
                <a:spcPts val="1200"/>
              </a:spcBef>
            </a:pPr>
            <a:r>
              <a:rPr lang="it-IT" sz="1100" dirty="0">
                <a:solidFill>
                  <a:srgbClr val="002060"/>
                </a:solidFill>
                <a:latin typeface="Century Gothic" panose="020B0502020202020204" pitchFamily="34" charset="0"/>
              </a:rPr>
              <a:t>5 p.p.</a:t>
            </a:r>
          </a:p>
        </p:txBody>
      </p:sp>
      <p:grpSp>
        <p:nvGrpSpPr>
          <p:cNvPr id="6" name="Group 5">
            <a:extLst>
              <a:ext uri="{FF2B5EF4-FFF2-40B4-BE49-F238E27FC236}">
                <a16:creationId xmlns:a16="http://schemas.microsoft.com/office/drawing/2014/main" id="{846A239D-1B18-49F3-A58F-9A8085F8BC51}"/>
              </a:ext>
            </a:extLst>
          </p:cNvPr>
          <p:cNvGrpSpPr/>
          <p:nvPr/>
        </p:nvGrpSpPr>
        <p:grpSpPr>
          <a:xfrm>
            <a:off x="953840" y="2914236"/>
            <a:ext cx="288032" cy="1737862"/>
            <a:chOff x="899592" y="2274331"/>
            <a:chExt cx="288032" cy="1737862"/>
          </a:xfrm>
        </p:grpSpPr>
        <p:sp>
          <p:nvSpPr>
            <p:cNvPr id="9" name="Rectangle 8">
              <a:extLst>
                <a:ext uri="{FF2B5EF4-FFF2-40B4-BE49-F238E27FC236}">
                  <a16:creationId xmlns:a16="http://schemas.microsoft.com/office/drawing/2014/main" id="{6B874425-2319-48FD-BD38-154637E4F4A4}"/>
                </a:ext>
              </a:extLst>
            </p:cNvPr>
            <p:cNvSpPr/>
            <p:nvPr/>
          </p:nvSpPr>
          <p:spPr>
            <a:xfrm>
              <a:off x="899592" y="2859216"/>
              <a:ext cx="288032" cy="576000"/>
            </a:xfrm>
            <a:prstGeom prst="rect">
              <a:avLst/>
            </a:prstGeom>
            <a:solidFill>
              <a:schemeClr val="accent1">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900" dirty="0">
                  <a:solidFill>
                    <a:srgbClr val="002060"/>
                  </a:solidFill>
                  <a:latin typeface="Century Gothic" panose="020B0502020202020204" pitchFamily="34" charset="0"/>
                </a:rPr>
                <a:t>Medium</a:t>
              </a:r>
            </a:p>
          </p:txBody>
        </p:sp>
        <p:sp>
          <p:nvSpPr>
            <p:cNvPr id="28" name="Rectangle 27">
              <a:extLst>
                <a:ext uri="{FF2B5EF4-FFF2-40B4-BE49-F238E27FC236}">
                  <a16:creationId xmlns:a16="http://schemas.microsoft.com/office/drawing/2014/main" id="{B1AFD9A6-6346-4521-9067-C887B9828277}"/>
                </a:ext>
              </a:extLst>
            </p:cNvPr>
            <p:cNvSpPr/>
            <p:nvPr/>
          </p:nvSpPr>
          <p:spPr>
            <a:xfrm>
              <a:off x="899592" y="2274331"/>
              <a:ext cx="288032" cy="581954"/>
            </a:xfrm>
            <a:prstGeom prst="rect">
              <a:avLst/>
            </a:prstGeom>
            <a:solidFill>
              <a:srgbClr val="0DD1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000" dirty="0">
                  <a:solidFill>
                    <a:srgbClr val="002060"/>
                  </a:solidFill>
                  <a:latin typeface="Century Gothic" panose="020B0502020202020204" pitchFamily="34" charset="0"/>
                </a:rPr>
                <a:t>High</a:t>
              </a:r>
            </a:p>
          </p:txBody>
        </p:sp>
        <p:sp>
          <p:nvSpPr>
            <p:cNvPr id="29" name="Rectangle 28">
              <a:extLst>
                <a:ext uri="{FF2B5EF4-FFF2-40B4-BE49-F238E27FC236}">
                  <a16:creationId xmlns:a16="http://schemas.microsoft.com/office/drawing/2014/main" id="{3BC48782-B593-465F-8CCA-7AC1CE193B11}"/>
                </a:ext>
              </a:extLst>
            </p:cNvPr>
            <p:cNvSpPr/>
            <p:nvPr/>
          </p:nvSpPr>
          <p:spPr>
            <a:xfrm>
              <a:off x="899592" y="3436193"/>
              <a:ext cx="288032" cy="576000"/>
            </a:xfrm>
            <a:prstGeom prst="rect">
              <a:avLst/>
            </a:prstGeom>
            <a:solidFill>
              <a:srgbClr val="C9E7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000" dirty="0">
                  <a:solidFill>
                    <a:srgbClr val="002060"/>
                  </a:solidFill>
                  <a:latin typeface="Century Gothic" panose="020B0502020202020204" pitchFamily="34" charset="0"/>
                </a:rPr>
                <a:t>Low/No</a:t>
              </a:r>
            </a:p>
          </p:txBody>
        </p:sp>
      </p:grpSp>
      <p:grpSp>
        <p:nvGrpSpPr>
          <p:cNvPr id="7" name="Group 6">
            <a:extLst>
              <a:ext uri="{FF2B5EF4-FFF2-40B4-BE49-F238E27FC236}">
                <a16:creationId xmlns:a16="http://schemas.microsoft.com/office/drawing/2014/main" id="{7E2A92AF-F670-4B69-90A6-9B9D33015B2A}"/>
              </a:ext>
            </a:extLst>
          </p:cNvPr>
          <p:cNvGrpSpPr/>
          <p:nvPr/>
        </p:nvGrpSpPr>
        <p:grpSpPr>
          <a:xfrm>
            <a:off x="449784" y="1995189"/>
            <a:ext cx="404083" cy="2656901"/>
            <a:chOff x="395536" y="1355284"/>
            <a:chExt cx="404083" cy="2656901"/>
          </a:xfrm>
        </p:grpSpPr>
        <p:sp>
          <p:nvSpPr>
            <p:cNvPr id="30" name="Rectangle 29">
              <a:extLst>
                <a:ext uri="{FF2B5EF4-FFF2-40B4-BE49-F238E27FC236}">
                  <a16:creationId xmlns:a16="http://schemas.microsoft.com/office/drawing/2014/main" id="{DF96A47E-48D0-49CD-9962-7FEC7C9FDA94}"/>
                </a:ext>
              </a:extLst>
            </p:cNvPr>
            <p:cNvSpPr/>
            <p:nvPr/>
          </p:nvSpPr>
          <p:spPr>
            <a:xfrm>
              <a:off x="395536" y="2274331"/>
              <a:ext cx="404083" cy="1737854"/>
            </a:xfrm>
            <a:prstGeom prst="rect">
              <a:avLst/>
            </a:prstGeom>
            <a:solidFill>
              <a:srgbClr val="073D8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000" dirty="0">
                  <a:latin typeface="Century Gothic" panose="020B0502020202020204" pitchFamily="34" charset="0"/>
                </a:rPr>
                <a:t>Materiality Thresholds TP</a:t>
              </a:r>
            </a:p>
          </p:txBody>
        </p:sp>
        <p:sp>
          <p:nvSpPr>
            <p:cNvPr id="31" name="Rectangle 30">
              <a:extLst>
                <a:ext uri="{FF2B5EF4-FFF2-40B4-BE49-F238E27FC236}">
                  <a16:creationId xmlns:a16="http://schemas.microsoft.com/office/drawing/2014/main" id="{E9C0B76F-D529-40A0-B58D-21C56DF4A8C3}"/>
                </a:ext>
              </a:extLst>
            </p:cNvPr>
            <p:cNvSpPr/>
            <p:nvPr/>
          </p:nvSpPr>
          <p:spPr>
            <a:xfrm>
              <a:off x="395536" y="1355284"/>
              <a:ext cx="404083" cy="89314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000" dirty="0">
                  <a:solidFill>
                    <a:schemeClr val="bg2">
                      <a:lumMod val="50000"/>
                    </a:schemeClr>
                  </a:solidFill>
                  <a:latin typeface="Century Gothic" panose="020B0502020202020204" pitchFamily="34" charset="0"/>
                </a:rPr>
                <a:t>Materiality Thresholds SR</a:t>
              </a:r>
            </a:p>
          </p:txBody>
        </p:sp>
      </p:grpSp>
      <p:sp>
        <p:nvSpPr>
          <p:cNvPr id="35" name="Rectangle 34">
            <a:extLst>
              <a:ext uri="{FF2B5EF4-FFF2-40B4-BE49-F238E27FC236}">
                <a16:creationId xmlns:a16="http://schemas.microsoft.com/office/drawing/2014/main" id="{963C962C-2791-450D-A679-D9A6567C904E}"/>
              </a:ext>
            </a:extLst>
          </p:cNvPr>
          <p:cNvSpPr/>
          <p:nvPr/>
        </p:nvSpPr>
        <p:spPr>
          <a:xfrm>
            <a:off x="1259632" y="1548625"/>
            <a:ext cx="7164000" cy="324512"/>
          </a:xfrm>
          <a:prstGeom prst="rect">
            <a:avLst/>
          </a:prstGeom>
          <a:solidFill>
            <a:srgbClr val="F24B08"/>
          </a:solidFill>
          <a:ln w="38100">
            <a:noFill/>
          </a:ln>
        </p:spPr>
        <p:txBody>
          <a:bodyPr wrap="square">
            <a:spAutoFit/>
          </a:bodyPr>
          <a:lstStyle/>
          <a:p>
            <a:pPr algn="ctr">
              <a:lnSpc>
                <a:spcPts val="2000"/>
              </a:lnSpc>
              <a:spcBef>
                <a:spcPts val="1200"/>
              </a:spcBef>
            </a:pPr>
            <a:r>
              <a:rPr lang="it-IT" sz="1400" b="1" dirty="0">
                <a:solidFill>
                  <a:schemeClr val="bg1"/>
                </a:solidFill>
                <a:latin typeface="Century Gothic" panose="020B0502020202020204" pitchFamily="34" charset="0"/>
              </a:rPr>
              <a:t>Solvency Ratio</a:t>
            </a:r>
          </a:p>
        </p:txBody>
      </p:sp>
      <p:grpSp>
        <p:nvGrpSpPr>
          <p:cNvPr id="5" name="Group 4">
            <a:extLst>
              <a:ext uri="{FF2B5EF4-FFF2-40B4-BE49-F238E27FC236}">
                <a16:creationId xmlns:a16="http://schemas.microsoft.com/office/drawing/2014/main" id="{43B197AE-BE29-4D1C-A36F-D1886B33FE1F}"/>
              </a:ext>
            </a:extLst>
          </p:cNvPr>
          <p:cNvGrpSpPr/>
          <p:nvPr/>
        </p:nvGrpSpPr>
        <p:grpSpPr>
          <a:xfrm>
            <a:off x="1724957" y="2916849"/>
            <a:ext cx="1406935" cy="1731900"/>
            <a:chOff x="1670709" y="2280293"/>
            <a:chExt cx="1406935" cy="1731900"/>
          </a:xfrm>
        </p:grpSpPr>
        <p:sp>
          <p:nvSpPr>
            <p:cNvPr id="2" name="Rectangle 1">
              <a:extLst>
                <a:ext uri="{FF2B5EF4-FFF2-40B4-BE49-F238E27FC236}">
                  <a16:creationId xmlns:a16="http://schemas.microsoft.com/office/drawing/2014/main" id="{47D04B32-7EB0-4A6E-85F6-12E21F44068C}"/>
                </a:ext>
              </a:extLst>
            </p:cNvPr>
            <p:cNvSpPr/>
            <p:nvPr/>
          </p:nvSpPr>
          <p:spPr>
            <a:xfrm>
              <a:off x="1673644" y="2280293"/>
              <a:ext cx="1404000" cy="575992"/>
            </a:xfrm>
            <a:prstGeom prst="rect">
              <a:avLst/>
            </a:prstGeom>
            <a:solidFill>
              <a:srgbClr val="0DD1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0,6%</a:t>
              </a:r>
            </a:p>
          </p:txBody>
        </p:sp>
        <p:sp>
          <p:nvSpPr>
            <p:cNvPr id="34" name="Rectangle 33">
              <a:extLst>
                <a:ext uri="{FF2B5EF4-FFF2-40B4-BE49-F238E27FC236}">
                  <a16:creationId xmlns:a16="http://schemas.microsoft.com/office/drawing/2014/main" id="{387E7469-C6B0-43F6-86D5-528D3289461C}"/>
                </a:ext>
              </a:extLst>
            </p:cNvPr>
            <p:cNvSpPr/>
            <p:nvPr/>
          </p:nvSpPr>
          <p:spPr>
            <a:xfrm>
              <a:off x="1673644" y="2859220"/>
              <a:ext cx="1404000" cy="575992"/>
            </a:xfrm>
            <a:prstGeom prst="rect">
              <a:avLst/>
            </a:prstGeom>
            <a:solidFill>
              <a:srgbClr val="9ED3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0,6%/4 =            ± 0,15% </a:t>
              </a:r>
            </a:p>
          </p:txBody>
        </p:sp>
        <p:sp>
          <p:nvSpPr>
            <p:cNvPr id="36" name="Rectangle 35">
              <a:extLst>
                <a:ext uri="{FF2B5EF4-FFF2-40B4-BE49-F238E27FC236}">
                  <a16:creationId xmlns:a16="http://schemas.microsoft.com/office/drawing/2014/main" id="{5BDCAEA9-0F68-48F5-AD9A-1DFEA1C75E8F}"/>
                </a:ext>
              </a:extLst>
            </p:cNvPr>
            <p:cNvSpPr/>
            <p:nvPr/>
          </p:nvSpPr>
          <p:spPr>
            <a:xfrm>
              <a:off x="1670709" y="3436201"/>
              <a:ext cx="1404000" cy="575992"/>
            </a:xfrm>
            <a:prstGeom prst="rect">
              <a:avLst/>
            </a:prstGeom>
            <a:solidFill>
              <a:srgbClr val="C9E7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000" dirty="0">
                  <a:solidFill>
                    <a:srgbClr val="002060"/>
                  </a:solidFill>
                  <a:latin typeface="Century Gothic" panose="020B0502020202020204" pitchFamily="34" charset="0"/>
                </a:rPr>
                <a:t>Low Materiality/ No Materiality</a:t>
              </a:r>
            </a:p>
          </p:txBody>
        </p:sp>
      </p:grpSp>
      <p:grpSp>
        <p:nvGrpSpPr>
          <p:cNvPr id="4" name="Group 3">
            <a:extLst>
              <a:ext uri="{FF2B5EF4-FFF2-40B4-BE49-F238E27FC236}">
                <a16:creationId xmlns:a16="http://schemas.microsoft.com/office/drawing/2014/main" id="{5B225AFD-7006-4B33-A947-07F97069E7FD}"/>
              </a:ext>
            </a:extLst>
          </p:cNvPr>
          <p:cNvGrpSpPr/>
          <p:nvPr/>
        </p:nvGrpSpPr>
        <p:grpSpPr>
          <a:xfrm>
            <a:off x="4139632" y="2916849"/>
            <a:ext cx="1404000" cy="1735241"/>
            <a:chOff x="4085384" y="2276944"/>
            <a:chExt cx="1404000" cy="1735241"/>
          </a:xfrm>
        </p:grpSpPr>
        <p:sp>
          <p:nvSpPr>
            <p:cNvPr id="23" name="Rectangle 22">
              <a:extLst>
                <a:ext uri="{FF2B5EF4-FFF2-40B4-BE49-F238E27FC236}">
                  <a16:creationId xmlns:a16="http://schemas.microsoft.com/office/drawing/2014/main" id="{9B5ECBCD-6B93-4E64-A9DE-F6FA57AA8CB4}"/>
                </a:ext>
              </a:extLst>
            </p:cNvPr>
            <p:cNvSpPr/>
            <p:nvPr/>
          </p:nvSpPr>
          <p:spPr>
            <a:xfrm>
              <a:off x="4085384" y="3436193"/>
              <a:ext cx="1404000" cy="575992"/>
            </a:xfrm>
            <a:prstGeom prst="rect">
              <a:avLst/>
            </a:prstGeom>
            <a:solidFill>
              <a:srgbClr val="C9E7E9"/>
            </a:solidFill>
            <a:ln w="38100">
              <a:solidFill>
                <a:schemeClr val="bg1"/>
              </a:solidFill>
            </a:ln>
          </p:spPr>
          <p:txBody>
            <a:bodyPr wrap="square" anchor="ctr">
              <a:spAutoFit/>
            </a:bodyPr>
            <a:lstStyle/>
            <a:p>
              <a:pPr algn="ctr">
                <a:lnSpc>
                  <a:spcPts val="2000"/>
                </a:lnSpc>
                <a:spcBef>
                  <a:spcPts val="1200"/>
                </a:spcBef>
              </a:pPr>
              <a:r>
                <a:rPr lang="it-IT" sz="1000" dirty="0">
                  <a:solidFill>
                    <a:srgbClr val="002060"/>
                  </a:solidFill>
                  <a:latin typeface="Century Gothic" panose="020B0502020202020204" pitchFamily="34" charset="0"/>
                </a:rPr>
                <a:t>Low Materiality/ No Materiality</a:t>
              </a:r>
            </a:p>
          </p:txBody>
        </p:sp>
        <p:sp>
          <p:nvSpPr>
            <p:cNvPr id="37" name="Rectangle 36">
              <a:extLst>
                <a:ext uri="{FF2B5EF4-FFF2-40B4-BE49-F238E27FC236}">
                  <a16:creationId xmlns:a16="http://schemas.microsoft.com/office/drawing/2014/main" id="{946336F4-2D2C-41F3-800B-F27EB289958E}"/>
                </a:ext>
              </a:extLst>
            </p:cNvPr>
            <p:cNvSpPr/>
            <p:nvPr/>
          </p:nvSpPr>
          <p:spPr>
            <a:xfrm>
              <a:off x="4085384" y="2276944"/>
              <a:ext cx="1404000" cy="575992"/>
            </a:xfrm>
            <a:prstGeom prst="rect">
              <a:avLst/>
            </a:prstGeom>
            <a:solidFill>
              <a:srgbClr val="0DD1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0,5%</a:t>
              </a:r>
            </a:p>
          </p:txBody>
        </p:sp>
        <p:sp>
          <p:nvSpPr>
            <p:cNvPr id="38" name="Rectangle 37">
              <a:extLst>
                <a:ext uri="{FF2B5EF4-FFF2-40B4-BE49-F238E27FC236}">
                  <a16:creationId xmlns:a16="http://schemas.microsoft.com/office/drawing/2014/main" id="{A966D98F-4B96-42DA-B2BF-7757735C0ADC}"/>
                </a:ext>
              </a:extLst>
            </p:cNvPr>
            <p:cNvSpPr/>
            <p:nvPr/>
          </p:nvSpPr>
          <p:spPr>
            <a:xfrm>
              <a:off x="4085384" y="2858243"/>
              <a:ext cx="1404000" cy="575992"/>
            </a:xfrm>
            <a:prstGeom prst="rect">
              <a:avLst/>
            </a:prstGeom>
            <a:solidFill>
              <a:srgbClr val="9ED3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0,5%/4 =             ± 0,125% </a:t>
              </a:r>
            </a:p>
          </p:txBody>
        </p:sp>
      </p:grpSp>
      <p:grpSp>
        <p:nvGrpSpPr>
          <p:cNvPr id="3" name="Group 2">
            <a:extLst>
              <a:ext uri="{FF2B5EF4-FFF2-40B4-BE49-F238E27FC236}">
                <a16:creationId xmlns:a16="http://schemas.microsoft.com/office/drawing/2014/main" id="{66E5FD81-6827-46BC-88CB-4E15A7CC169B}"/>
              </a:ext>
            </a:extLst>
          </p:cNvPr>
          <p:cNvGrpSpPr/>
          <p:nvPr/>
        </p:nvGrpSpPr>
        <p:grpSpPr>
          <a:xfrm>
            <a:off x="6559474" y="2916849"/>
            <a:ext cx="1404000" cy="1731892"/>
            <a:chOff x="6513328" y="2280293"/>
            <a:chExt cx="1404000" cy="1731892"/>
          </a:xfrm>
        </p:grpSpPr>
        <p:sp>
          <p:nvSpPr>
            <p:cNvPr id="40" name="Rectangle 39">
              <a:extLst>
                <a:ext uri="{FF2B5EF4-FFF2-40B4-BE49-F238E27FC236}">
                  <a16:creationId xmlns:a16="http://schemas.microsoft.com/office/drawing/2014/main" id="{A34A530E-6C21-4ED6-BBE8-AE19AB1BD069}"/>
                </a:ext>
              </a:extLst>
            </p:cNvPr>
            <p:cNvSpPr/>
            <p:nvPr/>
          </p:nvSpPr>
          <p:spPr>
            <a:xfrm>
              <a:off x="6513328" y="3436193"/>
              <a:ext cx="1404000" cy="575992"/>
            </a:xfrm>
            <a:prstGeom prst="rect">
              <a:avLst/>
            </a:prstGeom>
            <a:solidFill>
              <a:srgbClr val="C9E7E9"/>
            </a:solidFill>
            <a:ln w="38100">
              <a:solidFill>
                <a:schemeClr val="bg1"/>
              </a:solidFill>
            </a:ln>
          </p:spPr>
          <p:txBody>
            <a:bodyPr wrap="square" anchor="ctr">
              <a:spAutoFit/>
            </a:bodyPr>
            <a:lstStyle/>
            <a:p>
              <a:pPr algn="ctr">
                <a:lnSpc>
                  <a:spcPts val="2000"/>
                </a:lnSpc>
                <a:spcBef>
                  <a:spcPts val="1200"/>
                </a:spcBef>
              </a:pPr>
              <a:r>
                <a:rPr lang="it-IT" sz="1000" dirty="0">
                  <a:solidFill>
                    <a:srgbClr val="002060"/>
                  </a:solidFill>
                  <a:latin typeface="Century Gothic" panose="020B0502020202020204" pitchFamily="34" charset="0"/>
                </a:rPr>
                <a:t>Low Materiality/ No Materiality</a:t>
              </a:r>
            </a:p>
          </p:txBody>
        </p:sp>
        <p:sp>
          <p:nvSpPr>
            <p:cNvPr id="41" name="Rectangle 40">
              <a:extLst>
                <a:ext uri="{FF2B5EF4-FFF2-40B4-BE49-F238E27FC236}">
                  <a16:creationId xmlns:a16="http://schemas.microsoft.com/office/drawing/2014/main" id="{289CC66E-21BF-4B2B-9D7D-7C846FD76DC9}"/>
                </a:ext>
              </a:extLst>
            </p:cNvPr>
            <p:cNvSpPr/>
            <p:nvPr/>
          </p:nvSpPr>
          <p:spPr>
            <a:xfrm>
              <a:off x="6513328" y="2280293"/>
              <a:ext cx="1404000" cy="575992"/>
            </a:xfrm>
            <a:prstGeom prst="rect">
              <a:avLst/>
            </a:prstGeom>
            <a:solidFill>
              <a:srgbClr val="0DD1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0,35%</a:t>
              </a:r>
            </a:p>
          </p:txBody>
        </p:sp>
        <p:sp>
          <p:nvSpPr>
            <p:cNvPr id="42" name="Rectangle 41">
              <a:extLst>
                <a:ext uri="{FF2B5EF4-FFF2-40B4-BE49-F238E27FC236}">
                  <a16:creationId xmlns:a16="http://schemas.microsoft.com/office/drawing/2014/main" id="{EEE0B330-AA34-473E-950E-B3F9E0BB42B3}"/>
                </a:ext>
              </a:extLst>
            </p:cNvPr>
            <p:cNvSpPr/>
            <p:nvPr/>
          </p:nvSpPr>
          <p:spPr>
            <a:xfrm>
              <a:off x="6513328" y="2858243"/>
              <a:ext cx="1404000" cy="575992"/>
            </a:xfrm>
            <a:prstGeom prst="rect">
              <a:avLst/>
            </a:prstGeom>
            <a:solidFill>
              <a:srgbClr val="9ED3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0,35%/4 =             ± 0,09% </a:t>
              </a:r>
            </a:p>
          </p:txBody>
        </p:sp>
      </p:grpSp>
      <p:sp>
        <p:nvSpPr>
          <p:cNvPr id="44" name="Rectangle 43">
            <a:extLst>
              <a:ext uri="{FF2B5EF4-FFF2-40B4-BE49-F238E27FC236}">
                <a16:creationId xmlns:a16="http://schemas.microsoft.com/office/drawing/2014/main" id="{83435531-8E5E-401E-A715-0C8FA7FA71AA}"/>
              </a:ext>
            </a:extLst>
          </p:cNvPr>
          <p:cNvSpPr/>
          <p:nvPr/>
        </p:nvSpPr>
        <p:spPr>
          <a:xfrm>
            <a:off x="1726424" y="2468407"/>
            <a:ext cx="1404000" cy="318870"/>
          </a:xfrm>
          <a:prstGeom prst="rect">
            <a:avLst/>
          </a:prstGeom>
          <a:solidFill>
            <a:schemeClr val="accent2">
              <a:lumMod val="20000"/>
              <a:lumOff val="80000"/>
            </a:schemeClr>
          </a:solidFill>
          <a:ln>
            <a:noFill/>
          </a:ln>
        </p:spPr>
        <p:txBody>
          <a:bodyPr wrap="square" anchor="ctr">
            <a:spAutoFit/>
          </a:bodyPr>
          <a:lstStyle/>
          <a:p>
            <a:pPr algn="ctr">
              <a:lnSpc>
                <a:spcPts val="2000"/>
              </a:lnSpc>
              <a:spcBef>
                <a:spcPts val="1200"/>
              </a:spcBef>
            </a:pPr>
            <a:r>
              <a:rPr lang="it-IT" sz="1100" dirty="0">
                <a:solidFill>
                  <a:srgbClr val="002060"/>
                </a:solidFill>
                <a:latin typeface="Century Gothic" panose="020B0502020202020204" pitchFamily="34" charset="0"/>
              </a:rPr>
              <a:t>15 p.p.</a:t>
            </a:r>
          </a:p>
        </p:txBody>
      </p:sp>
      <p:sp>
        <p:nvSpPr>
          <p:cNvPr id="32" name="Rectangle 13">
            <a:extLst>
              <a:ext uri="{FF2B5EF4-FFF2-40B4-BE49-F238E27FC236}">
                <a16:creationId xmlns:a16="http://schemas.microsoft.com/office/drawing/2014/main" id="{8F5F04C0-A476-4327-9CD8-03D74328B2BA}"/>
              </a:ext>
            </a:extLst>
          </p:cNvPr>
          <p:cNvSpPr/>
          <p:nvPr/>
        </p:nvSpPr>
        <p:spPr>
          <a:xfrm>
            <a:off x="1241872" y="1979203"/>
            <a:ext cx="2340520" cy="314510"/>
          </a:xfrm>
          <a:prstGeom prst="rect">
            <a:avLst/>
          </a:prstGeom>
          <a:solidFill>
            <a:srgbClr val="073D83"/>
          </a:solidFill>
          <a:ln>
            <a:noFill/>
          </a:ln>
        </p:spPr>
        <p:txBody>
          <a:bodyPr wrap="square">
            <a:spAutoFit/>
          </a:bodyPr>
          <a:lstStyle/>
          <a:p>
            <a:pPr algn="ctr">
              <a:lnSpc>
                <a:spcPts val="2000"/>
              </a:lnSpc>
              <a:spcBef>
                <a:spcPts val="1200"/>
              </a:spcBef>
            </a:pPr>
            <a:r>
              <a:rPr lang="it-IT" sz="1000" dirty="0">
                <a:solidFill>
                  <a:schemeClr val="bg1"/>
                </a:solidFill>
                <a:latin typeface="Century Gothic" panose="020B0502020202020204" pitchFamily="34" charset="0"/>
              </a:rPr>
              <a:t>SR&gt; 250%</a:t>
            </a:r>
          </a:p>
        </p:txBody>
      </p:sp>
    </p:spTree>
    <p:extLst>
      <p:ext uri="{BB962C8B-B14F-4D97-AF65-F5344CB8AC3E}">
        <p14:creationId xmlns:p14="http://schemas.microsoft.com/office/powerpoint/2010/main" val="2538534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14E5C76C-25A4-419E-AA67-A61F0176AEB2}"/>
              </a:ext>
            </a:extLst>
          </p:cNvPr>
          <p:cNvSpPr/>
          <p:nvPr/>
        </p:nvSpPr>
        <p:spPr>
          <a:xfrm>
            <a:off x="3149318" y="3341946"/>
            <a:ext cx="1502798" cy="261610"/>
          </a:xfrm>
          <a:prstGeom prst="rect">
            <a:avLst/>
          </a:prstGeom>
          <a:solidFill>
            <a:schemeClr val="bg1"/>
          </a:solidFill>
          <a:ln>
            <a:noFill/>
          </a:ln>
        </p:spPr>
        <p:txBody>
          <a:bodyPr wrap="square" lIns="0">
            <a:spAutoFit/>
          </a:bodyPr>
          <a:lstStyle/>
          <a:p>
            <a:r>
              <a:rPr lang="it-IT" sz="1050" b="1" dirty="0">
                <a:solidFill>
                  <a:srgbClr val="C00000"/>
                </a:solidFill>
                <a:latin typeface="Century Gothic" panose="020B0502020202020204" pitchFamily="34" charset="0"/>
              </a:rPr>
              <a:t> ±   35 </a:t>
            </a:r>
            <a:r>
              <a:rPr lang="it-IT" sz="1050" dirty="0">
                <a:solidFill>
                  <a:srgbClr val="C00000"/>
                </a:solidFill>
                <a:latin typeface="Century Gothic" panose="020B0502020202020204" pitchFamily="34" charset="0"/>
              </a:rPr>
              <a:t>Mln on SCR</a:t>
            </a:r>
            <a:r>
              <a:rPr lang="it-IT" sz="1050" b="1" dirty="0">
                <a:solidFill>
                  <a:srgbClr val="C00000"/>
                </a:solidFill>
                <a:latin typeface="Century Gothic" panose="020B0502020202020204" pitchFamily="34" charset="0"/>
              </a:rPr>
              <a:t> </a:t>
            </a:r>
            <a:endParaRPr lang="it-IT" sz="1600" b="1" dirty="0">
              <a:solidFill>
                <a:srgbClr val="C00000"/>
              </a:solidFill>
              <a:latin typeface="Century Gothic" panose="020B0502020202020204" pitchFamily="34" charset="0"/>
            </a:endParaRPr>
          </a:p>
        </p:txBody>
      </p:sp>
      <p:sp>
        <p:nvSpPr>
          <p:cNvPr id="67" name="Rectangle 66">
            <a:extLst>
              <a:ext uri="{FF2B5EF4-FFF2-40B4-BE49-F238E27FC236}">
                <a16:creationId xmlns:a16="http://schemas.microsoft.com/office/drawing/2014/main" id="{C1DFA655-1E9B-43F5-BA58-C552CB54B55C}"/>
              </a:ext>
            </a:extLst>
          </p:cNvPr>
          <p:cNvSpPr/>
          <p:nvPr/>
        </p:nvSpPr>
        <p:spPr>
          <a:xfrm>
            <a:off x="3149318" y="3932286"/>
            <a:ext cx="1499863" cy="261610"/>
          </a:xfrm>
          <a:prstGeom prst="rect">
            <a:avLst/>
          </a:prstGeom>
          <a:solidFill>
            <a:schemeClr val="bg1"/>
          </a:solidFill>
          <a:ln>
            <a:noFill/>
          </a:ln>
        </p:spPr>
        <p:txBody>
          <a:bodyPr wrap="square" lIns="0">
            <a:spAutoFit/>
          </a:bodyPr>
          <a:lstStyle/>
          <a:p>
            <a:r>
              <a:rPr lang="it-IT" sz="1050" b="1" dirty="0">
                <a:solidFill>
                  <a:srgbClr val="C00000"/>
                </a:solidFill>
                <a:latin typeface="Century Gothic" panose="020B0502020202020204" pitchFamily="34" charset="0"/>
              </a:rPr>
              <a:t> ±    8,75 </a:t>
            </a:r>
            <a:r>
              <a:rPr lang="it-IT" sz="1050" dirty="0">
                <a:solidFill>
                  <a:srgbClr val="C00000"/>
                </a:solidFill>
                <a:latin typeface="Century Gothic" panose="020B0502020202020204" pitchFamily="34" charset="0"/>
              </a:rPr>
              <a:t>Mln on SCR</a:t>
            </a:r>
            <a:r>
              <a:rPr lang="it-IT" sz="1050" b="1" dirty="0">
                <a:solidFill>
                  <a:srgbClr val="C00000"/>
                </a:solidFill>
                <a:latin typeface="Century Gothic" panose="020B0502020202020204" pitchFamily="34" charset="0"/>
              </a:rPr>
              <a:t>  </a:t>
            </a:r>
            <a:endParaRPr lang="it-IT" sz="1600" b="1" dirty="0">
              <a:solidFill>
                <a:srgbClr val="C00000"/>
              </a:solidFill>
              <a:latin typeface="Century Gothic" panose="020B0502020202020204" pitchFamily="34" charset="0"/>
            </a:endParaRPr>
          </a:p>
        </p:txBody>
      </p:sp>
      <p:sp>
        <p:nvSpPr>
          <p:cNvPr id="33" name="Rectangle 32">
            <a:extLst>
              <a:ext uri="{FF2B5EF4-FFF2-40B4-BE49-F238E27FC236}">
                <a16:creationId xmlns:a16="http://schemas.microsoft.com/office/drawing/2014/main" id="{7F2E6D95-1A7A-4A03-896A-9B35A0F62E3F}"/>
              </a:ext>
            </a:extLst>
          </p:cNvPr>
          <p:cNvSpPr/>
          <p:nvPr/>
        </p:nvSpPr>
        <p:spPr>
          <a:xfrm>
            <a:off x="3152305" y="3713439"/>
            <a:ext cx="1358705" cy="253916"/>
          </a:xfrm>
          <a:prstGeom prst="rect">
            <a:avLst/>
          </a:prstGeom>
          <a:solidFill>
            <a:schemeClr val="bg1"/>
          </a:solidFill>
          <a:ln>
            <a:solidFill>
              <a:schemeClr val="bg1"/>
            </a:solidFill>
          </a:ln>
        </p:spPr>
        <p:txBody>
          <a:bodyPr wrap="none" lIns="0">
            <a:spAutoFit/>
          </a:bodyPr>
          <a:lstStyle/>
          <a:p>
            <a:r>
              <a:rPr lang="it-IT" sz="1050" b="1" dirty="0">
                <a:solidFill>
                  <a:srgbClr val="F24B08"/>
                </a:solidFill>
                <a:latin typeface="Century Gothic" panose="020B0502020202020204" pitchFamily="34" charset="0"/>
              </a:rPr>
              <a:t> ±    21,6 </a:t>
            </a:r>
            <a:r>
              <a:rPr lang="it-IT" sz="1050" dirty="0">
                <a:solidFill>
                  <a:srgbClr val="F24B08"/>
                </a:solidFill>
                <a:latin typeface="Century Gothic" panose="020B0502020202020204" pitchFamily="34" charset="0"/>
              </a:rPr>
              <a:t>Mln on OF</a:t>
            </a:r>
            <a:r>
              <a:rPr lang="it-IT" sz="1050" b="1" dirty="0">
                <a:solidFill>
                  <a:srgbClr val="F24B08"/>
                </a:solidFill>
                <a:latin typeface="Century Gothic" panose="020B0502020202020204" pitchFamily="34" charset="0"/>
              </a:rPr>
              <a:t> </a:t>
            </a:r>
            <a:endParaRPr lang="it-IT" sz="1600" b="1" dirty="0">
              <a:solidFill>
                <a:srgbClr val="F24B08"/>
              </a:solidFill>
              <a:latin typeface="Century Gothic" panose="020B0502020202020204" pitchFamily="34" charset="0"/>
            </a:endParaRPr>
          </a:p>
        </p:txBody>
      </p:sp>
      <p:sp>
        <p:nvSpPr>
          <p:cNvPr id="6" name="Titolo 5">
            <a:extLst>
              <a:ext uri="{FF2B5EF4-FFF2-40B4-BE49-F238E27FC236}">
                <a16:creationId xmlns:a16="http://schemas.microsoft.com/office/drawing/2014/main" id="{4FA4EAB8-FFE1-436D-860C-B13CB24477C5}"/>
              </a:ext>
            </a:extLst>
          </p:cNvPr>
          <p:cNvSpPr>
            <a:spLocks noGrp="1"/>
          </p:cNvSpPr>
          <p:nvPr>
            <p:ph type="title"/>
          </p:nvPr>
        </p:nvSpPr>
        <p:spPr/>
        <p:txBody>
          <a:bodyPr/>
          <a:lstStyle/>
          <a:p>
            <a:r>
              <a:rPr lang="it-IT" sz="2000" dirty="0"/>
              <a:t>Esempio – Soglie Materialità Fondi Propri e SCR</a:t>
            </a:r>
            <a:br>
              <a:rPr lang="it-IT" sz="2000" dirty="0"/>
            </a:br>
            <a:endParaRPr lang="it-IT" sz="2000" dirty="0"/>
          </a:p>
        </p:txBody>
      </p:sp>
      <p:sp>
        <p:nvSpPr>
          <p:cNvPr id="10" name="Segnaposto numero diapositiva 1">
            <a:extLst>
              <a:ext uri="{FF2B5EF4-FFF2-40B4-BE49-F238E27FC236}">
                <a16:creationId xmlns:a16="http://schemas.microsoft.com/office/drawing/2014/main" id="{AAC25D26-CD0E-40F6-975F-A95EFF199CDB}"/>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B1EDB12-6D16-4F21-9F12-C979D68D2378}" type="slidenum">
              <a:rPr kumimoji="0" lang="it-IT" sz="1000" b="0" i="0" u="none" strike="noStrike" kern="1200" cap="none" spc="0" normalizeH="0" baseline="0" noProof="0" smtClean="0">
                <a:ln>
                  <a:noFill/>
                </a:ln>
                <a:solidFill>
                  <a:srgbClr val="FFFFFF"/>
                </a:solidFill>
                <a:effectLst/>
                <a:uLnTx/>
                <a:uFillTx/>
                <a:latin typeface="Century Gothic" panose="020B0502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42</a:t>
            </a:fld>
            <a:endParaRPr kumimoji="0" lang="it-IT" sz="1000" b="0" i="0" u="none" strike="noStrike" kern="1200" cap="none" spc="0" normalizeH="0" baseline="0" noProof="0" dirty="0">
              <a:ln>
                <a:noFill/>
              </a:ln>
              <a:solidFill>
                <a:srgbClr val="FFFFFF"/>
              </a:solidFill>
              <a:effectLst/>
              <a:uLnTx/>
              <a:uFillTx/>
              <a:latin typeface="Century Gothic" panose="020B0502020202020204" pitchFamily="34" charset="0"/>
            </a:endParaRPr>
          </a:p>
        </p:txBody>
      </p:sp>
      <p:sp>
        <p:nvSpPr>
          <p:cNvPr id="35" name="Rectangle 34">
            <a:extLst>
              <a:ext uri="{FF2B5EF4-FFF2-40B4-BE49-F238E27FC236}">
                <a16:creationId xmlns:a16="http://schemas.microsoft.com/office/drawing/2014/main" id="{963C962C-2791-450D-A679-D9A6567C904E}"/>
              </a:ext>
            </a:extLst>
          </p:cNvPr>
          <p:cNvSpPr/>
          <p:nvPr/>
        </p:nvSpPr>
        <p:spPr>
          <a:xfrm>
            <a:off x="1277110" y="1700808"/>
            <a:ext cx="7164000" cy="324512"/>
          </a:xfrm>
          <a:prstGeom prst="rect">
            <a:avLst/>
          </a:prstGeom>
          <a:solidFill>
            <a:srgbClr val="F24B08"/>
          </a:solidFill>
          <a:ln w="38100">
            <a:noFill/>
          </a:ln>
        </p:spPr>
        <p:txBody>
          <a:bodyPr wrap="square">
            <a:spAutoFit/>
          </a:bodyPr>
          <a:lstStyle/>
          <a:p>
            <a:pPr algn="ctr">
              <a:lnSpc>
                <a:spcPts val="2000"/>
              </a:lnSpc>
              <a:spcBef>
                <a:spcPts val="1200"/>
              </a:spcBef>
            </a:pPr>
            <a:r>
              <a:rPr lang="it-IT" sz="1400" b="1" dirty="0">
                <a:solidFill>
                  <a:schemeClr val="bg1"/>
                </a:solidFill>
                <a:latin typeface="Century Gothic" panose="020B0502020202020204" pitchFamily="34" charset="0"/>
              </a:rPr>
              <a:t>Solvency Ratio</a:t>
            </a:r>
          </a:p>
        </p:txBody>
      </p:sp>
      <p:grpSp>
        <p:nvGrpSpPr>
          <p:cNvPr id="5" name="Group 4">
            <a:extLst>
              <a:ext uri="{FF2B5EF4-FFF2-40B4-BE49-F238E27FC236}">
                <a16:creationId xmlns:a16="http://schemas.microsoft.com/office/drawing/2014/main" id="{43B197AE-BE29-4D1C-A36F-D1886B33FE1F}"/>
              </a:ext>
            </a:extLst>
          </p:cNvPr>
          <p:cNvGrpSpPr/>
          <p:nvPr/>
        </p:nvGrpSpPr>
        <p:grpSpPr>
          <a:xfrm>
            <a:off x="1742435" y="3072381"/>
            <a:ext cx="1406935" cy="1731900"/>
            <a:chOff x="1670709" y="2280293"/>
            <a:chExt cx="1406935" cy="1731900"/>
          </a:xfrm>
        </p:grpSpPr>
        <p:sp>
          <p:nvSpPr>
            <p:cNvPr id="2" name="Rectangle 1">
              <a:extLst>
                <a:ext uri="{FF2B5EF4-FFF2-40B4-BE49-F238E27FC236}">
                  <a16:creationId xmlns:a16="http://schemas.microsoft.com/office/drawing/2014/main" id="{47D04B32-7EB0-4A6E-85F6-12E21F44068C}"/>
                </a:ext>
              </a:extLst>
            </p:cNvPr>
            <p:cNvSpPr/>
            <p:nvPr/>
          </p:nvSpPr>
          <p:spPr>
            <a:xfrm>
              <a:off x="1673644" y="2280293"/>
              <a:ext cx="1404000" cy="575992"/>
            </a:xfrm>
            <a:prstGeom prst="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6 %</a:t>
              </a:r>
            </a:p>
          </p:txBody>
        </p:sp>
        <p:sp>
          <p:nvSpPr>
            <p:cNvPr id="34" name="Rectangle 33">
              <a:extLst>
                <a:ext uri="{FF2B5EF4-FFF2-40B4-BE49-F238E27FC236}">
                  <a16:creationId xmlns:a16="http://schemas.microsoft.com/office/drawing/2014/main" id="{387E7469-C6B0-43F6-86D5-528D3289461C}"/>
                </a:ext>
              </a:extLst>
            </p:cNvPr>
            <p:cNvSpPr/>
            <p:nvPr/>
          </p:nvSpPr>
          <p:spPr>
            <a:xfrm>
              <a:off x="1673644" y="2859220"/>
              <a:ext cx="1404000" cy="575992"/>
            </a:xfrm>
            <a:prstGeom prst="rect">
              <a:avLst/>
            </a:prstGeom>
            <a:solidFill>
              <a:srgbClr val="9ED3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6%/4  =  ± 1.5% </a:t>
              </a:r>
            </a:p>
          </p:txBody>
        </p:sp>
        <p:sp>
          <p:nvSpPr>
            <p:cNvPr id="36" name="Rectangle 35">
              <a:extLst>
                <a:ext uri="{FF2B5EF4-FFF2-40B4-BE49-F238E27FC236}">
                  <a16:creationId xmlns:a16="http://schemas.microsoft.com/office/drawing/2014/main" id="{5BDCAEA9-0F68-48F5-AD9A-1DFEA1C75E8F}"/>
                </a:ext>
              </a:extLst>
            </p:cNvPr>
            <p:cNvSpPr/>
            <p:nvPr/>
          </p:nvSpPr>
          <p:spPr>
            <a:xfrm>
              <a:off x="1670709" y="3436201"/>
              <a:ext cx="1404000" cy="575992"/>
            </a:xfrm>
            <a:prstGeom prst="rect">
              <a:avLst/>
            </a:prstGeom>
            <a:solidFill>
              <a:srgbClr val="C9E7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000" dirty="0">
                  <a:solidFill>
                    <a:srgbClr val="002060"/>
                  </a:solidFill>
                  <a:latin typeface="Century Gothic" panose="020B0502020202020204" pitchFamily="34" charset="0"/>
                </a:rPr>
                <a:t>Low Materiality/ No Materiality</a:t>
              </a:r>
            </a:p>
          </p:txBody>
        </p:sp>
      </p:grpSp>
      <p:grpSp>
        <p:nvGrpSpPr>
          <p:cNvPr id="4" name="Group 3">
            <a:extLst>
              <a:ext uri="{FF2B5EF4-FFF2-40B4-BE49-F238E27FC236}">
                <a16:creationId xmlns:a16="http://schemas.microsoft.com/office/drawing/2014/main" id="{5B225AFD-7006-4B33-A947-07F97069E7FD}"/>
              </a:ext>
            </a:extLst>
          </p:cNvPr>
          <p:cNvGrpSpPr/>
          <p:nvPr/>
        </p:nvGrpSpPr>
        <p:grpSpPr>
          <a:xfrm>
            <a:off x="4655816" y="3073358"/>
            <a:ext cx="1404000" cy="1731892"/>
            <a:chOff x="4085384" y="2280293"/>
            <a:chExt cx="1404000" cy="1731892"/>
          </a:xfrm>
        </p:grpSpPr>
        <p:sp>
          <p:nvSpPr>
            <p:cNvPr id="23" name="Rectangle 22">
              <a:extLst>
                <a:ext uri="{FF2B5EF4-FFF2-40B4-BE49-F238E27FC236}">
                  <a16:creationId xmlns:a16="http://schemas.microsoft.com/office/drawing/2014/main" id="{9B5ECBCD-6B93-4E64-A9DE-F6FA57AA8CB4}"/>
                </a:ext>
              </a:extLst>
            </p:cNvPr>
            <p:cNvSpPr/>
            <p:nvPr/>
          </p:nvSpPr>
          <p:spPr>
            <a:xfrm>
              <a:off x="4085384" y="3436193"/>
              <a:ext cx="1404000" cy="575992"/>
            </a:xfrm>
            <a:prstGeom prst="rect">
              <a:avLst/>
            </a:prstGeom>
            <a:solidFill>
              <a:srgbClr val="C9E7E9"/>
            </a:solidFill>
            <a:ln w="38100">
              <a:solidFill>
                <a:schemeClr val="bg1"/>
              </a:solidFill>
            </a:ln>
          </p:spPr>
          <p:txBody>
            <a:bodyPr wrap="square" anchor="ctr">
              <a:spAutoFit/>
            </a:bodyPr>
            <a:lstStyle/>
            <a:p>
              <a:pPr algn="ctr">
                <a:lnSpc>
                  <a:spcPts val="2000"/>
                </a:lnSpc>
                <a:spcBef>
                  <a:spcPts val="1200"/>
                </a:spcBef>
              </a:pPr>
              <a:r>
                <a:rPr lang="it-IT" sz="1000" dirty="0">
                  <a:solidFill>
                    <a:srgbClr val="002060"/>
                  </a:solidFill>
                  <a:latin typeface="Century Gothic" panose="020B0502020202020204" pitchFamily="34" charset="0"/>
                </a:rPr>
                <a:t>Low Materiality/ No Materiality</a:t>
              </a:r>
            </a:p>
          </p:txBody>
        </p:sp>
        <p:sp>
          <p:nvSpPr>
            <p:cNvPr id="37" name="Rectangle 36">
              <a:extLst>
                <a:ext uri="{FF2B5EF4-FFF2-40B4-BE49-F238E27FC236}">
                  <a16:creationId xmlns:a16="http://schemas.microsoft.com/office/drawing/2014/main" id="{946336F4-2D2C-41F3-800B-F27EB289958E}"/>
                </a:ext>
              </a:extLst>
            </p:cNvPr>
            <p:cNvSpPr/>
            <p:nvPr/>
          </p:nvSpPr>
          <p:spPr>
            <a:xfrm>
              <a:off x="4085384" y="2280293"/>
              <a:ext cx="1404000" cy="575992"/>
            </a:xfrm>
            <a:prstGeom prst="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5%</a:t>
              </a:r>
            </a:p>
          </p:txBody>
        </p:sp>
        <p:sp>
          <p:nvSpPr>
            <p:cNvPr id="38" name="Rectangle 37">
              <a:extLst>
                <a:ext uri="{FF2B5EF4-FFF2-40B4-BE49-F238E27FC236}">
                  <a16:creationId xmlns:a16="http://schemas.microsoft.com/office/drawing/2014/main" id="{A966D98F-4B96-42DA-B2BF-7757735C0ADC}"/>
                </a:ext>
              </a:extLst>
            </p:cNvPr>
            <p:cNvSpPr/>
            <p:nvPr/>
          </p:nvSpPr>
          <p:spPr>
            <a:xfrm>
              <a:off x="4085384" y="2858243"/>
              <a:ext cx="1404000" cy="575992"/>
            </a:xfrm>
            <a:prstGeom prst="rect">
              <a:avLst/>
            </a:prstGeom>
            <a:solidFill>
              <a:srgbClr val="9ED3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5%/4 = ± 1,25% </a:t>
              </a:r>
            </a:p>
          </p:txBody>
        </p:sp>
      </p:grpSp>
      <p:grpSp>
        <p:nvGrpSpPr>
          <p:cNvPr id="3" name="Group 2">
            <a:extLst>
              <a:ext uri="{FF2B5EF4-FFF2-40B4-BE49-F238E27FC236}">
                <a16:creationId xmlns:a16="http://schemas.microsoft.com/office/drawing/2014/main" id="{66E5FD81-6827-46BC-88CB-4E15A7CC169B}"/>
              </a:ext>
            </a:extLst>
          </p:cNvPr>
          <p:cNvGrpSpPr/>
          <p:nvPr/>
        </p:nvGrpSpPr>
        <p:grpSpPr>
          <a:xfrm>
            <a:off x="6875148" y="3067206"/>
            <a:ext cx="1404000" cy="1731892"/>
            <a:chOff x="6513328" y="2280293"/>
            <a:chExt cx="1404000" cy="1731892"/>
          </a:xfrm>
        </p:grpSpPr>
        <p:sp>
          <p:nvSpPr>
            <p:cNvPr id="40" name="Rectangle 39">
              <a:extLst>
                <a:ext uri="{FF2B5EF4-FFF2-40B4-BE49-F238E27FC236}">
                  <a16:creationId xmlns:a16="http://schemas.microsoft.com/office/drawing/2014/main" id="{A34A530E-6C21-4ED6-BBE8-AE19AB1BD069}"/>
                </a:ext>
              </a:extLst>
            </p:cNvPr>
            <p:cNvSpPr/>
            <p:nvPr/>
          </p:nvSpPr>
          <p:spPr>
            <a:xfrm>
              <a:off x="6513328" y="3436193"/>
              <a:ext cx="1404000" cy="575992"/>
            </a:xfrm>
            <a:prstGeom prst="rect">
              <a:avLst/>
            </a:prstGeom>
            <a:solidFill>
              <a:srgbClr val="C9E7E9"/>
            </a:solidFill>
            <a:ln w="38100">
              <a:solidFill>
                <a:schemeClr val="bg1"/>
              </a:solidFill>
            </a:ln>
          </p:spPr>
          <p:txBody>
            <a:bodyPr wrap="square" anchor="ctr">
              <a:spAutoFit/>
            </a:bodyPr>
            <a:lstStyle/>
            <a:p>
              <a:pPr algn="ctr">
                <a:lnSpc>
                  <a:spcPts val="2000"/>
                </a:lnSpc>
                <a:spcBef>
                  <a:spcPts val="1200"/>
                </a:spcBef>
              </a:pPr>
              <a:r>
                <a:rPr lang="it-IT" sz="1000" dirty="0">
                  <a:solidFill>
                    <a:srgbClr val="002060"/>
                  </a:solidFill>
                  <a:latin typeface="Century Gothic" panose="020B0502020202020204" pitchFamily="34" charset="0"/>
                </a:rPr>
                <a:t>Low Materiality/ No Materiality</a:t>
              </a:r>
            </a:p>
          </p:txBody>
        </p:sp>
        <p:sp>
          <p:nvSpPr>
            <p:cNvPr id="41" name="Rectangle 40">
              <a:extLst>
                <a:ext uri="{FF2B5EF4-FFF2-40B4-BE49-F238E27FC236}">
                  <a16:creationId xmlns:a16="http://schemas.microsoft.com/office/drawing/2014/main" id="{289CC66E-21BF-4B2B-9D7D-7C846FD76DC9}"/>
                </a:ext>
              </a:extLst>
            </p:cNvPr>
            <p:cNvSpPr/>
            <p:nvPr/>
          </p:nvSpPr>
          <p:spPr>
            <a:xfrm>
              <a:off x="6513328" y="2280293"/>
              <a:ext cx="1404000" cy="575992"/>
            </a:xfrm>
            <a:prstGeom prst="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3,5%</a:t>
              </a:r>
            </a:p>
          </p:txBody>
        </p:sp>
        <p:sp>
          <p:nvSpPr>
            <p:cNvPr id="42" name="Rectangle 41">
              <a:extLst>
                <a:ext uri="{FF2B5EF4-FFF2-40B4-BE49-F238E27FC236}">
                  <a16:creationId xmlns:a16="http://schemas.microsoft.com/office/drawing/2014/main" id="{EEE0B330-AA34-473E-950E-B3F9E0BB42B3}"/>
                </a:ext>
              </a:extLst>
            </p:cNvPr>
            <p:cNvSpPr/>
            <p:nvPr/>
          </p:nvSpPr>
          <p:spPr>
            <a:xfrm>
              <a:off x="6513328" y="2858243"/>
              <a:ext cx="1404000" cy="575992"/>
            </a:xfrm>
            <a:prstGeom prst="rect">
              <a:avLst/>
            </a:prstGeom>
            <a:solidFill>
              <a:srgbClr val="9ED3D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ts val="1200"/>
                </a:spcBef>
              </a:pPr>
              <a:r>
                <a:rPr lang="it-IT" sz="1100" dirty="0">
                  <a:solidFill>
                    <a:srgbClr val="002060"/>
                  </a:solidFill>
                  <a:latin typeface="Century Gothic" panose="020B0502020202020204" pitchFamily="34" charset="0"/>
                </a:rPr>
                <a:t>±  3,5%/4 =             ±  0,88% </a:t>
              </a:r>
            </a:p>
          </p:txBody>
        </p:sp>
      </p:grpSp>
      <p:sp>
        <p:nvSpPr>
          <p:cNvPr id="43" name="Rectangle 42">
            <a:extLst>
              <a:ext uri="{FF2B5EF4-FFF2-40B4-BE49-F238E27FC236}">
                <a16:creationId xmlns:a16="http://schemas.microsoft.com/office/drawing/2014/main" id="{2DC6E56C-27AA-4480-A389-43F057A7A1B0}"/>
              </a:ext>
            </a:extLst>
          </p:cNvPr>
          <p:cNvSpPr/>
          <p:nvPr/>
        </p:nvSpPr>
        <p:spPr>
          <a:xfrm>
            <a:off x="3146435" y="3130000"/>
            <a:ext cx="1152560" cy="253916"/>
          </a:xfrm>
          <a:prstGeom prst="rect">
            <a:avLst/>
          </a:prstGeom>
          <a:solidFill>
            <a:schemeClr val="bg1"/>
          </a:solidFill>
          <a:ln>
            <a:solidFill>
              <a:schemeClr val="bg1"/>
            </a:solidFill>
          </a:ln>
        </p:spPr>
        <p:txBody>
          <a:bodyPr wrap="none" lIns="0" rIns="0">
            <a:spAutoFit/>
          </a:bodyPr>
          <a:lstStyle/>
          <a:p>
            <a:r>
              <a:rPr lang="it-IT" sz="1050" b="1" dirty="0">
                <a:solidFill>
                  <a:srgbClr val="F24B08"/>
                </a:solidFill>
                <a:latin typeface="Century Gothic" panose="020B0502020202020204" pitchFamily="34" charset="0"/>
              </a:rPr>
              <a:t> ±    87 </a:t>
            </a:r>
            <a:r>
              <a:rPr lang="it-IT" sz="1050" dirty="0">
                <a:solidFill>
                  <a:srgbClr val="F24B08"/>
                </a:solidFill>
                <a:latin typeface="Century Gothic" panose="020B0502020202020204" pitchFamily="34" charset="0"/>
              </a:rPr>
              <a:t>Mln on OF</a:t>
            </a:r>
            <a:r>
              <a:rPr lang="it-IT" sz="1050" b="1" dirty="0">
                <a:solidFill>
                  <a:srgbClr val="F24B08"/>
                </a:solidFill>
                <a:latin typeface="Century Gothic" panose="020B0502020202020204" pitchFamily="34" charset="0"/>
              </a:rPr>
              <a:t> </a:t>
            </a:r>
            <a:endParaRPr lang="it-IT" sz="1600" b="1" dirty="0">
              <a:solidFill>
                <a:srgbClr val="F24B08"/>
              </a:solidFill>
              <a:latin typeface="Century Gothic" panose="020B0502020202020204" pitchFamily="34" charset="0"/>
            </a:endParaRPr>
          </a:p>
        </p:txBody>
      </p:sp>
      <p:sp>
        <p:nvSpPr>
          <p:cNvPr id="53" name="Rectangle 52">
            <a:extLst>
              <a:ext uri="{FF2B5EF4-FFF2-40B4-BE49-F238E27FC236}">
                <a16:creationId xmlns:a16="http://schemas.microsoft.com/office/drawing/2014/main" id="{4AF80B24-61C1-4F72-8DE6-0FB20E4787D6}"/>
              </a:ext>
            </a:extLst>
          </p:cNvPr>
          <p:cNvSpPr/>
          <p:nvPr/>
        </p:nvSpPr>
        <p:spPr>
          <a:xfrm>
            <a:off x="4566606" y="2090892"/>
            <a:ext cx="1727924" cy="324512"/>
          </a:xfrm>
          <a:prstGeom prst="rect">
            <a:avLst/>
          </a:prstGeom>
          <a:solidFill>
            <a:srgbClr val="073D83"/>
          </a:solidFill>
          <a:ln>
            <a:noFill/>
          </a:ln>
        </p:spPr>
        <p:txBody>
          <a:bodyPr wrap="square">
            <a:spAutoFit/>
          </a:bodyPr>
          <a:lstStyle/>
          <a:p>
            <a:pPr algn="ctr">
              <a:lnSpc>
                <a:spcPts val="2000"/>
              </a:lnSpc>
              <a:spcBef>
                <a:spcPts val="1200"/>
              </a:spcBef>
            </a:pPr>
            <a:r>
              <a:rPr lang="it-IT" sz="1000" dirty="0">
                <a:solidFill>
                  <a:schemeClr val="bg1"/>
                </a:solidFill>
                <a:latin typeface="Century Gothic" panose="020B0502020202020204" pitchFamily="34" charset="0"/>
              </a:rPr>
              <a:t>175% &lt;  SR&lt; 250%</a:t>
            </a:r>
          </a:p>
        </p:txBody>
      </p:sp>
      <p:grpSp>
        <p:nvGrpSpPr>
          <p:cNvPr id="56" name="Group 55">
            <a:extLst>
              <a:ext uri="{FF2B5EF4-FFF2-40B4-BE49-F238E27FC236}">
                <a16:creationId xmlns:a16="http://schemas.microsoft.com/office/drawing/2014/main" id="{B13F250F-FC45-47D2-AF7D-0B2A7DAD3010}"/>
              </a:ext>
            </a:extLst>
          </p:cNvPr>
          <p:cNvGrpSpPr/>
          <p:nvPr/>
        </p:nvGrpSpPr>
        <p:grpSpPr>
          <a:xfrm>
            <a:off x="971318" y="3062202"/>
            <a:ext cx="288032" cy="1737862"/>
            <a:chOff x="899592" y="2274331"/>
            <a:chExt cx="288032" cy="1737862"/>
          </a:xfrm>
        </p:grpSpPr>
        <p:sp>
          <p:nvSpPr>
            <p:cNvPr id="57" name="Rectangle 56">
              <a:extLst>
                <a:ext uri="{FF2B5EF4-FFF2-40B4-BE49-F238E27FC236}">
                  <a16:creationId xmlns:a16="http://schemas.microsoft.com/office/drawing/2014/main" id="{A6E6340D-9ED3-4B89-9E32-364706C5F2FF}"/>
                </a:ext>
              </a:extLst>
            </p:cNvPr>
            <p:cNvSpPr/>
            <p:nvPr/>
          </p:nvSpPr>
          <p:spPr>
            <a:xfrm>
              <a:off x="899592" y="2859216"/>
              <a:ext cx="288032" cy="576000"/>
            </a:xfrm>
            <a:prstGeom prst="rect">
              <a:avLst/>
            </a:prstGeom>
            <a:solidFill>
              <a:schemeClr val="accent1">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900" dirty="0">
                  <a:solidFill>
                    <a:srgbClr val="002060"/>
                  </a:solidFill>
                  <a:latin typeface="Century Gothic" panose="020B0502020202020204" pitchFamily="34" charset="0"/>
                </a:rPr>
                <a:t>Medium</a:t>
              </a:r>
            </a:p>
          </p:txBody>
        </p:sp>
        <p:sp>
          <p:nvSpPr>
            <p:cNvPr id="58" name="Rectangle 57">
              <a:extLst>
                <a:ext uri="{FF2B5EF4-FFF2-40B4-BE49-F238E27FC236}">
                  <a16:creationId xmlns:a16="http://schemas.microsoft.com/office/drawing/2014/main" id="{F830C1E8-BD04-4F4C-9A28-64248705DF93}"/>
                </a:ext>
              </a:extLst>
            </p:cNvPr>
            <p:cNvSpPr/>
            <p:nvPr/>
          </p:nvSpPr>
          <p:spPr>
            <a:xfrm>
              <a:off x="899592" y="2274331"/>
              <a:ext cx="288032" cy="581954"/>
            </a:xfrm>
            <a:prstGeom prst="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000" dirty="0">
                  <a:solidFill>
                    <a:srgbClr val="002060"/>
                  </a:solidFill>
                  <a:latin typeface="Century Gothic" panose="020B0502020202020204" pitchFamily="34" charset="0"/>
                </a:rPr>
                <a:t>High</a:t>
              </a:r>
            </a:p>
          </p:txBody>
        </p:sp>
        <p:sp>
          <p:nvSpPr>
            <p:cNvPr id="59" name="Rectangle 58">
              <a:extLst>
                <a:ext uri="{FF2B5EF4-FFF2-40B4-BE49-F238E27FC236}">
                  <a16:creationId xmlns:a16="http://schemas.microsoft.com/office/drawing/2014/main" id="{7D435147-41CB-400B-ADD2-D2B5F2FDB736}"/>
                </a:ext>
              </a:extLst>
            </p:cNvPr>
            <p:cNvSpPr/>
            <p:nvPr/>
          </p:nvSpPr>
          <p:spPr>
            <a:xfrm>
              <a:off x="899592" y="3436193"/>
              <a:ext cx="288032" cy="576000"/>
            </a:xfrm>
            <a:prstGeom prst="rect">
              <a:avLst/>
            </a:prstGeom>
            <a:solidFill>
              <a:srgbClr val="C9E7E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000" dirty="0">
                  <a:solidFill>
                    <a:srgbClr val="002060"/>
                  </a:solidFill>
                  <a:latin typeface="Century Gothic" panose="020B0502020202020204" pitchFamily="34" charset="0"/>
                </a:rPr>
                <a:t>Low/No</a:t>
              </a:r>
            </a:p>
          </p:txBody>
        </p:sp>
      </p:grpSp>
      <p:grpSp>
        <p:nvGrpSpPr>
          <p:cNvPr id="60" name="Group 59">
            <a:extLst>
              <a:ext uri="{FF2B5EF4-FFF2-40B4-BE49-F238E27FC236}">
                <a16:creationId xmlns:a16="http://schemas.microsoft.com/office/drawing/2014/main" id="{36DC95B1-CF88-42AC-9F74-7DE2D2803161}"/>
              </a:ext>
            </a:extLst>
          </p:cNvPr>
          <p:cNvGrpSpPr/>
          <p:nvPr/>
        </p:nvGrpSpPr>
        <p:grpSpPr>
          <a:xfrm>
            <a:off x="467262" y="2143155"/>
            <a:ext cx="404083" cy="2656901"/>
            <a:chOff x="395536" y="1355284"/>
            <a:chExt cx="404083" cy="2656901"/>
          </a:xfrm>
        </p:grpSpPr>
        <p:sp>
          <p:nvSpPr>
            <p:cNvPr id="61" name="Rectangle 60">
              <a:extLst>
                <a:ext uri="{FF2B5EF4-FFF2-40B4-BE49-F238E27FC236}">
                  <a16:creationId xmlns:a16="http://schemas.microsoft.com/office/drawing/2014/main" id="{0AFE85D4-7540-440F-933C-98B403390DDA}"/>
                </a:ext>
              </a:extLst>
            </p:cNvPr>
            <p:cNvSpPr/>
            <p:nvPr/>
          </p:nvSpPr>
          <p:spPr>
            <a:xfrm>
              <a:off x="395536" y="2274331"/>
              <a:ext cx="404083" cy="1737854"/>
            </a:xfrm>
            <a:prstGeom prst="rect">
              <a:avLst/>
            </a:prstGeom>
            <a:solidFill>
              <a:srgbClr val="073D8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000" dirty="0">
                  <a:latin typeface="Century Gothic" panose="020B0502020202020204" pitchFamily="34" charset="0"/>
                </a:rPr>
                <a:t>Materiality Thresholds</a:t>
              </a:r>
            </a:p>
            <a:p>
              <a:pPr algn="ctr"/>
              <a:r>
                <a:rPr lang="it-IT" sz="1000" dirty="0">
                  <a:latin typeface="Century Gothic" panose="020B0502020202020204" pitchFamily="34" charset="0"/>
                </a:rPr>
                <a:t> OF &amp; SCR</a:t>
              </a:r>
            </a:p>
          </p:txBody>
        </p:sp>
        <p:sp>
          <p:nvSpPr>
            <p:cNvPr id="62" name="Rectangle 61">
              <a:extLst>
                <a:ext uri="{FF2B5EF4-FFF2-40B4-BE49-F238E27FC236}">
                  <a16:creationId xmlns:a16="http://schemas.microsoft.com/office/drawing/2014/main" id="{E6D5F089-0D6B-40D4-B68A-F4718709D9F2}"/>
                </a:ext>
              </a:extLst>
            </p:cNvPr>
            <p:cNvSpPr/>
            <p:nvPr/>
          </p:nvSpPr>
          <p:spPr>
            <a:xfrm>
              <a:off x="395536" y="1355284"/>
              <a:ext cx="404083" cy="89314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1000" dirty="0">
                  <a:solidFill>
                    <a:schemeClr val="bg2">
                      <a:lumMod val="50000"/>
                    </a:schemeClr>
                  </a:solidFill>
                  <a:latin typeface="Century Gothic" panose="020B0502020202020204" pitchFamily="34" charset="0"/>
                </a:rPr>
                <a:t>Materiality Thresholds SR</a:t>
              </a:r>
            </a:p>
          </p:txBody>
        </p:sp>
      </p:grpSp>
      <p:sp>
        <p:nvSpPr>
          <p:cNvPr id="63" name="Rectangle 62">
            <a:extLst>
              <a:ext uri="{FF2B5EF4-FFF2-40B4-BE49-F238E27FC236}">
                <a16:creationId xmlns:a16="http://schemas.microsoft.com/office/drawing/2014/main" id="{40CAC275-5425-44FC-AEB8-45649C2064A4}"/>
              </a:ext>
            </a:extLst>
          </p:cNvPr>
          <p:cNvSpPr/>
          <p:nvPr/>
        </p:nvSpPr>
        <p:spPr>
          <a:xfrm>
            <a:off x="4631847" y="2651384"/>
            <a:ext cx="1404000" cy="318870"/>
          </a:xfrm>
          <a:prstGeom prst="rect">
            <a:avLst/>
          </a:prstGeom>
          <a:solidFill>
            <a:schemeClr val="accent2">
              <a:lumMod val="20000"/>
              <a:lumOff val="80000"/>
            </a:schemeClr>
          </a:solidFill>
          <a:ln>
            <a:noFill/>
          </a:ln>
        </p:spPr>
        <p:txBody>
          <a:bodyPr wrap="square" anchor="ctr">
            <a:spAutoFit/>
          </a:bodyPr>
          <a:lstStyle/>
          <a:p>
            <a:pPr algn="ctr">
              <a:lnSpc>
                <a:spcPts val="2000"/>
              </a:lnSpc>
              <a:spcBef>
                <a:spcPts val="1200"/>
              </a:spcBef>
            </a:pPr>
            <a:r>
              <a:rPr lang="it-IT" sz="1100" dirty="0">
                <a:solidFill>
                  <a:srgbClr val="002060"/>
                </a:solidFill>
                <a:latin typeface="Century Gothic" panose="020B0502020202020204" pitchFamily="34" charset="0"/>
              </a:rPr>
              <a:t>10 p.p.</a:t>
            </a:r>
          </a:p>
        </p:txBody>
      </p:sp>
      <p:sp>
        <p:nvSpPr>
          <p:cNvPr id="64" name="Rectangle 63">
            <a:extLst>
              <a:ext uri="{FF2B5EF4-FFF2-40B4-BE49-F238E27FC236}">
                <a16:creationId xmlns:a16="http://schemas.microsoft.com/office/drawing/2014/main" id="{D6A05F9A-1623-4FBB-83AF-845BE7FF11A0}"/>
              </a:ext>
            </a:extLst>
          </p:cNvPr>
          <p:cNvSpPr/>
          <p:nvPr/>
        </p:nvSpPr>
        <p:spPr>
          <a:xfrm>
            <a:off x="6875148" y="2595008"/>
            <a:ext cx="1404000" cy="318870"/>
          </a:xfrm>
          <a:prstGeom prst="rect">
            <a:avLst/>
          </a:prstGeom>
          <a:solidFill>
            <a:schemeClr val="accent2">
              <a:lumMod val="20000"/>
              <a:lumOff val="80000"/>
            </a:schemeClr>
          </a:solidFill>
          <a:ln>
            <a:noFill/>
          </a:ln>
        </p:spPr>
        <p:txBody>
          <a:bodyPr wrap="square" anchor="ctr">
            <a:spAutoFit/>
          </a:bodyPr>
          <a:lstStyle/>
          <a:p>
            <a:pPr algn="ctr">
              <a:lnSpc>
                <a:spcPts val="2000"/>
              </a:lnSpc>
              <a:spcBef>
                <a:spcPts val="1200"/>
              </a:spcBef>
            </a:pPr>
            <a:r>
              <a:rPr lang="it-IT" sz="1100" dirty="0">
                <a:solidFill>
                  <a:srgbClr val="002060"/>
                </a:solidFill>
                <a:latin typeface="Century Gothic" panose="020B0502020202020204" pitchFamily="34" charset="0"/>
              </a:rPr>
              <a:t>5 p.p.</a:t>
            </a:r>
          </a:p>
        </p:txBody>
      </p:sp>
      <p:sp>
        <p:nvSpPr>
          <p:cNvPr id="65" name="Rectangle 64">
            <a:extLst>
              <a:ext uri="{FF2B5EF4-FFF2-40B4-BE49-F238E27FC236}">
                <a16:creationId xmlns:a16="http://schemas.microsoft.com/office/drawing/2014/main" id="{34B2B72C-5256-4FD7-A6F4-921873D98B4E}"/>
              </a:ext>
            </a:extLst>
          </p:cNvPr>
          <p:cNvSpPr/>
          <p:nvPr/>
        </p:nvSpPr>
        <p:spPr>
          <a:xfrm>
            <a:off x="1743902" y="2616373"/>
            <a:ext cx="1404000" cy="318870"/>
          </a:xfrm>
          <a:prstGeom prst="rect">
            <a:avLst/>
          </a:prstGeom>
          <a:solidFill>
            <a:schemeClr val="accent2">
              <a:lumMod val="20000"/>
              <a:lumOff val="80000"/>
            </a:schemeClr>
          </a:solidFill>
          <a:ln>
            <a:noFill/>
          </a:ln>
        </p:spPr>
        <p:txBody>
          <a:bodyPr wrap="square" anchor="ctr">
            <a:spAutoFit/>
          </a:bodyPr>
          <a:lstStyle/>
          <a:p>
            <a:pPr algn="ctr">
              <a:lnSpc>
                <a:spcPts val="2000"/>
              </a:lnSpc>
              <a:spcBef>
                <a:spcPts val="1200"/>
              </a:spcBef>
            </a:pPr>
            <a:r>
              <a:rPr lang="it-IT" sz="1100" dirty="0">
                <a:solidFill>
                  <a:srgbClr val="002060"/>
                </a:solidFill>
                <a:latin typeface="Century Gothic" panose="020B0502020202020204" pitchFamily="34" charset="0"/>
              </a:rPr>
              <a:t>15 p.p.</a:t>
            </a:r>
          </a:p>
        </p:txBody>
      </p:sp>
      <p:sp>
        <p:nvSpPr>
          <p:cNvPr id="39" name="Rectangle 13">
            <a:extLst>
              <a:ext uri="{FF2B5EF4-FFF2-40B4-BE49-F238E27FC236}">
                <a16:creationId xmlns:a16="http://schemas.microsoft.com/office/drawing/2014/main" id="{5D836380-E725-48A8-A4F6-5471A34E0592}"/>
              </a:ext>
            </a:extLst>
          </p:cNvPr>
          <p:cNvSpPr/>
          <p:nvPr/>
        </p:nvSpPr>
        <p:spPr>
          <a:xfrm>
            <a:off x="1411049" y="2130388"/>
            <a:ext cx="2080831" cy="314510"/>
          </a:xfrm>
          <a:prstGeom prst="rect">
            <a:avLst/>
          </a:prstGeom>
          <a:solidFill>
            <a:srgbClr val="073D83"/>
          </a:solidFill>
          <a:ln>
            <a:noFill/>
          </a:ln>
        </p:spPr>
        <p:txBody>
          <a:bodyPr wrap="square">
            <a:spAutoFit/>
          </a:bodyPr>
          <a:lstStyle/>
          <a:p>
            <a:pPr algn="ctr">
              <a:lnSpc>
                <a:spcPts val="2000"/>
              </a:lnSpc>
              <a:spcBef>
                <a:spcPts val="1200"/>
              </a:spcBef>
            </a:pPr>
            <a:r>
              <a:rPr lang="it-IT" sz="1000" dirty="0">
                <a:solidFill>
                  <a:schemeClr val="bg1"/>
                </a:solidFill>
                <a:latin typeface="Century Gothic" panose="020B0502020202020204" pitchFamily="34" charset="0"/>
              </a:rPr>
              <a:t>SR&gt; 250%</a:t>
            </a:r>
          </a:p>
        </p:txBody>
      </p:sp>
      <p:sp>
        <p:nvSpPr>
          <p:cNvPr id="44" name="Rectangle 14">
            <a:extLst>
              <a:ext uri="{FF2B5EF4-FFF2-40B4-BE49-F238E27FC236}">
                <a16:creationId xmlns:a16="http://schemas.microsoft.com/office/drawing/2014/main" id="{CA8C7771-08F8-4A12-944C-4B47BE9AD839}"/>
              </a:ext>
            </a:extLst>
          </p:cNvPr>
          <p:cNvSpPr/>
          <p:nvPr/>
        </p:nvSpPr>
        <p:spPr>
          <a:xfrm>
            <a:off x="6471354" y="2074719"/>
            <a:ext cx="1981536" cy="324512"/>
          </a:xfrm>
          <a:prstGeom prst="rect">
            <a:avLst/>
          </a:prstGeom>
          <a:solidFill>
            <a:srgbClr val="073D83"/>
          </a:solidFill>
          <a:ln>
            <a:noFill/>
          </a:ln>
        </p:spPr>
        <p:txBody>
          <a:bodyPr wrap="square">
            <a:spAutoFit/>
          </a:bodyPr>
          <a:lstStyle/>
          <a:p>
            <a:pPr algn="ctr">
              <a:lnSpc>
                <a:spcPts val="2000"/>
              </a:lnSpc>
              <a:spcBef>
                <a:spcPts val="1200"/>
              </a:spcBef>
            </a:pPr>
            <a:r>
              <a:rPr lang="it-IT" sz="1000" dirty="0">
                <a:solidFill>
                  <a:schemeClr val="bg1"/>
                </a:solidFill>
                <a:latin typeface="Century Gothic" panose="020B0502020202020204" pitchFamily="34" charset="0"/>
              </a:rPr>
              <a:t> 110% &lt;SR &lt; 175%</a:t>
            </a:r>
          </a:p>
        </p:txBody>
      </p:sp>
    </p:spTree>
    <p:extLst>
      <p:ext uri="{BB962C8B-B14F-4D97-AF65-F5344CB8AC3E}">
        <p14:creationId xmlns:p14="http://schemas.microsoft.com/office/powerpoint/2010/main" val="1361964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938D3-BC31-437C-A559-A754B43A0EB0}"/>
              </a:ext>
            </a:extLst>
          </p:cNvPr>
          <p:cNvSpPr>
            <a:spLocks noGrp="1"/>
          </p:cNvSpPr>
          <p:nvPr>
            <p:ph type="title"/>
          </p:nvPr>
        </p:nvSpPr>
        <p:spPr/>
        <p:txBody>
          <a:bodyPr/>
          <a:lstStyle/>
          <a:p>
            <a:r>
              <a:rPr lang="it-IT" sz="2000" dirty="0"/>
              <a:t>Alcuni Esempi</a:t>
            </a:r>
          </a:p>
        </p:txBody>
      </p:sp>
      <p:sp>
        <p:nvSpPr>
          <p:cNvPr id="4" name="Slide Number Placeholder 3">
            <a:extLst>
              <a:ext uri="{FF2B5EF4-FFF2-40B4-BE49-F238E27FC236}">
                <a16:creationId xmlns:a16="http://schemas.microsoft.com/office/drawing/2014/main" id="{1EB90C36-9CE3-4AF7-BEE9-E8C0E9AD2E6E}"/>
              </a:ext>
            </a:extLst>
          </p:cNvPr>
          <p:cNvSpPr>
            <a:spLocks noGrp="1"/>
          </p:cNvSpPr>
          <p:nvPr>
            <p:ph type="sldNum" sz="quarter" idx="12"/>
          </p:nvPr>
        </p:nvSpPr>
        <p:spPr/>
        <p:txBody>
          <a:bodyPr/>
          <a:lstStyle/>
          <a:p>
            <a:fld id="{B7CED035-CD93-4284-823A-F478EB277943}" type="slidenum">
              <a:rPr lang="it-IT" smtClean="0"/>
              <a:pPr/>
              <a:t>43</a:t>
            </a:fld>
            <a:endParaRPr lang="it-IT"/>
          </a:p>
        </p:txBody>
      </p:sp>
      <p:sp>
        <p:nvSpPr>
          <p:cNvPr id="3" name="Rectangle 2">
            <a:extLst>
              <a:ext uri="{FF2B5EF4-FFF2-40B4-BE49-F238E27FC236}">
                <a16:creationId xmlns:a16="http://schemas.microsoft.com/office/drawing/2014/main" id="{5FB63532-8704-4026-8C76-FE613B1D7C65}"/>
              </a:ext>
            </a:extLst>
          </p:cNvPr>
          <p:cNvSpPr/>
          <p:nvPr/>
        </p:nvSpPr>
        <p:spPr>
          <a:xfrm>
            <a:off x="467269" y="2690975"/>
            <a:ext cx="2318916" cy="1015663"/>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Dopo i controlli sulle </a:t>
            </a:r>
            <a:r>
              <a:rPr lang="it-IT" sz="1200" b="1" dirty="0">
                <a:solidFill>
                  <a:srgbClr val="002060"/>
                </a:solidFill>
                <a:latin typeface="Century Gothic" panose="020B0502020202020204" pitchFamily="34" charset="0"/>
              </a:rPr>
              <a:t>Riserve Tecniche</a:t>
            </a:r>
            <a:r>
              <a:rPr lang="it-IT" sz="1200" dirty="0">
                <a:solidFill>
                  <a:schemeClr val="accent6">
                    <a:lumMod val="75000"/>
                  </a:schemeClr>
                </a:solidFill>
                <a:latin typeface="Century Gothic" panose="020B0502020202020204" pitchFamily="34" charset="0"/>
              </a:rPr>
              <a:t>, </a:t>
            </a:r>
            <a:r>
              <a:rPr lang="it-IT" sz="1200" dirty="0">
                <a:solidFill>
                  <a:schemeClr val="tx1">
                    <a:lumMod val="50000"/>
                    <a:lumOff val="50000"/>
                  </a:schemeClr>
                </a:solidFill>
                <a:latin typeface="Century Gothic" panose="020B0502020202020204" pitchFamily="34" charset="0"/>
              </a:rPr>
              <a:t>la </a:t>
            </a:r>
            <a:r>
              <a:rPr lang="it-IT" sz="1200" b="1" dirty="0">
                <a:solidFill>
                  <a:srgbClr val="002060"/>
                </a:solidFill>
                <a:latin typeface="Century Gothic" panose="020B0502020202020204" pitchFamily="34" charset="0"/>
              </a:rPr>
              <a:t>Funzione Attuariale</a:t>
            </a:r>
            <a:r>
              <a:rPr lang="it-IT" sz="1200" dirty="0">
                <a:solidFill>
                  <a:schemeClr val="accent6">
                    <a:lumMod val="75000"/>
                  </a:schemeClr>
                </a:solidFill>
                <a:latin typeface="Century Gothic" panose="020B0502020202020204" pitchFamily="34" charset="0"/>
              </a:rPr>
              <a:t> </a:t>
            </a:r>
            <a:r>
              <a:rPr lang="it-IT" sz="1200" dirty="0">
                <a:solidFill>
                  <a:schemeClr val="tx1">
                    <a:lumMod val="50000"/>
                    <a:lumOff val="50000"/>
                  </a:schemeClr>
                </a:solidFill>
                <a:latin typeface="Century Gothic" panose="020B0502020202020204" pitchFamily="34" charset="0"/>
              </a:rPr>
              <a:t>identifica un </a:t>
            </a:r>
            <a:r>
              <a:rPr lang="it-IT" sz="1200" b="1" dirty="0">
                <a:solidFill>
                  <a:srgbClr val="002060"/>
                </a:solidFill>
                <a:latin typeface="Century Gothic" panose="020B0502020202020204" pitchFamily="34" charset="0"/>
              </a:rPr>
              <a:t>errore</a:t>
            </a:r>
            <a:r>
              <a:rPr lang="it-IT" sz="1200" dirty="0">
                <a:solidFill>
                  <a:schemeClr val="accent6">
                    <a:lumMod val="75000"/>
                  </a:schemeClr>
                </a:solidFill>
                <a:latin typeface="Century Gothic" panose="020B0502020202020204" pitchFamily="34" charset="0"/>
              </a:rPr>
              <a:t> </a:t>
            </a:r>
            <a:r>
              <a:rPr lang="it-IT" sz="1200" dirty="0">
                <a:solidFill>
                  <a:schemeClr val="tx1">
                    <a:lumMod val="50000"/>
                    <a:lumOff val="50000"/>
                  </a:schemeClr>
                </a:solidFill>
                <a:latin typeface="Century Gothic" panose="020B0502020202020204" pitchFamily="34" charset="0"/>
              </a:rPr>
              <a:t>nel setup del </a:t>
            </a:r>
          </a:p>
          <a:p>
            <a:r>
              <a:rPr lang="it-IT" sz="1200" b="1" dirty="0">
                <a:solidFill>
                  <a:srgbClr val="002060"/>
                </a:solidFill>
                <a:latin typeface="Century Gothic" panose="020B0502020202020204" pitchFamily="34" charset="0"/>
              </a:rPr>
              <a:t>Modello Attuariale.</a:t>
            </a:r>
            <a:r>
              <a:rPr lang="it-IT" sz="1200" dirty="0">
                <a:solidFill>
                  <a:schemeClr val="accent6">
                    <a:lumMod val="75000"/>
                  </a:schemeClr>
                </a:solidFill>
                <a:latin typeface="Century Gothic" panose="020B0502020202020204" pitchFamily="34" charset="0"/>
              </a:rPr>
              <a:t> </a:t>
            </a:r>
          </a:p>
        </p:txBody>
      </p:sp>
      <p:sp>
        <p:nvSpPr>
          <p:cNvPr id="5" name="Rectangle 4">
            <a:extLst>
              <a:ext uri="{FF2B5EF4-FFF2-40B4-BE49-F238E27FC236}">
                <a16:creationId xmlns:a16="http://schemas.microsoft.com/office/drawing/2014/main" id="{BD160613-B6B4-4829-85F9-9EFAADCEBBAE}"/>
              </a:ext>
            </a:extLst>
          </p:cNvPr>
          <p:cNvSpPr/>
          <p:nvPr/>
        </p:nvSpPr>
        <p:spPr>
          <a:xfrm>
            <a:off x="3707904" y="2679434"/>
            <a:ext cx="2318916" cy="1200329"/>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L’Attuariato stima un </a:t>
            </a:r>
            <a:r>
              <a:rPr lang="it-IT" sz="1200" b="1" dirty="0">
                <a:solidFill>
                  <a:srgbClr val="002060"/>
                </a:solidFill>
                <a:latin typeface="Century Gothic" panose="020B0502020202020204" pitchFamily="34" charset="0"/>
              </a:rPr>
              <a:t>impatto sulle TP di per esempio € 60 Mln</a:t>
            </a:r>
            <a:r>
              <a:rPr lang="it-IT" sz="1200" dirty="0">
                <a:solidFill>
                  <a:schemeClr val="tx1">
                    <a:lumMod val="50000"/>
                    <a:lumOff val="50000"/>
                  </a:schemeClr>
                </a:solidFill>
                <a:latin typeface="Century Gothic" panose="020B0502020202020204" pitchFamily="34" charset="0"/>
              </a:rPr>
              <a:t>, e un </a:t>
            </a:r>
            <a:r>
              <a:rPr lang="it-IT" sz="1200" b="1" dirty="0">
                <a:solidFill>
                  <a:srgbClr val="002060"/>
                </a:solidFill>
                <a:latin typeface="Century Gothic" panose="020B0502020202020204" pitchFamily="34" charset="0"/>
              </a:rPr>
              <a:t>impatto sul SR di 12 p.p.</a:t>
            </a:r>
            <a:r>
              <a:rPr lang="it-IT" sz="1200" dirty="0">
                <a:solidFill>
                  <a:srgbClr val="002060"/>
                </a:solidFill>
                <a:latin typeface="Century Gothic" panose="020B0502020202020204" pitchFamily="34" charset="0"/>
              </a:rPr>
              <a:t> </a:t>
            </a:r>
            <a:r>
              <a:rPr lang="it-IT" sz="1200" dirty="0">
                <a:solidFill>
                  <a:schemeClr val="tx1">
                    <a:lumMod val="50000"/>
                    <a:lumOff val="50000"/>
                  </a:schemeClr>
                </a:solidFill>
                <a:latin typeface="Century Gothic" panose="020B0502020202020204" pitchFamily="34" charset="0"/>
              </a:rPr>
              <a:t>L’errore verrà considerato di </a:t>
            </a:r>
            <a:r>
              <a:rPr lang="it-IT" sz="1200" b="1" dirty="0">
                <a:solidFill>
                  <a:srgbClr val="002060"/>
                </a:solidFill>
                <a:latin typeface="Century Gothic" panose="020B0502020202020204" pitchFamily="34" charset="0"/>
              </a:rPr>
              <a:t>Media Materialità.</a:t>
            </a:r>
          </a:p>
        </p:txBody>
      </p:sp>
      <p:sp>
        <p:nvSpPr>
          <p:cNvPr id="6" name="Rectangle 5">
            <a:extLst>
              <a:ext uri="{FF2B5EF4-FFF2-40B4-BE49-F238E27FC236}">
                <a16:creationId xmlns:a16="http://schemas.microsoft.com/office/drawing/2014/main" id="{FB6E6DA0-8313-4046-BB66-593736A55A6E}"/>
              </a:ext>
            </a:extLst>
          </p:cNvPr>
          <p:cNvSpPr/>
          <p:nvPr/>
        </p:nvSpPr>
        <p:spPr>
          <a:xfrm>
            <a:off x="6773010" y="2642323"/>
            <a:ext cx="2174900" cy="1569660"/>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La</a:t>
            </a:r>
            <a:r>
              <a:rPr lang="it-IT" sz="1200" dirty="0">
                <a:solidFill>
                  <a:schemeClr val="accent6">
                    <a:lumMod val="75000"/>
                  </a:schemeClr>
                </a:solidFill>
                <a:latin typeface="Century Gothic" panose="020B0502020202020204" pitchFamily="34" charset="0"/>
              </a:rPr>
              <a:t> </a:t>
            </a:r>
            <a:r>
              <a:rPr lang="it-IT" sz="1200" b="1" dirty="0">
                <a:solidFill>
                  <a:srgbClr val="002060"/>
                </a:solidFill>
                <a:latin typeface="Century Gothic" panose="020B0502020202020204" pitchFamily="34" charset="0"/>
              </a:rPr>
              <a:t>Funzione Attuariale </a:t>
            </a:r>
            <a:r>
              <a:rPr lang="it-IT" sz="1200" dirty="0">
                <a:solidFill>
                  <a:schemeClr val="tx1">
                    <a:lumMod val="50000"/>
                    <a:lumOff val="50000"/>
                  </a:schemeClr>
                </a:solidFill>
                <a:latin typeface="Century Gothic" panose="020B0502020202020204" pitchFamily="34" charset="0"/>
              </a:rPr>
              <a:t>chiede di </a:t>
            </a:r>
            <a:r>
              <a:rPr lang="it-IT" sz="1200" b="1" dirty="0">
                <a:solidFill>
                  <a:srgbClr val="002060"/>
                </a:solidFill>
                <a:latin typeface="Century Gothic" panose="020B0502020202020204" pitchFamily="34" charset="0"/>
              </a:rPr>
              <a:t>correggere</a:t>
            </a:r>
            <a:r>
              <a:rPr lang="it-IT" sz="1200" dirty="0">
                <a:solidFill>
                  <a:schemeClr val="accent6">
                    <a:lumMod val="75000"/>
                  </a:schemeClr>
                </a:solidFill>
                <a:latin typeface="Century Gothic" panose="020B0502020202020204" pitchFamily="34" charset="0"/>
              </a:rPr>
              <a:t> </a:t>
            </a:r>
            <a:r>
              <a:rPr lang="it-IT" sz="1200" dirty="0">
                <a:solidFill>
                  <a:schemeClr val="tx1">
                    <a:lumMod val="50000"/>
                    <a:lumOff val="50000"/>
                  </a:schemeClr>
                </a:solidFill>
                <a:latin typeface="Century Gothic" panose="020B0502020202020204" pitchFamily="34" charset="0"/>
              </a:rPr>
              <a:t>e di </a:t>
            </a:r>
            <a:r>
              <a:rPr lang="it-IT" sz="1200" b="1" dirty="0">
                <a:solidFill>
                  <a:srgbClr val="002060"/>
                </a:solidFill>
                <a:latin typeface="Century Gothic" panose="020B0502020202020204" pitchFamily="34" charset="0"/>
              </a:rPr>
              <a:t>lanciare nuovamente i modelli</a:t>
            </a:r>
            <a:r>
              <a:rPr lang="it-IT" sz="1200" dirty="0">
                <a:solidFill>
                  <a:srgbClr val="002060"/>
                </a:solidFill>
                <a:latin typeface="Century Gothic" panose="020B0502020202020204" pitchFamily="34" charset="0"/>
              </a:rPr>
              <a:t>. Piano di rimedio  + finding con rilevanza a seconda della materialità e della priorità di intervento</a:t>
            </a:r>
          </a:p>
        </p:txBody>
      </p:sp>
      <p:sp>
        <p:nvSpPr>
          <p:cNvPr id="8" name="Rectangle 7">
            <a:extLst>
              <a:ext uri="{FF2B5EF4-FFF2-40B4-BE49-F238E27FC236}">
                <a16:creationId xmlns:a16="http://schemas.microsoft.com/office/drawing/2014/main" id="{AE3C5021-09C6-4D2C-A3D0-94C7858B1B82}"/>
              </a:ext>
            </a:extLst>
          </p:cNvPr>
          <p:cNvSpPr/>
          <p:nvPr/>
        </p:nvSpPr>
        <p:spPr>
          <a:xfrm>
            <a:off x="6789588" y="4523754"/>
            <a:ext cx="2174900" cy="1015663"/>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La stima dell’impatto </a:t>
            </a:r>
            <a:r>
              <a:rPr lang="it-IT" sz="1200" b="1" dirty="0">
                <a:solidFill>
                  <a:srgbClr val="002060"/>
                </a:solidFill>
                <a:latin typeface="Century Gothic" panose="020B0502020202020204" pitchFamily="34" charset="0"/>
              </a:rPr>
              <a:t>aiuta a leggere</a:t>
            </a:r>
            <a:r>
              <a:rPr lang="it-IT" sz="1200" dirty="0">
                <a:solidFill>
                  <a:schemeClr val="tx1">
                    <a:lumMod val="50000"/>
                    <a:lumOff val="50000"/>
                  </a:schemeClr>
                </a:solidFill>
                <a:latin typeface="Century Gothic" panose="020B0502020202020204" pitchFamily="34" charset="0"/>
              </a:rPr>
              <a:t> I numeri finali e a dare una </a:t>
            </a:r>
            <a:r>
              <a:rPr lang="it-IT" sz="1200" b="1" dirty="0">
                <a:solidFill>
                  <a:srgbClr val="002060"/>
                </a:solidFill>
                <a:latin typeface="Century Gothic" panose="020B0502020202020204" pitchFamily="34" charset="0"/>
              </a:rPr>
              <a:t>giustificazione</a:t>
            </a:r>
            <a:r>
              <a:rPr lang="it-IT" sz="1200" dirty="0">
                <a:solidFill>
                  <a:schemeClr val="tx1">
                    <a:lumMod val="50000"/>
                    <a:lumOff val="50000"/>
                  </a:schemeClr>
                </a:solidFill>
                <a:latin typeface="Century Gothic" panose="020B0502020202020204" pitchFamily="34" charset="0"/>
              </a:rPr>
              <a:t> sui </a:t>
            </a:r>
            <a:r>
              <a:rPr lang="it-IT" sz="1200" b="1" dirty="0">
                <a:solidFill>
                  <a:srgbClr val="002060"/>
                </a:solidFill>
                <a:latin typeface="Century Gothic" panose="020B0502020202020204" pitchFamily="34" charset="0"/>
              </a:rPr>
              <a:t>movimenti</a:t>
            </a:r>
            <a:r>
              <a:rPr lang="it-IT" sz="1200" dirty="0">
                <a:solidFill>
                  <a:schemeClr val="tx1">
                    <a:lumMod val="50000"/>
                    <a:lumOff val="50000"/>
                  </a:schemeClr>
                </a:solidFill>
                <a:latin typeface="Century Gothic" panose="020B0502020202020204" pitchFamily="34" charset="0"/>
              </a:rPr>
              <a:t> tra le differenti valutazioni. </a:t>
            </a:r>
          </a:p>
        </p:txBody>
      </p:sp>
      <p:sp>
        <p:nvSpPr>
          <p:cNvPr id="9" name="Rectangle 8">
            <a:extLst>
              <a:ext uri="{FF2B5EF4-FFF2-40B4-BE49-F238E27FC236}">
                <a16:creationId xmlns:a16="http://schemas.microsoft.com/office/drawing/2014/main" id="{4BE5F928-2DCF-44E9-99F3-F2E03B90FE7C}"/>
              </a:ext>
            </a:extLst>
          </p:cNvPr>
          <p:cNvSpPr/>
          <p:nvPr/>
        </p:nvSpPr>
        <p:spPr>
          <a:xfrm>
            <a:off x="463705" y="4621241"/>
            <a:ext cx="2318916" cy="830997"/>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La Compagnia introduce la modellizzazione di un portafoglio non modellizzato prima.</a:t>
            </a:r>
          </a:p>
        </p:txBody>
      </p:sp>
      <p:sp>
        <p:nvSpPr>
          <p:cNvPr id="10" name="Rectangle 9">
            <a:extLst>
              <a:ext uri="{FF2B5EF4-FFF2-40B4-BE49-F238E27FC236}">
                <a16:creationId xmlns:a16="http://schemas.microsoft.com/office/drawing/2014/main" id="{525C36C4-F3C2-41B1-BAA9-9E12F7275249}"/>
              </a:ext>
            </a:extLst>
          </p:cNvPr>
          <p:cNvSpPr/>
          <p:nvPr/>
        </p:nvSpPr>
        <p:spPr>
          <a:xfrm>
            <a:off x="3707904" y="4519908"/>
            <a:ext cx="2318916" cy="1015663"/>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Vista l’importanza del cambiamento, l’ufficio coinvolto deve </a:t>
            </a:r>
            <a:r>
              <a:rPr lang="it-IT" sz="1200" b="1" dirty="0">
                <a:solidFill>
                  <a:srgbClr val="002060"/>
                </a:solidFill>
                <a:latin typeface="Century Gothic" panose="020B0502020202020204" pitchFamily="34" charset="0"/>
              </a:rPr>
              <a:t>stimare</a:t>
            </a:r>
            <a:r>
              <a:rPr lang="it-IT" sz="1200" dirty="0">
                <a:solidFill>
                  <a:schemeClr val="tx1">
                    <a:lumMod val="50000"/>
                    <a:lumOff val="50000"/>
                  </a:schemeClr>
                </a:solidFill>
                <a:latin typeface="Century Gothic" panose="020B0502020202020204" pitchFamily="34" charset="0"/>
              </a:rPr>
              <a:t> l’ </a:t>
            </a:r>
            <a:r>
              <a:rPr lang="it-IT" sz="1200" b="1" dirty="0">
                <a:solidFill>
                  <a:srgbClr val="002060"/>
                </a:solidFill>
                <a:latin typeface="Century Gothic" panose="020B0502020202020204" pitchFamily="34" charset="0"/>
              </a:rPr>
              <a:t>impatto</a:t>
            </a:r>
            <a:r>
              <a:rPr lang="it-IT" sz="1200" dirty="0">
                <a:solidFill>
                  <a:schemeClr val="tx1">
                    <a:lumMod val="50000"/>
                    <a:lumOff val="50000"/>
                  </a:schemeClr>
                </a:solidFill>
                <a:latin typeface="Century Gothic" panose="020B0502020202020204" pitchFamily="34" charset="0"/>
              </a:rPr>
              <a:t>, che risulta </a:t>
            </a:r>
            <a:r>
              <a:rPr lang="it-IT" sz="1200" b="1" dirty="0">
                <a:solidFill>
                  <a:srgbClr val="002060"/>
                </a:solidFill>
                <a:latin typeface="Century Gothic" panose="020B0502020202020204" pitchFamily="34" charset="0"/>
              </a:rPr>
              <a:t>di Media Materialità sulle TP.</a:t>
            </a:r>
          </a:p>
        </p:txBody>
      </p:sp>
      <p:cxnSp>
        <p:nvCxnSpPr>
          <p:cNvPr id="26" name="Straight Arrow Connector 25">
            <a:extLst>
              <a:ext uri="{FF2B5EF4-FFF2-40B4-BE49-F238E27FC236}">
                <a16:creationId xmlns:a16="http://schemas.microsoft.com/office/drawing/2014/main" id="{F5B21E4F-548D-48C4-9F2B-16169D600CAE}"/>
              </a:ext>
            </a:extLst>
          </p:cNvPr>
          <p:cNvCxnSpPr>
            <a:cxnSpLocks/>
          </p:cNvCxnSpPr>
          <p:nvPr/>
        </p:nvCxnSpPr>
        <p:spPr>
          <a:xfrm flipV="1">
            <a:off x="6057915" y="3210348"/>
            <a:ext cx="684000" cy="1"/>
          </a:xfrm>
          <a:prstGeom prst="straightConnector1">
            <a:avLst/>
          </a:prstGeom>
          <a:ln w="38100">
            <a:solidFill>
              <a:srgbClr val="35AD9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8B9607-8B38-444B-AA00-0EFCE632A7E3}"/>
              </a:ext>
            </a:extLst>
          </p:cNvPr>
          <p:cNvCxnSpPr/>
          <p:nvPr/>
        </p:nvCxnSpPr>
        <p:spPr>
          <a:xfrm>
            <a:off x="2830295" y="5042650"/>
            <a:ext cx="684000" cy="1"/>
          </a:xfrm>
          <a:prstGeom prst="straightConnector1">
            <a:avLst/>
          </a:prstGeom>
          <a:ln w="38100">
            <a:solidFill>
              <a:srgbClr val="F9845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72AABFD-8D19-4BBA-9189-9511ED9BF405}"/>
              </a:ext>
            </a:extLst>
          </p:cNvPr>
          <p:cNvCxnSpPr>
            <a:cxnSpLocks/>
          </p:cNvCxnSpPr>
          <p:nvPr/>
        </p:nvCxnSpPr>
        <p:spPr>
          <a:xfrm>
            <a:off x="6057915" y="5042650"/>
            <a:ext cx="684000" cy="0"/>
          </a:xfrm>
          <a:prstGeom prst="straightConnector1">
            <a:avLst/>
          </a:prstGeom>
          <a:ln w="38100">
            <a:solidFill>
              <a:srgbClr val="35AD96"/>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74A0CA5-064B-4107-82CC-026656A50DAA}"/>
              </a:ext>
            </a:extLst>
          </p:cNvPr>
          <p:cNvGrpSpPr>
            <a:grpSpLocks noChangeAspect="1"/>
          </p:cNvGrpSpPr>
          <p:nvPr/>
        </p:nvGrpSpPr>
        <p:grpSpPr>
          <a:xfrm>
            <a:off x="1081844" y="908721"/>
            <a:ext cx="880982" cy="880884"/>
            <a:chOff x="924930" y="908720"/>
            <a:chExt cx="1008112" cy="1008000"/>
          </a:xfrm>
        </p:grpSpPr>
        <p:pic>
          <p:nvPicPr>
            <p:cNvPr id="23" name="Graphic 22" descr="Warning">
              <a:extLst>
                <a:ext uri="{FF2B5EF4-FFF2-40B4-BE49-F238E27FC236}">
                  <a16:creationId xmlns:a16="http://schemas.microsoft.com/office/drawing/2014/main" id="{A6B7B9A9-FFBE-4C19-ACB6-C190420F0E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86" y="1059131"/>
              <a:ext cx="648000" cy="648000"/>
            </a:xfrm>
            <a:prstGeom prst="rect">
              <a:avLst/>
            </a:prstGeom>
          </p:spPr>
        </p:pic>
        <p:sp>
          <p:nvSpPr>
            <p:cNvPr id="45" name="Rectangle: Rounded Corners 44">
              <a:extLst>
                <a:ext uri="{FF2B5EF4-FFF2-40B4-BE49-F238E27FC236}">
                  <a16:creationId xmlns:a16="http://schemas.microsoft.com/office/drawing/2014/main" id="{8F99C60B-B5D5-4D27-A14A-BED3845AC249}"/>
                </a:ext>
              </a:extLst>
            </p:cNvPr>
            <p:cNvSpPr/>
            <p:nvPr/>
          </p:nvSpPr>
          <p:spPr>
            <a:xfrm>
              <a:off x="924930" y="908720"/>
              <a:ext cx="1008112" cy="1008000"/>
            </a:xfrm>
            <a:prstGeom prst="roundRect">
              <a:avLst>
                <a:gd name="adj" fmla="val 17773"/>
              </a:avLst>
            </a:prstGeom>
            <a:noFill/>
            <a:ln w="57150">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48" name="Group 47">
            <a:extLst>
              <a:ext uri="{FF2B5EF4-FFF2-40B4-BE49-F238E27FC236}">
                <a16:creationId xmlns:a16="http://schemas.microsoft.com/office/drawing/2014/main" id="{5FB654C6-416A-4E83-90C4-F57F2828FA25}"/>
              </a:ext>
            </a:extLst>
          </p:cNvPr>
          <p:cNvGrpSpPr>
            <a:grpSpLocks noChangeAspect="1"/>
          </p:cNvGrpSpPr>
          <p:nvPr/>
        </p:nvGrpSpPr>
        <p:grpSpPr>
          <a:xfrm>
            <a:off x="4250196" y="908721"/>
            <a:ext cx="880982" cy="880884"/>
            <a:chOff x="4044609" y="908720"/>
            <a:chExt cx="1008112" cy="1008000"/>
          </a:xfrm>
        </p:grpSpPr>
        <p:pic>
          <p:nvPicPr>
            <p:cNvPr id="17" name="Graphic 16" descr="Gauge">
              <a:extLst>
                <a:ext uri="{FF2B5EF4-FFF2-40B4-BE49-F238E27FC236}">
                  <a16:creationId xmlns:a16="http://schemas.microsoft.com/office/drawing/2014/main" id="{EA7D3C40-A396-47F5-989C-15AC611156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4000" y="991990"/>
              <a:ext cx="756000" cy="756000"/>
            </a:xfrm>
            <a:prstGeom prst="rect">
              <a:avLst/>
            </a:prstGeom>
          </p:spPr>
        </p:pic>
        <p:sp>
          <p:nvSpPr>
            <p:cNvPr id="46" name="Rectangle: Rounded Corners 45">
              <a:extLst>
                <a:ext uri="{FF2B5EF4-FFF2-40B4-BE49-F238E27FC236}">
                  <a16:creationId xmlns:a16="http://schemas.microsoft.com/office/drawing/2014/main" id="{ECDCF944-0C76-487D-8E7A-428DA6375D71}"/>
                </a:ext>
              </a:extLst>
            </p:cNvPr>
            <p:cNvSpPr/>
            <p:nvPr/>
          </p:nvSpPr>
          <p:spPr>
            <a:xfrm>
              <a:off x="4044609" y="908720"/>
              <a:ext cx="1008112" cy="1008000"/>
            </a:xfrm>
            <a:prstGeom prst="roundRect">
              <a:avLst>
                <a:gd name="adj" fmla="val 17773"/>
              </a:avLst>
            </a:prstGeom>
            <a:noFill/>
            <a:ln w="57150">
              <a:solidFill>
                <a:srgbClr val="A6A2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50" name="Group 49">
            <a:extLst>
              <a:ext uri="{FF2B5EF4-FFF2-40B4-BE49-F238E27FC236}">
                <a16:creationId xmlns:a16="http://schemas.microsoft.com/office/drawing/2014/main" id="{9A5696EA-DA4C-433E-AF75-B085ADE2AE8C}"/>
              </a:ext>
            </a:extLst>
          </p:cNvPr>
          <p:cNvGrpSpPr>
            <a:grpSpLocks noChangeAspect="1"/>
          </p:cNvGrpSpPr>
          <p:nvPr/>
        </p:nvGrpSpPr>
        <p:grpSpPr>
          <a:xfrm>
            <a:off x="7219410" y="908721"/>
            <a:ext cx="880982" cy="880884"/>
            <a:chOff x="7164288" y="908720"/>
            <a:chExt cx="1008112" cy="1008000"/>
          </a:xfrm>
        </p:grpSpPr>
        <p:pic>
          <p:nvPicPr>
            <p:cNvPr id="21" name="Graphic 20" descr="Classroom">
              <a:extLst>
                <a:ext uri="{FF2B5EF4-FFF2-40B4-BE49-F238E27FC236}">
                  <a16:creationId xmlns:a16="http://schemas.microsoft.com/office/drawing/2014/main" id="{B46E863E-805B-4032-9A0D-54BA1A3E66E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0344" y="1003529"/>
              <a:ext cx="756000" cy="756000"/>
            </a:xfrm>
            <a:prstGeom prst="rect">
              <a:avLst/>
            </a:prstGeom>
          </p:spPr>
        </p:pic>
        <p:sp>
          <p:nvSpPr>
            <p:cNvPr id="47" name="Rectangle: Rounded Corners 46">
              <a:extLst>
                <a:ext uri="{FF2B5EF4-FFF2-40B4-BE49-F238E27FC236}">
                  <a16:creationId xmlns:a16="http://schemas.microsoft.com/office/drawing/2014/main" id="{03D34A55-96AF-4B90-BD9A-090AC53B20F9}"/>
                </a:ext>
              </a:extLst>
            </p:cNvPr>
            <p:cNvSpPr/>
            <p:nvPr/>
          </p:nvSpPr>
          <p:spPr>
            <a:xfrm>
              <a:off x="7164288" y="908720"/>
              <a:ext cx="1008112" cy="1008000"/>
            </a:xfrm>
            <a:prstGeom prst="roundRect">
              <a:avLst>
                <a:gd name="adj" fmla="val 17773"/>
              </a:avLst>
            </a:prstGeom>
            <a:noFill/>
            <a:ln w="57150">
              <a:solidFill>
                <a:srgbClr val="35A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cxnSp>
        <p:nvCxnSpPr>
          <p:cNvPr id="35" name="Straight Arrow Connector 34">
            <a:extLst>
              <a:ext uri="{FF2B5EF4-FFF2-40B4-BE49-F238E27FC236}">
                <a16:creationId xmlns:a16="http://schemas.microsoft.com/office/drawing/2014/main" id="{57DFE661-8810-4184-B477-54F93D5F9CE8}"/>
              </a:ext>
            </a:extLst>
          </p:cNvPr>
          <p:cNvCxnSpPr/>
          <p:nvPr/>
        </p:nvCxnSpPr>
        <p:spPr>
          <a:xfrm>
            <a:off x="2830295" y="3210348"/>
            <a:ext cx="684000" cy="1"/>
          </a:xfrm>
          <a:prstGeom prst="straightConnector1">
            <a:avLst/>
          </a:prstGeom>
          <a:ln w="38100">
            <a:solidFill>
              <a:srgbClr val="F98455"/>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BF43CD1-5261-45DD-BE11-1F8724B678B4}"/>
              </a:ext>
            </a:extLst>
          </p:cNvPr>
          <p:cNvSpPr txBox="1"/>
          <p:nvPr/>
        </p:nvSpPr>
        <p:spPr>
          <a:xfrm>
            <a:off x="0" y="2310538"/>
            <a:ext cx="4036835" cy="215444"/>
          </a:xfrm>
          <a:prstGeom prst="rect">
            <a:avLst/>
          </a:prstGeom>
          <a:solidFill>
            <a:srgbClr val="FFC000"/>
          </a:solidFill>
          <a:effectLst>
            <a:outerShdw blurRad="50800" dist="38100" dir="2700000" algn="tl" rotWithShape="0">
              <a:prstClr val="black">
                <a:alpha val="40000"/>
              </a:prstClr>
            </a:outerShdw>
          </a:effectLst>
        </p:spPr>
        <p:txBody>
          <a:bodyPr wrap="square" lIns="0" tIns="0" rIns="72000" bIns="0" rtlCol="0">
            <a:spAutoFit/>
          </a:bodyPr>
          <a:lstStyle/>
          <a:p>
            <a:pPr algn="r" defTabSz="457200">
              <a:spcBef>
                <a:spcPts val="600"/>
              </a:spcBef>
              <a:buSzPct val="100000"/>
            </a:pPr>
            <a:r>
              <a:rPr lang="it-IT" sz="1400" b="1" dirty="0">
                <a:solidFill>
                  <a:schemeClr val="bg1"/>
                </a:solidFill>
                <a:latin typeface="Century Gothic" panose="020B0502020202020204" pitchFamily="34" charset="0"/>
                <a:ea typeface="MS PGothic" panose="020B0600070205080204" pitchFamily="34" charset="-128"/>
                <a:cs typeface="Calibri" panose="020F0502020204030204" pitchFamily="34" charset="0"/>
              </a:rPr>
              <a:t>Esempio I: Errori </a:t>
            </a:r>
            <a:endParaRPr lang="it-IT" sz="1600" b="1" dirty="0">
              <a:solidFill>
                <a:schemeClr val="bg1"/>
              </a:solidFill>
              <a:latin typeface="Century Gothic" panose="020B0502020202020204" pitchFamily="34" charset="0"/>
              <a:ea typeface="MS PGothic" panose="020B0600070205080204" pitchFamily="34" charset="-128"/>
              <a:cs typeface="Calibri" panose="020F0502020204030204" pitchFamily="34" charset="0"/>
            </a:endParaRPr>
          </a:p>
        </p:txBody>
      </p:sp>
      <p:sp>
        <p:nvSpPr>
          <p:cNvPr id="55" name="TextBox 54">
            <a:extLst>
              <a:ext uri="{FF2B5EF4-FFF2-40B4-BE49-F238E27FC236}">
                <a16:creationId xmlns:a16="http://schemas.microsoft.com/office/drawing/2014/main" id="{C92112CF-D45C-46B2-AFD1-9AC69F9C3148}"/>
              </a:ext>
            </a:extLst>
          </p:cNvPr>
          <p:cNvSpPr txBox="1"/>
          <p:nvPr/>
        </p:nvSpPr>
        <p:spPr>
          <a:xfrm>
            <a:off x="0" y="4250563"/>
            <a:ext cx="4036835" cy="215444"/>
          </a:xfrm>
          <a:prstGeom prst="rect">
            <a:avLst/>
          </a:prstGeom>
          <a:solidFill>
            <a:srgbClr val="FFC000"/>
          </a:solidFill>
          <a:effectLst>
            <a:outerShdw blurRad="50800" dist="38100" dir="2700000" algn="tl" rotWithShape="0">
              <a:prstClr val="black">
                <a:alpha val="40000"/>
              </a:prstClr>
            </a:outerShdw>
          </a:effectLst>
        </p:spPr>
        <p:txBody>
          <a:bodyPr wrap="square" lIns="0" tIns="0" rIns="72000" bIns="0" rtlCol="0">
            <a:spAutoFit/>
          </a:bodyPr>
          <a:lstStyle/>
          <a:p>
            <a:pPr algn="r" defTabSz="457200">
              <a:spcBef>
                <a:spcPts val="600"/>
              </a:spcBef>
              <a:buSzPct val="100000"/>
            </a:pPr>
            <a:r>
              <a:rPr lang="it-IT" sz="1400" b="1" dirty="0">
                <a:solidFill>
                  <a:schemeClr val="bg1"/>
                </a:solidFill>
                <a:latin typeface="Century Gothic" panose="020B0502020202020204" pitchFamily="34" charset="0"/>
                <a:ea typeface="MS PGothic" panose="020B0600070205080204" pitchFamily="34" charset="-128"/>
                <a:cs typeface="Calibri" panose="020F0502020204030204" pitchFamily="34" charset="0"/>
              </a:rPr>
              <a:t>Esempio II: Modifiche </a:t>
            </a:r>
            <a:endParaRPr lang="it-IT" sz="1600" b="1" dirty="0">
              <a:solidFill>
                <a:schemeClr val="bg1"/>
              </a:solidFill>
              <a:latin typeface="Century Gothic" panose="020B050202020202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572010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938D3-BC31-437C-A559-A754B43A0EB0}"/>
              </a:ext>
            </a:extLst>
          </p:cNvPr>
          <p:cNvSpPr>
            <a:spLocks noGrp="1"/>
          </p:cNvSpPr>
          <p:nvPr>
            <p:ph type="title"/>
          </p:nvPr>
        </p:nvSpPr>
        <p:spPr/>
        <p:txBody>
          <a:bodyPr/>
          <a:lstStyle/>
          <a:p>
            <a:r>
              <a:rPr lang="it-IT" sz="2000" dirty="0"/>
              <a:t>Alcuni Esempi</a:t>
            </a:r>
          </a:p>
        </p:txBody>
      </p:sp>
      <p:sp>
        <p:nvSpPr>
          <p:cNvPr id="4" name="Slide Number Placeholder 3">
            <a:extLst>
              <a:ext uri="{FF2B5EF4-FFF2-40B4-BE49-F238E27FC236}">
                <a16:creationId xmlns:a16="http://schemas.microsoft.com/office/drawing/2014/main" id="{1EB90C36-9CE3-4AF7-BEE9-E8C0E9AD2E6E}"/>
              </a:ext>
            </a:extLst>
          </p:cNvPr>
          <p:cNvSpPr>
            <a:spLocks noGrp="1"/>
          </p:cNvSpPr>
          <p:nvPr>
            <p:ph type="sldNum" sz="quarter" idx="12"/>
          </p:nvPr>
        </p:nvSpPr>
        <p:spPr/>
        <p:txBody>
          <a:bodyPr/>
          <a:lstStyle/>
          <a:p>
            <a:fld id="{B7CED035-CD93-4284-823A-F478EB277943}" type="slidenum">
              <a:rPr lang="it-IT" smtClean="0"/>
              <a:pPr/>
              <a:t>44</a:t>
            </a:fld>
            <a:endParaRPr lang="it-IT"/>
          </a:p>
        </p:txBody>
      </p:sp>
      <p:sp>
        <p:nvSpPr>
          <p:cNvPr id="3" name="Rectangle 2">
            <a:extLst>
              <a:ext uri="{FF2B5EF4-FFF2-40B4-BE49-F238E27FC236}">
                <a16:creationId xmlns:a16="http://schemas.microsoft.com/office/drawing/2014/main" id="{5FB63532-8704-4026-8C76-FE613B1D7C65}"/>
              </a:ext>
            </a:extLst>
          </p:cNvPr>
          <p:cNvSpPr/>
          <p:nvPr/>
        </p:nvSpPr>
        <p:spPr>
          <a:xfrm>
            <a:off x="467269" y="2690975"/>
            <a:ext cx="2318916" cy="1015663"/>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Per le valutazioni trimestrali, la Compagnia </a:t>
            </a:r>
            <a:r>
              <a:rPr lang="it-IT" sz="1200" b="1" dirty="0">
                <a:solidFill>
                  <a:srgbClr val="002060"/>
                </a:solidFill>
                <a:latin typeface="Century Gothic" panose="020B0502020202020204" pitchFamily="34" charset="0"/>
              </a:rPr>
              <a:t>non calcola puntualmente il Risk Margin, ma usa un approccio semplificato.</a:t>
            </a:r>
            <a:endParaRPr lang="it-IT" sz="1200"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BD160613-B6B4-4829-85F9-9EFAADCEBBAE}"/>
              </a:ext>
            </a:extLst>
          </p:cNvPr>
          <p:cNvSpPr/>
          <p:nvPr/>
        </p:nvSpPr>
        <p:spPr>
          <a:xfrm>
            <a:off x="3707904" y="2679434"/>
            <a:ext cx="2318916" cy="1200329"/>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L’impatto della </a:t>
            </a:r>
            <a:r>
              <a:rPr lang="it-IT" sz="1200" b="1" dirty="0">
                <a:solidFill>
                  <a:srgbClr val="002060"/>
                </a:solidFill>
                <a:latin typeface="Century Gothic" panose="020B0502020202020204" pitchFamily="34" charset="0"/>
              </a:rPr>
              <a:t>semplificazione è solitamente </a:t>
            </a:r>
            <a:r>
              <a:rPr lang="it-IT" sz="1200" dirty="0">
                <a:solidFill>
                  <a:schemeClr val="tx1">
                    <a:lumMod val="50000"/>
                    <a:lumOff val="50000"/>
                  </a:schemeClr>
                </a:solidFill>
                <a:latin typeface="Century Gothic" panose="020B0502020202020204" pitchFamily="34" charset="0"/>
              </a:rPr>
              <a:t>sotto la soglia di </a:t>
            </a:r>
            <a:r>
              <a:rPr lang="it-IT" sz="1200" b="1" dirty="0">
                <a:solidFill>
                  <a:srgbClr val="002060"/>
                </a:solidFill>
                <a:latin typeface="Century Gothic" panose="020B0502020202020204" pitchFamily="34" charset="0"/>
              </a:rPr>
              <a:t>Bassa Materialità </a:t>
            </a:r>
            <a:r>
              <a:rPr lang="it-IT" sz="1200" dirty="0">
                <a:solidFill>
                  <a:schemeClr val="tx1">
                    <a:lumMod val="50000"/>
                    <a:lumOff val="50000"/>
                  </a:schemeClr>
                </a:solidFill>
                <a:latin typeface="Century Gothic" panose="020B0502020202020204" pitchFamily="34" charset="0"/>
              </a:rPr>
              <a:t>ed è monitorato nel continuo dalla </a:t>
            </a:r>
            <a:r>
              <a:rPr lang="it-IT" sz="1200" b="1" dirty="0">
                <a:solidFill>
                  <a:srgbClr val="002060"/>
                </a:solidFill>
                <a:latin typeface="Century Gothic" panose="020B0502020202020204" pitchFamily="34" charset="0"/>
              </a:rPr>
              <a:t>Funzione Attuariale.</a:t>
            </a:r>
          </a:p>
        </p:txBody>
      </p:sp>
      <p:sp>
        <p:nvSpPr>
          <p:cNvPr id="6" name="Rectangle 5">
            <a:extLst>
              <a:ext uri="{FF2B5EF4-FFF2-40B4-BE49-F238E27FC236}">
                <a16:creationId xmlns:a16="http://schemas.microsoft.com/office/drawing/2014/main" id="{FB6E6DA0-8313-4046-BB66-593736A55A6E}"/>
              </a:ext>
            </a:extLst>
          </p:cNvPr>
          <p:cNvSpPr/>
          <p:nvPr/>
        </p:nvSpPr>
        <p:spPr>
          <a:xfrm>
            <a:off x="6789588" y="2733295"/>
            <a:ext cx="2174900" cy="1384995"/>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La</a:t>
            </a:r>
            <a:r>
              <a:rPr lang="it-IT" sz="1200" dirty="0">
                <a:solidFill>
                  <a:schemeClr val="accent6">
                    <a:lumMod val="75000"/>
                  </a:schemeClr>
                </a:solidFill>
                <a:latin typeface="Century Gothic" panose="020B0502020202020204" pitchFamily="34" charset="0"/>
              </a:rPr>
              <a:t> </a:t>
            </a:r>
            <a:r>
              <a:rPr lang="it-IT" sz="1200" b="1" dirty="0">
                <a:solidFill>
                  <a:srgbClr val="002060"/>
                </a:solidFill>
                <a:latin typeface="Century Gothic" panose="020B0502020202020204" pitchFamily="34" charset="0"/>
              </a:rPr>
              <a:t>Funzione Attuariale </a:t>
            </a:r>
            <a:r>
              <a:rPr lang="it-IT" sz="1200" dirty="0">
                <a:solidFill>
                  <a:schemeClr val="tx1">
                    <a:lumMod val="50000"/>
                    <a:lumOff val="50000"/>
                  </a:schemeClr>
                </a:solidFill>
                <a:latin typeface="Century Gothic" panose="020B0502020202020204" pitchFamily="34" charset="0"/>
              </a:rPr>
              <a:t>accetta la semplificazione utilizzata per calcolare il Risk Margin.</a:t>
            </a:r>
          </a:p>
          <a:p>
            <a:r>
              <a:rPr lang="it-IT" sz="1200" b="1" dirty="0">
                <a:solidFill>
                  <a:srgbClr val="002060"/>
                </a:solidFill>
                <a:latin typeface="Century Gothic" panose="020B0502020202020204" pitchFamily="34" charset="0"/>
              </a:rPr>
              <a:t>Non sono necessarie azioni di rimedio in questo caso</a:t>
            </a:r>
            <a:r>
              <a:rPr lang="it-IT" sz="1200" dirty="0">
                <a:solidFill>
                  <a:srgbClr val="002060"/>
                </a:solidFill>
                <a:latin typeface="Century Gothic" panose="020B0502020202020204" pitchFamily="34" charset="0"/>
              </a:rPr>
              <a:t>.</a:t>
            </a:r>
          </a:p>
        </p:txBody>
      </p:sp>
      <p:sp>
        <p:nvSpPr>
          <p:cNvPr id="8" name="Rectangle 7">
            <a:extLst>
              <a:ext uri="{FF2B5EF4-FFF2-40B4-BE49-F238E27FC236}">
                <a16:creationId xmlns:a16="http://schemas.microsoft.com/office/drawing/2014/main" id="{AE3C5021-09C6-4D2C-A3D0-94C7858B1B82}"/>
              </a:ext>
            </a:extLst>
          </p:cNvPr>
          <p:cNvSpPr/>
          <p:nvPr/>
        </p:nvSpPr>
        <p:spPr>
          <a:xfrm>
            <a:off x="6789588" y="4523754"/>
            <a:ext cx="2174900" cy="1615827"/>
          </a:xfrm>
          <a:prstGeom prst="rect">
            <a:avLst/>
          </a:prstGeom>
        </p:spPr>
        <p:txBody>
          <a:bodyPr wrap="square">
            <a:spAutoFit/>
          </a:bodyPr>
          <a:lstStyle/>
          <a:p>
            <a:r>
              <a:rPr lang="it-IT" sz="1100" dirty="0">
                <a:solidFill>
                  <a:schemeClr val="tx1">
                    <a:lumMod val="50000"/>
                    <a:lumOff val="50000"/>
                  </a:schemeClr>
                </a:solidFill>
                <a:latin typeface="Century Gothic" panose="020B0502020202020204" pitchFamily="34" charset="0"/>
              </a:rPr>
              <a:t>Anche se l’</a:t>
            </a:r>
            <a:r>
              <a:rPr lang="it-IT" sz="1100" b="1" dirty="0">
                <a:solidFill>
                  <a:srgbClr val="002060"/>
                </a:solidFill>
                <a:latin typeface="Century Gothic" panose="020B0502020202020204" pitchFamily="34" charset="0"/>
              </a:rPr>
              <a:t>impatto</a:t>
            </a:r>
            <a:r>
              <a:rPr lang="it-IT" sz="1100" dirty="0">
                <a:solidFill>
                  <a:schemeClr val="tx1">
                    <a:lumMod val="50000"/>
                    <a:lumOff val="50000"/>
                  </a:schemeClr>
                </a:solidFill>
                <a:latin typeface="Century Gothic" panose="020B0502020202020204" pitchFamily="34" charset="0"/>
              </a:rPr>
              <a:t> dovesse risultare di </a:t>
            </a:r>
            <a:r>
              <a:rPr lang="it-IT" sz="1100" b="1" dirty="0">
                <a:solidFill>
                  <a:srgbClr val="002060"/>
                </a:solidFill>
                <a:latin typeface="Century Gothic" panose="020B0502020202020204" pitchFamily="34" charset="0"/>
              </a:rPr>
              <a:t>Alta Materialità</a:t>
            </a:r>
            <a:r>
              <a:rPr lang="it-IT" sz="1100" dirty="0">
                <a:solidFill>
                  <a:schemeClr val="tx1">
                    <a:lumMod val="50000"/>
                    <a:lumOff val="50000"/>
                  </a:schemeClr>
                </a:solidFill>
                <a:latin typeface="Century Gothic" panose="020B0502020202020204" pitchFamily="34" charset="0"/>
              </a:rPr>
              <a:t>, la </a:t>
            </a:r>
            <a:r>
              <a:rPr lang="it-IT" sz="1100" b="1" dirty="0">
                <a:solidFill>
                  <a:srgbClr val="002060"/>
                </a:solidFill>
                <a:latin typeface="Century Gothic" panose="020B0502020202020204" pitchFamily="34" charset="0"/>
              </a:rPr>
              <a:t>Funzione Attuariale </a:t>
            </a:r>
            <a:r>
              <a:rPr lang="it-IT" sz="1100" dirty="0">
                <a:solidFill>
                  <a:schemeClr val="tx1">
                    <a:lumMod val="50000"/>
                    <a:lumOff val="50000"/>
                  </a:schemeClr>
                </a:solidFill>
                <a:latin typeface="Century Gothic" panose="020B0502020202020204" pitchFamily="34" charset="0"/>
              </a:rPr>
              <a:t>accetta l’ </a:t>
            </a:r>
            <a:r>
              <a:rPr lang="it-IT" sz="1100" b="1" dirty="0">
                <a:solidFill>
                  <a:srgbClr val="002060"/>
                </a:solidFill>
                <a:latin typeface="Century Gothic" panose="020B0502020202020204" pitchFamily="34" charset="0"/>
              </a:rPr>
              <a:t>approccio prudenziale</a:t>
            </a:r>
            <a:r>
              <a:rPr lang="it-IT" sz="1100" b="1" dirty="0">
                <a:solidFill>
                  <a:schemeClr val="accent6">
                    <a:lumMod val="75000"/>
                  </a:schemeClr>
                </a:solidFill>
                <a:latin typeface="Century Gothic" panose="020B0502020202020204" pitchFamily="34" charset="0"/>
              </a:rPr>
              <a:t>.</a:t>
            </a:r>
          </a:p>
          <a:p>
            <a:r>
              <a:rPr lang="it-IT" sz="1100" dirty="0">
                <a:solidFill>
                  <a:schemeClr val="tx1">
                    <a:lumMod val="50000"/>
                    <a:lumOff val="50000"/>
                  </a:schemeClr>
                </a:solidFill>
                <a:latin typeface="Century Gothic" panose="020B0502020202020204" pitchFamily="34" charset="0"/>
              </a:rPr>
              <a:t>D’altra parte, farà presente di monitorarlo in quanto di solito è considerato uno strumento di mitigazione della volatilità.</a:t>
            </a:r>
          </a:p>
        </p:txBody>
      </p:sp>
      <p:sp>
        <p:nvSpPr>
          <p:cNvPr id="9" name="Rectangle 8">
            <a:extLst>
              <a:ext uri="{FF2B5EF4-FFF2-40B4-BE49-F238E27FC236}">
                <a16:creationId xmlns:a16="http://schemas.microsoft.com/office/drawing/2014/main" id="{4BE5F928-2DCF-44E9-99F3-F2E03B90FE7C}"/>
              </a:ext>
            </a:extLst>
          </p:cNvPr>
          <p:cNvSpPr/>
          <p:nvPr/>
        </p:nvSpPr>
        <p:spPr>
          <a:xfrm>
            <a:off x="463705" y="4621241"/>
            <a:ext cx="2318916" cy="815608"/>
          </a:xfrm>
          <a:prstGeom prst="rect">
            <a:avLst/>
          </a:prstGeom>
        </p:spPr>
        <p:txBody>
          <a:bodyPr wrap="square">
            <a:spAutoFit/>
          </a:bodyPr>
          <a:lstStyle/>
          <a:p>
            <a:r>
              <a:rPr lang="it-IT" sz="1100" dirty="0">
                <a:solidFill>
                  <a:schemeClr val="tx1">
                    <a:lumMod val="50000"/>
                    <a:lumOff val="50000"/>
                  </a:schemeClr>
                </a:solidFill>
                <a:latin typeface="Century Gothic" panose="020B0502020202020204" pitchFamily="34" charset="0"/>
              </a:rPr>
              <a:t>La Compagnia decide di </a:t>
            </a:r>
            <a:r>
              <a:rPr lang="it-IT" sz="1200" b="1" dirty="0">
                <a:solidFill>
                  <a:srgbClr val="002060"/>
                </a:solidFill>
                <a:latin typeface="Century Gothic" panose="020B0502020202020204" pitchFamily="34" charset="0"/>
              </a:rPr>
              <a:t>non includere </a:t>
            </a:r>
            <a:r>
              <a:rPr lang="it-IT" sz="1100" dirty="0">
                <a:solidFill>
                  <a:schemeClr val="tx1">
                    <a:lumMod val="50000"/>
                    <a:lumOff val="50000"/>
                  </a:schemeClr>
                </a:solidFill>
                <a:latin typeface="Century Gothic" panose="020B0502020202020204" pitchFamily="34" charset="0"/>
              </a:rPr>
              <a:t>il </a:t>
            </a:r>
            <a:r>
              <a:rPr lang="it-IT" sz="1200" b="1" dirty="0">
                <a:solidFill>
                  <a:srgbClr val="002060"/>
                </a:solidFill>
                <a:latin typeface="Century Gothic" panose="020B0502020202020204" pitchFamily="34" charset="0"/>
              </a:rPr>
              <a:t>Volatility Adjustment </a:t>
            </a:r>
            <a:r>
              <a:rPr lang="it-IT" sz="1100" dirty="0">
                <a:solidFill>
                  <a:schemeClr val="tx1">
                    <a:lumMod val="50000"/>
                    <a:lumOff val="50000"/>
                  </a:schemeClr>
                </a:solidFill>
                <a:latin typeface="Century Gothic" panose="020B0502020202020204" pitchFamily="34" charset="0"/>
              </a:rPr>
              <a:t>di EIOPA per le valutazioni Solvency II.</a:t>
            </a:r>
          </a:p>
        </p:txBody>
      </p:sp>
      <p:sp>
        <p:nvSpPr>
          <p:cNvPr id="10" name="Rectangle 9">
            <a:extLst>
              <a:ext uri="{FF2B5EF4-FFF2-40B4-BE49-F238E27FC236}">
                <a16:creationId xmlns:a16="http://schemas.microsoft.com/office/drawing/2014/main" id="{525C36C4-F3C2-41B1-BAA9-9E12F7275249}"/>
              </a:ext>
            </a:extLst>
          </p:cNvPr>
          <p:cNvSpPr/>
          <p:nvPr/>
        </p:nvSpPr>
        <p:spPr>
          <a:xfrm>
            <a:off x="3691326" y="4698184"/>
            <a:ext cx="2318916" cy="646331"/>
          </a:xfrm>
          <a:prstGeom prst="rect">
            <a:avLst/>
          </a:prstGeom>
        </p:spPr>
        <p:txBody>
          <a:bodyPr wrap="square">
            <a:spAutoFit/>
          </a:bodyPr>
          <a:lstStyle/>
          <a:p>
            <a:r>
              <a:rPr lang="it-IT" sz="1200" dirty="0">
                <a:solidFill>
                  <a:schemeClr val="tx1">
                    <a:lumMod val="50000"/>
                    <a:lumOff val="50000"/>
                  </a:schemeClr>
                </a:solidFill>
                <a:latin typeface="Century Gothic" panose="020B0502020202020204" pitchFamily="34" charset="0"/>
              </a:rPr>
              <a:t>L’impatto della Volatilità è </a:t>
            </a:r>
            <a:r>
              <a:rPr lang="it-IT" sz="1200" b="1" dirty="0">
                <a:solidFill>
                  <a:srgbClr val="002060"/>
                </a:solidFill>
                <a:latin typeface="Century Gothic" panose="020B0502020202020204" pitchFamily="34" charset="0"/>
              </a:rPr>
              <a:t>valutato una volta l’anno</a:t>
            </a:r>
            <a:r>
              <a:rPr lang="it-IT" sz="1200" dirty="0">
                <a:solidFill>
                  <a:srgbClr val="002060"/>
                </a:solidFill>
                <a:latin typeface="Century Gothic" panose="020B0502020202020204" pitchFamily="34" charset="0"/>
              </a:rPr>
              <a:t> </a:t>
            </a:r>
            <a:r>
              <a:rPr lang="it-IT" sz="1200" dirty="0">
                <a:solidFill>
                  <a:schemeClr val="tx1">
                    <a:lumMod val="50000"/>
                    <a:lumOff val="50000"/>
                  </a:schemeClr>
                </a:solidFill>
                <a:latin typeface="Century Gothic" panose="020B0502020202020204" pitchFamily="34" charset="0"/>
              </a:rPr>
              <a:t>e </a:t>
            </a:r>
            <a:r>
              <a:rPr lang="it-IT" sz="1200" b="1" dirty="0">
                <a:solidFill>
                  <a:srgbClr val="002060"/>
                </a:solidFill>
                <a:latin typeface="Century Gothic" panose="020B0502020202020204" pitchFamily="34" charset="0"/>
              </a:rPr>
              <a:t>potrebbe risultare materiale.</a:t>
            </a:r>
          </a:p>
        </p:txBody>
      </p:sp>
      <p:cxnSp>
        <p:nvCxnSpPr>
          <p:cNvPr id="26" name="Straight Arrow Connector 25">
            <a:extLst>
              <a:ext uri="{FF2B5EF4-FFF2-40B4-BE49-F238E27FC236}">
                <a16:creationId xmlns:a16="http://schemas.microsoft.com/office/drawing/2014/main" id="{F5B21E4F-548D-48C4-9F2B-16169D600CAE}"/>
              </a:ext>
            </a:extLst>
          </p:cNvPr>
          <p:cNvCxnSpPr>
            <a:cxnSpLocks/>
          </p:cNvCxnSpPr>
          <p:nvPr/>
        </p:nvCxnSpPr>
        <p:spPr>
          <a:xfrm flipV="1">
            <a:off x="6057915" y="3210348"/>
            <a:ext cx="684000" cy="1"/>
          </a:xfrm>
          <a:prstGeom prst="straightConnector1">
            <a:avLst/>
          </a:prstGeom>
          <a:ln w="38100">
            <a:solidFill>
              <a:srgbClr val="35AD9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8B9607-8B38-444B-AA00-0EFCE632A7E3}"/>
              </a:ext>
            </a:extLst>
          </p:cNvPr>
          <p:cNvCxnSpPr/>
          <p:nvPr/>
        </p:nvCxnSpPr>
        <p:spPr>
          <a:xfrm>
            <a:off x="2830295" y="5042650"/>
            <a:ext cx="684000" cy="1"/>
          </a:xfrm>
          <a:prstGeom prst="straightConnector1">
            <a:avLst/>
          </a:prstGeom>
          <a:ln w="38100">
            <a:solidFill>
              <a:srgbClr val="F9845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72AABFD-8D19-4BBA-9189-9511ED9BF405}"/>
              </a:ext>
            </a:extLst>
          </p:cNvPr>
          <p:cNvCxnSpPr>
            <a:cxnSpLocks/>
          </p:cNvCxnSpPr>
          <p:nvPr/>
        </p:nvCxnSpPr>
        <p:spPr>
          <a:xfrm>
            <a:off x="6057915" y="5042650"/>
            <a:ext cx="684000" cy="0"/>
          </a:xfrm>
          <a:prstGeom prst="straightConnector1">
            <a:avLst/>
          </a:prstGeom>
          <a:ln w="38100">
            <a:solidFill>
              <a:srgbClr val="35AD96"/>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74A0CA5-064B-4107-82CC-026656A50DAA}"/>
              </a:ext>
            </a:extLst>
          </p:cNvPr>
          <p:cNvGrpSpPr>
            <a:grpSpLocks noChangeAspect="1"/>
          </p:cNvGrpSpPr>
          <p:nvPr/>
        </p:nvGrpSpPr>
        <p:grpSpPr>
          <a:xfrm>
            <a:off x="1081844" y="908721"/>
            <a:ext cx="880982" cy="880884"/>
            <a:chOff x="924930" y="908720"/>
            <a:chExt cx="1008112" cy="1008000"/>
          </a:xfrm>
        </p:grpSpPr>
        <p:pic>
          <p:nvPicPr>
            <p:cNvPr id="23" name="Graphic 22" descr="Warning">
              <a:extLst>
                <a:ext uri="{FF2B5EF4-FFF2-40B4-BE49-F238E27FC236}">
                  <a16:creationId xmlns:a16="http://schemas.microsoft.com/office/drawing/2014/main" id="{A6B7B9A9-FFBE-4C19-ACB6-C190420F0E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86" y="1059131"/>
              <a:ext cx="648000" cy="648000"/>
            </a:xfrm>
            <a:prstGeom prst="rect">
              <a:avLst/>
            </a:prstGeom>
          </p:spPr>
        </p:pic>
        <p:sp>
          <p:nvSpPr>
            <p:cNvPr id="45" name="Rectangle: Rounded Corners 44">
              <a:extLst>
                <a:ext uri="{FF2B5EF4-FFF2-40B4-BE49-F238E27FC236}">
                  <a16:creationId xmlns:a16="http://schemas.microsoft.com/office/drawing/2014/main" id="{8F99C60B-B5D5-4D27-A14A-BED3845AC249}"/>
                </a:ext>
              </a:extLst>
            </p:cNvPr>
            <p:cNvSpPr/>
            <p:nvPr/>
          </p:nvSpPr>
          <p:spPr>
            <a:xfrm>
              <a:off x="924930" y="908720"/>
              <a:ext cx="1008112" cy="1008000"/>
            </a:xfrm>
            <a:prstGeom prst="roundRect">
              <a:avLst>
                <a:gd name="adj" fmla="val 17773"/>
              </a:avLst>
            </a:prstGeom>
            <a:noFill/>
            <a:ln w="57150">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48" name="Group 47">
            <a:extLst>
              <a:ext uri="{FF2B5EF4-FFF2-40B4-BE49-F238E27FC236}">
                <a16:creationId xmlns:a16="http://schemas.microsoft.com/office/drawing/2014/main" id="{5FB654C6-416A-4E83-90C4-F57F2828FA25}"/>
              </a:ext>
            </a:extLst>
          </p:cNvPr>
          <p:cNvGrpSpPr>
            <a:grpSpLocks noChangeAspect="1"/>
          </p:cNvGrpSpPr>
          <p:nvPr/>
        </p:nvGrpSpPr>
        <p:grpSpPr>
          <a:xfrm>
            <a:off x="4250196" y="908721"/>
            <a:ext cx="880982" cy="880884"/>
            <a:chOff x="4044609" y="908720"/>
            <a:chExt cx="1008112" cy="1008000"/>
          </a:xfrm>
        </p:grpSpPr>
        <p:pic>
          <p:nvPicPr>
            <p:cNvPr id="17" name="Graphic 16" descr="Gauge">
              <a:extLst>
                <a:ext uri="{FF2B5EF4-FFF2-40B4-BE49-F238E27FC236}">
                  <a16:creationId xmlns:a16="http://schemas.microsoft.com/office/drawing/2014/main" id="{EA7D3C40-A396-47F5-989C-15AC611156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4000" y="991990"/>
              <a:ext cx="756000" cy="756000"/>
            </a:xfrm>
            <a:prstGeom prst="rect">
              <a:avLst/>
            </a:prstGeom>
          </p:spPr>
        </p:pic>
        <p:sp>
          <p:nvSpPr>
            <p:cNvPr id="46" name="Rectangle: Rounded Corners 45">
              <a:extLst>
                <a:ext uri="{FF2B5EF4-FFF2-40B4-BE49-F238E27FC236}">
                  <a16:creationId xmlns:a16="http://schemas.microsoft.com/office/drawing/2014/main" id="{ECDCF944-0C76-487D-8E7A-428DA6375D71}"/>
                </a:ext>
              </a:extLst>
            </p:cNvPr>
            <p:cNvSpPr/>
            <p:nvPr/>
          </p:nvSpPr>
          <p:spPr>
            <a:xfrm>
              <a:off x="4044609" y="908720"/>
              <a:ext cx="1008112" cy="1008000"/>
            </a:xfrm>
            <a:prstGeom prst="roundRect">
              <a:avLst>
                <a:gd name="adj" fmla="val 17773"/>
              </a:avLst>
            </a:prstGeom>
            <a:noFill/>
            <a:ln w="57150">
              <a:solidFill>
                <a:srgbClr val="A6A2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50" name="Group 49">
            <a:extLst>
              <a:ext uri="{FF2B5EF4-FFF2-40B4-BE49-F238E27FC236}">
                <a16:creationId xmlns:a16="http://schemas.microsoft.com/office/drawing/2014/main" id="{9A5696EA-DA4C-433E-AF75-B085ADE2AE8C}"/>
              </a:ext>
            </a:extLst>
          </p:cNvPr>
          <p:cNvGrpSpPr>
            <a:grpSpLocks noChangeAspect="1"/>
          </p:cNvGrpSpPr>
          <p:nvPr/>
        </p:nvGrpSpPr>
        <p:grpSpPr>
          <a:xfrm>
            <a:off x="7219410" y="908721"/>
            <a:ext cx="880982" cy="880884"/>
            <a:chOff x="7164288" y="908720"/>
            <a:chExt cx="1008112" cy="1008000"/>
          </a:xfrm>
        </p:grpSpPr>
        <p:pic>
          <p:nvPicPr>
            <p:cNvPr id="21" name="Graphic 20" descr="Classroom">
              <a:extLst>
                <a:ext uri="{FF2B5EF4-FFF2-40B4-BE49-F238E27FC236}">
                  <a16:creationId xmlns:a16="http://schemas.microsoft.com/office/drawing/2014/main" id="{B46E863E-805B-4032-9A0D-54BA1A3E66E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0344" y="1003529"/>
              <a:ext cx="756000" cy="756000"/>
            </a:xfrm>
            <a:prstGeom prst="rect">
              <a:avLst/>
            </a:prstGeom>
          </p:spPr>
        </p:pic>
        <p:sp>
          <p:nvSpPr>
            <p:cNvPr id="47" name="Rectangle: Rounded Corners 46">
              <a:extLst>
                <a:ext uri="{FF2B5EF4-FFF2-40B4-BE49-F238E27FC236}">
                  <a16:creationId xmlns:a16="http://schemas.microsoft.com/office/drawing/2014/main" id="{03D34A55-96AF-4B90-BD9A-090AC53B20F9}"/>
                </a:ext>
              </a:extLst>
            </p:cNvPr>
            <p:cNvSpPr/>
            <p:nvPr/>
          </p:nvSpPr>
          <p:spPr>
            <a:xfrm>
              <a:off x="7164288" y="908720"/>
              <a:ext cx="1008112" cy="1008000"/>
            </a:xfrm>
            <a:prstGeom prst="roundRect">
              <a:avLst>
                <a:gd name="adj" fmla="val 17773"/>
              </a:avLst>
            </a:prstGeom>
            <a:noFill/>
            <a:ln w="57150">
              <a:solidFill>
                <a:srgbClr val="35A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cxnSp>
        <p:nvCxnSpPr>
          <p:cNvPr id="35" name="Straight Arrow Connector 34">
            <a:extLst>
              <a:ext uri="{FF2B5EF4-FFF2-40B4-BE49-F238E27FC236}">
                <a16:creationId xmlns:a16="http://schemas.microsoft.com/office/drawing/2014/main" id="{57DFE661-8810-4184-B477-54F93D5F9CE8}"/>
              </a:ext>
            </a:extLst>
          </p:cNvPr>
          <p:cNvCxnSpPr/>
          <p:nvPr/>
        </p:nvCxnSpPr>
        <p:spPr>
          <a:xfrm>
            <a:off x="2830295" y="3210348"/>
            <a:ext cx="684000" cy="1"/>
          </a:xfrm>
          <a:prstGeom prst="straightConnector1">
            <a:avLst/>
          </a:prstGeom>
          <a:ln w="38100">
            <a:solidFill>
              <a:srgbClr val="F98455"/>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BF43CD1-5261-45DD-BE11-1F8724B678B4}"/>
              </a:ext>
            </a:extLst>
          </p:cNvPr>
          <p:cNvSpPr txBox="1"/>
          <p:nvPr/>
        </p:nvSpPr>
        <p:spPr>
          <a:xfrm>
            <a:off x="0" y="2310538"/>
            <a:ext cx="4036835" cy="215444"/>
          </a:xfrm>
          <a:prstGeom prst="rect">
            <a:avLst/>
          </a:prstGeom>
          <a:solidFill>
            <a:srgbClr val="FFC000"/>
          </a:solidFill>
          <a:effectLst>
            <a:outerShdw blurRad="50800" dist="38100" dir="2700000" algn="tl" rotWithShape="0">
              <a:prstClr val="black">
                <a:alpha val="40000"/>
              </a:prstClr>
            </a:outerShdw>
          </a:effectLst>
        </p:spPr>
        <p:txBody>
          <a:bodyPr wrap="square" lIns="0" tIns="0" rIns="72000" bIns="0" rtlCol="0">
            <a:spAutoFit/>
          </a:bodyPr>
          <a:lstStyle/>
          <a:p>
            <a:pPr algn="r" defTabSz="457200">
              <a:spcBef>
                <a:spcPts val="600"/>
              </a:spcBef>
              <a:buSzPct val="100000"/>
            </a:pPr>
            <a:r>
              <a:rPr lang="it-IT" sz="1400" b="1" dirty="0">
                <a:solidFill>
                  <a:schemeClr val="bg1"/>
                </a:solidFill>
                <a:latin typeface="Century Gothic" panose="020B0502020202020204" pitchFamily="34" charset="0"/>
                <a:ea typeface="MS PGothic" panose="020B0600070205080204" pitchFamily="34" charset="-128"/>
                <a:cs typeface="Calibri" panose="020F0502020204030204" pitchFamily="34" charset="0"/>
              </a:rPr>
              <a:t>Esempio III: Semplificazioni </a:t>
            </a:r>
            <a:endParaRPr lang="it-IT" sz="1600" b="1" dirty="0">
              <a:solidFill>
                <a:schemeClr val="bg1"/>
              </a:solidFill>
              <a:latin typeface="Century Gothic" panose="020B0502020202020204" pitchFamily="34" charset="0"/>
              <a:ea typeface="MS PGothic" panose="020B0600070205080204" pitchFamily="34" charset="-128"/>
              <a:cs typeface="Calibri" panose="020F0502020204030204" pitchFamily="34" charset="0"/>
            </a:endParaRPr>
          </a:p>
        </p:txBody>
      </p:sp>
      <p:sp>
        <p:nvSpPr>
          <p:cNvPr id="55" name="TextBox 54">
            <a:extLst>
              <a:ext uri="{FF2B5EF4-FFF2-40B4-BE49-F238E27FC236}">
                <a16:creationId xmlns:a16="http://schemas.microsoft.com/office/drawing/2014/main" id="{C92112CF-D45C-46B2-AFD1-9AC69F9C3148}"/>
              </a:ext>
            </a:extLst>
          </p:cNvPr>
          <p:cNvSpPr txBox="1"/>
          <p:nvPr/>
        </p:nvSpPr>
        <p:spPr>
          <a:xfrm>
            <a:off x="0" y="4250563"/>
            <a:ext cx="4036835" cy="215444"/>
          </a:xfrm>
          <a:prstGeom prst="rect">
            <a:avLst/>
          </a:prstGeom>
          <a:solidFill>
            <a:srgbClr val="FFC000"/>
          </a:solidFill>
          <a:effectLst>
            <a:outerShdw blurRad="50800" dist="38100" dir="2700000" algn="tl" rotWithShape="0">
              <a:prstClr val="black">
                <a:alpha val="40000"/>
              </a:prstClr>
            </a:outerShdw>
          </a:effectLst>
        </p:spPr>
        <p:txBody>
          <a:bodyPr wrap="square" lIns="0" tIns="0" rIns="72000" bIns="0" rtlCol="0">
            <a:spAutoFit/>
          </a:bodyPr>
          <a:lstStyle/>
          <a:p>
            <a:pPr algn="r" defTabSz="457200">
              <a:spcBef>
                <a:spcPts val="600"/>
              </a:spcBef>
              <a:buSzPct val="100000"/>
            </a:pPr>
            <a:r>
              <a:rPr lang="it-IT" sz="1400" b="1" dirty="0">
                <a:solidFill>
                  <a:schemeClr val="bg1"/>
                </a:solidFill>
                <a:latin typeface="Century Gothic" panose="020B0502020202020204" pitchFamily="34" charset="0"/>
                <a:ea typeface="MS PGothic" panose="020B0600070205080204" pitchFamily="34" charset="-128"/>
                <a:cs typeface="Calibri" panose="020F0502020204030204" pitchFamily="34" charset="0"/>
              </a:rPr>
              <a:t>Esempio IV: Scelte </a:t>
            </a:r>
            <a:endParaRPr lang="it-IT" sz="1600" b="1" dirty="0">
              <a:solidFill>
                <a:schemeClr val="bg1"/>
              </a:solidFill>
              <a:latin typeface="Century Gothic" panose="020B050202020202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4039012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187E9-AA59-41F8-B146-84DD2092AF15}"/>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Esempio materialità nella validazione </a:t>
            </a:r>
          </a:p>
        </p:txBody>
      </p:sp>
      <p:sp>
        <p:nvSpPr>
          <p:cNvPr id="4" name="Segnaposto numero diapositiva 3">
            <a:extLst>
              <a:ext uri="{FF2B5EF4-FFF2-40B4-BE49-F238E27FC236}">
                <a16:creationId xmlns:a16="http://schemas.microsoft.com/office/drawing/2014/main" id="{E6FBE292-1B64-424C-8FB9-4567A759FB23}"/>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45</a:t>
            </a:fld>
            <a:endParaRPr lang="it-IT">
              <a:latin typeface="Century Gothic" panose="020B0502020202020204" pitchFamily="34" charset="0"/>
            </a:endParaRPr>
          </a:p>
        </p:txBody>
      </p:sp>
      <p:sp>
        <p:nvSpPr>
          <p:cNvPr id="5" name="Segnaposto contenuto 4">
            <a:extLst>
              <a:ext uri="{FF2B5EF4-FFF2-40B4-BE49-F238E27FC236}">
                <a16:creationId xmlns:a16="http://schemas.microsoft.com/office/drawing/2014/main" id="{37C225F3-3198-44E6-9552-DA28F3AB1F9C}"/>
              </a:ext>
            </a:extLst>
          </p:cNvPr>
          <p:cNvSpPr>
            <a:spLocks noGrp="1"/>
          </p:cNvSpPr>
          <p:nvPr>
            <p:ph idx="4294967295"/>
          </p:nvPr>
        </p:nvSpPr>
        <p:spPr>
          <a:xfrm>
            <a:off x="383761" y="797514"/>
            <a:ext cx="8153400" cy="1273175"/>
          </a:xfrm>
        </p:spPr>
        <p:txBody>
          <a:bodyPr/>
          <a:lstStyle/>
          <a:p>
            <a:r>
              <a:rPr lang="it-IT" sz="1400" dirty="0">
                <a:solidFill>
                  <a:srgbClr val="002060"/>
                </a:solidFill>
                <a:latin typeface="Century Gothic" panose="020B0502020202020204" pitchFamily="34" charset="0"/>
              </a:rPr>
              <a:t>La Funzione Attuariale identifica nell’ambito </a:t>
            </a:r>
            <a:r>
              <a:rPr lang="it-IT" sz="1400" b="1" dirty="0">
                <a:solidFill>
                  <a:srgbClr val="002060"/>
                </a:solidFill>
                <a:latin typeface="Century Gothic" panose="020B0502020202020204" pitchFamily="34" charset="0"/>
              </a:rPr>
              <a:t>dell’attività di validazione</a:t>
            </a:r>
            <a:r>
              <a:rPr lang="it-IT" sz="1400" dirty="0">
                <a:solidFill>
                  <a:srgbClr val="002060"/>
                </a:solidFill>
                <a:latin typeface="Century Gothic" panose="020B0502020202020204" pitchFamily="34" charset="0"/>
              </a:rPr>
              <a:t>, le eventuali aree di raccomandazione in funzione della rilevanza ad esse associata (combinazione del grado di materialità, cosi come definita nel documento “Linee guida sulla materialità e declinazione sul Data Quality” e della priorità di intervento identificata) classificando gli eventuali “finding” come di seguito rappresentato:</a:t>
            </a:r>
          </a:p>
          <a:p>
            <a:endParaRPr lang="it-IT" dirty="0"/>
          </a:p>
        </p:txBody>
      </p:sp>
      <p:pic>
        <p:nvPicPr>
          <p:cNvPr id="6" name="Segnaposto contenuto 6">
            <a:extLst>
              <a:ext uri="{FF2B5EF4-FFF2-40B4-BE49-F238E27FC236}">
                <a16:creationId xmlns:a16="http://schemas.microsoft.com/office/drawing/2014/main" id="{3D249F00-EE3E-444C-BFF9-D9BA6E42B2A7}"/>
              </a:ext>
            </a:extLst>
          </p:cNvPr>
          <p:cNvPicPr/>
          <p:nvPr/>
        </p:nvPicPr>
        <p:blipFill>
          <a:blip r:embed="rId2"/>
          <a:stretch>
            <a:fillRect/>
          </a:stretch>
        </p:blipFill>
        <p:spPr>
          <a:xfrm>
            <a:off x="1907704" y="2229201"/>
            <a:ext cx="4629150" cy="988695"/>
          </a:xfrm>
          <a:prstGeom prst="rect">
            <a:avLst/>
          </a:prstGeom>
        </p:spPr>
      </p:pic>
      <p:sp>
        <p:nvSpPr>
          <p:cNvPr id="8" name="Rettangolo 7">
            <a:extLst>
              <a:ext uri="{FF2B5EF4-FFF2-40B4-BE49-F238E27FC236}">
                <a16:creationId xmlns:a16="http://schemas.microsoft.com/office/drawing/2014/main" id="{911D6ECA-A7C4-424F-9D2A-4E32853B35C5}"/>
              </a:ext>
            </a:extLst>
          </p:cNvPr>
          <p:cNvSpPr/>
          <p:nvPr/>
        </p:nvSpPr>
        <p:spPr>
          <a:xfrm>
            <a:off x="383761" y="3861048"/>
            <a:ext cx="7920880" cy="1908215"/>
          </a:xfrm>
          <a:prstGeom prst="rect">
            <a:avLst/>
          </a:prstGeom>
        </p:spPr>
        <p:txBody>
          <a:bodyPr wrap="square">
            <a:spAutoFit/>
          </a:bodyPr>
          <a:lstStyle/>
          <a:p>
            <a:pPr algn="just">
              <a:spcBef>
                <a:spcPts val="600"/>
              </a:spcBef>
              <a:spcAft>
                <a:spcPts val="600"/>
              </a:spcAft>
            </a:pPr>
            <a:r>
              <a:rPr lang="it-IT" sz="1400" dirty="0">
                <a:solidFill>
                  <a:srgbClr val="002060"/>
                </a:solidFill>
                <a:latin typeface="Century Gothic" panose="020B0502020202020204" pitchFamily="34" charset="0"/>
              </a:rPr>
              <a:t>La valutazione di rilevanza avviene quindi di norma sulla base di :</a:t>
            </a:r>
          </a:p>
          <a:p>
            <a:pPr marL="342900" lvl="0" indent="-342900" algn="just">
              <a:spcBef>
                <a:spcPts val="600"/>
              </a:spcBef>
              <a:spcAft>
                <a:spcPts val="600"/>
              </a:spcAft>
              <a:buFont typeface="Symbol" panose="05050102010706020507" pitchFamily="18" charset="2"/>
              <a:buChar char=""/>
            </a:pPr>
            <a:r>
              <a:rPr lang="it-IT" sz="1400" dirty="0">
                <a:solidFill>
                  <a:srgbClr val="002060"/>
                </a:solidFill>
                <a:latin typeface="Century Gothic" panose="020B0502020202020204" pitchFamily="34" charset="0"/>
              </a:rPr>
              <a:t>soglie di materialità (high, medium e low)  individuate nel documento “Linee guida sulla materialità”</a:t>
            </a:r>
          </a:p>
          <a:p>
            <a:pPr marL="342900" lvl="0" indent="-342900" algn="just">
              <a:spcBef>
                <a:spcPts val="600"/>
              </a:spcBef>
              <a:spcAft>
                <a:spcPts val="600"/>
              </a:spcAft>
              <a:buFont typeface="Symbol" panose="05050102010706020507" pitchFamily="18" charset="2"/>
              <a:buChar char=""/>
            </a:pPr>
            <a:r>
              <a:rPr lang="it-IT" sz="1400" dirty="0">
                <a:solidFill>
                  <a:srgbClr val="002060"/>
                </a:solidFill>
                <a:latin typeface="Century Gothic" panose="020B0502020202020204" pitchFamily="34" charset="0"/>
              </a:rPr>
              <a:t>priorità di intervento (high, medium e low) che viene stabilita dalla Funzione di concerto con l’owner del ‘finding’ tenuto conto altresì di tutti i fattori esterni, ovvero di eventuali priorità / piani di intervento / carichi di lavoro della struttura owner della risoluzione.</a:t>
            </a:r>
          </a:p>
        </p:txBody>
      </p:sp>
    </p:spTree>
    <p:extLst>
      <p:ext uri="{BB962C8B-B14F-4D97-AF65-F5344CB8AC3E}">
        <p14:creationId xmlns:p14="http://schemas.microsoft.com/office/powerpoint/2010/main" val="2597158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2D9FD-6670-4F40-A6F0-380B9593FD88}"/>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Data Quality</a:t>
            </a:r>
          </a:p>
        </p:txBody>
      </p:sp>
      <p:sp>
        <p:nvSpPr>
          <p:cNvPr id="4" name="Segnaposto numero diapositiva 3">
            <a:extLst>
              <a:ext uri="{FF2B5EF4-FFF2-40B4-BE49-F238E27FC236}">
                <a16:creationId xmlns:a16="http://schemas.microsoft.com/office/drawing/2014/main" id="{97D32366-E729-48AB-BB03-1AF557A034C8}"/>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46</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2CE1757E-1E5D-41EB-B8BD-CE9123E1FFB1}"/>
              </a:ext>
            </a:extLst>
          </p:cNvPr>
          <p:cNvSpPr>
            <a:spLocks noGrp="1"/>
          </p:cNvSpPr>
          <p:nvPr>
            <p:ph idx="4294967295"/>
          </p:nvPr>
        </p:nvSpPr>
        <p:spPr>
          <a:xfrm>
            <a:off x="383761" y="836712"/>
            <a:ext cx="8153400" cy="4856163"/>
          </a:xfrm>
        </p:spPr>
        <p:txBody>
          <a:bodyPr/>
          <a:lstStyle/>
          <a:p>
            <a:pPr marL="0" indent="0">
              <a:buNone/>
            </a:pPr>
            <a:r>
              <a:rPr lang="it-IT" sz="1800" dirty="0">
                <a:solidFill>
                  <a:srgbClr val="002060"/>
                </a:solidFill>
                <a:latin typeface="Century Gothic" panose="020B0502020202020204" pitchFamily="34" charset="0"/>
              </a:rPr>
              <a:t>Il DQ Management è uno degli obiettivi del Sistema dei Controlli Interni in relazione alla stima e alla gestione dei rischi.</a:t>
            </a:r>
          </a:p>
          <a:p>
            <a:pPr marL="0" indent="0">
              <a:buNone/>
            </a:pPr>
            <a:endParaRPr lang="it-IT" sz="1800" dirty="0">
              <a:solidFill>
                <a:srgbClr val="002060"/>
              </a:solidFill>
              <a:latin typeface="Century Gothic" panose="020B0502020202020204" pitchFamily="34" charset="0"/>
            </a:endParaRPr>
          </a:p>
          <a:p>
            <a:pPr marL="0" indent="0">
              <a:buNone/>
            </a:pPr>
            <a:r>
              <a:rPr lang="it-IT" sz="1800" dirty="0">
                <a:solidFill>
                  <a:srgbClr val="002060"/>
                </a:solidFill>
                <a:latin typeface="Century Gothic" panose="020B0502020202020204" pitchFamily="34" charset="0"/>
              </a:rPr>
              <a:t>Un generico processo di DQ Management è costituito dalla seguente sequenza ricorsiva:</a:t>
            </a:r>
          </a:p>
          <a:p>
            <a:pPr marL="0" indent="0">
              <a:buNone/>
            </a:pPr>
            <a:endParaRPr lang="it-IT" sz="1800" dirty="0">
              <a:solidFill>
                <a:srgbClr val="002060"/>
              </a:solidFill>
              <a:latin typeface="Century Gothic" panose="020B0502020202020204" pitchFamily="34" charset="0"/>
            </a:endParaRPr>
          </a:p>
          <a:p>
            <a:r>
              <a:rPr lang="it-IT" sz="1800" b="1" dirty="0">
                <a:solidFill>
                  <a:srgbClr val="002060"/>
                </a:solidFill>
                <a:latin typeface="Century Gothic" panose="020B0502020202020204" pitchFamily="34" charset="0"/>
              </a:rPr>
              <a:t>DD Data Definition </a:t>
            </a:r>
          </a:p>
          <a:p>
            <a:r>
              <a:rPr lang="it-IT" sz="1800" b="1" dirty="0">
                <a:solidFill>
                  <a:srgbClr val="002060"/>
                </a:solidFill>
                <a:latin typeface="Century Gothic" panose="020B0502020202020204" pitchFamily="34" charset="0"/>
              </a:rPr>
              <a:t>DQA Data Quality Assessment </a:t>
            </a:r>
          </a:p>
          <a:p>
            <a:r>
              <a:rPr lang="it-IT" sz="1800" b="1" dirty="0">
                <a:solidFill>
                  <a:srgbClr val="002060"/>
                </a:solidFill>
                <a:latin typeface="Century Gothic" panose="020B0502020202020204" pitchFamily="34" charset="0"/>
              </a:rPr>
              <a:t>PR Problem Resolution</a:t>
            </a:r>
          </a:p>
          <a:p>
            <a:r>
              <a:rPr lang="it-IT" sz="1800" b="1" dirty="0">
                <a:solidFill>
                  <a:srgbClr val="002060"/>
                </a:solidFill>
                <a:latin typeface="Century Gothic" panose="020B0502020202020204" pitchFamily="34" charset="0"/>
              </a:rPr>
              <a:t>DQM Data Quality Monitoring</a:t>
            </a:r>
            <a:r>
              <a:rPr lang="it-IT" sz="1800" dirty="0">
                <a:solidFill>
                  <a:srgbClr val="002060"/>
                </a:solidFill>
                <a:latin typeface="Century Gothic" panose="020B0502020202020204" pitchFamily="34" charset="0"/>
              </a:rPr>
              <a:t> </a:t>
            </a:r>
          </a:p>
          <a:p>
            <a:pPr marL="0" indent="0">
              <a:buNone/>
            </a:pPr>
            <a:endParaRPr lang="it-IT" sz="1800" dirty="0">
              <a:solidFill>
                <a:srgbClr val="002060"/>
              </a:solidFill>
              <a:latin typeface="Century Gothic" panose="020B0502020202020204" pitchFamily="34" charset="0"/>
            </a:endParaRPr>
          </a:p>
          <a:p>
            <a:pPr marL="0" indent="0">
              <a:buNone/>
            </a:pPr>
            <a:r>
              <a:rPr lang="it-IT" sz="1800" dirty="0">
                <a:solidFill>
                  <a:srgbClr val="002060"/>
                </a:solidFill>
                <a:latin typeface="Century Gothic" panose="020B0502020202020204" pitchFamily="34" charset="0"/>
              </a:rPr>
              <a:t>La DQ viene valutata in stretta relazione con le finalità di utilizzo del dati.</a:t>
            </a:r>
          </a:p>
          <a:p>
            <a:pPr marL="0" indent="0">
              <a:buNone/>
            </a:pPr>
            <a:endParaRPr lang="it-IT" sz="1800" dirty="0">
              <a:solidFill>
                <a:srgbClr val="002060"/>
              </a:solidFill>
              <a:latin typeface="Century Gothic" panose="020B0502020202020204" pitchFamily="34" charset="0"/>
            </a:endParaRPr>
          </a:p>
          <a:p>
            <a:pPr marL="0" indent="0">
              <a:buNone/>
            </a:pPr>
            <a:r>
              <a:rPr lang="it-IT" sz="1800" dirty="0">
                <a:solidFill>
                  <a:srgbClr val="002060"/>
                </a:solidFill>
                <a:latin typeface="Century Gothic" panose="020B0502020202020204" pitchFamily="34" charset="0"/>
              </a:rPr>
              <a:t>In questo senso si parla di DQ collegata alla valutazione dei rischi della Compagnia (assicurativi, finanziari, operativi, etc.)</a:t>
            </a:r>
          </a:p>
        </p:txBody>
      </p:sp>
    </p:spTree>
    <p:extLst>
      <p:ext uri="{BB962C8B-B14F-4D97-AF65-F5344CB8AC3E}">
        <p14:creationId xmlns:p14="http://schemas.microsoft.com/office/powerpoint/2010/main" val="3449868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2D9FD-6670-4F40-A6F0-380B9593FD88}"/>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 Obiettivo politica di Data Quality</a:t>
            </a:r>
          </a:p>
        </p:txBody>
      </p:sp>
      <p:sp>
        <p:nvSpPr>
          <p:cNvPr id="4" name="Segnaposto numero diapositiva 3">
            <a:extLst>
              <a:ext uri="{FF2B5EF4-FFF2-40B4-BE49-F238E27FC236}">
                <a16:creationId xmlns:a16="http://schemas.microsoft.com/office/drawing/2014/main" id="{97D32366-E729-48AB-BB03-1AF557A034C8}"/>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47</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2CE1757E-1E5D-41EB-B8BD-CE9123E1FFB1}"/>
              </a:ext>
            </a:extLst>
          </p:cNvPr>
          <p:cNvSpPr>
            <a:spLocks noGrp="1"/>
          </p:cNvSpPr>
          <p:nvPr>
            <p:ph idx="4294967295"/>
          </p:nvPr>
        </p:nvSpPr>
        <p:spPr>
          <a:xfrm>
            <a:off x="383761" y="836712"/>
            <a:ext cx="8153400" cy="4367213"/>
          </a:xfrm>
        </p:spPr>
        <p:txBody>
          <a:bodyPr/>
          <a:lstStyle/>
          <a:p>
            <a:pPr marL="0" lvl="1" indent="0">
              <a:spcBef>
                <a:spcPts val="750"/>
              </a:spcBef>
              <a:buClr>
                <a:srgbClr val="002364"/>
              </a:buClr>
              <a:buNone/>
            </a:pPr>
            <a:r>
              <a:rPr lang="it-IT" sz="1200" b="1" dirty="0">
                <a:solidFill>
                  <a:srgbClr val="002060"/>
                </a:solidFill>
                <a:latin typeface="Century Gothic" panose="020B0502020202020204" pitchFamily="34" charset="0"/>
              </a:rPr>
              <a:t>Organizzazione generale del processo:</a:t>
            </a:r>
          </a:p>
          <a:p>
            <a:pPr marL="171450" lvl="1">
              <a:spcBef>
                <a:spcPts val="750"/>
              </a:spcBef>
              <a:buClr>
                <a:srgbClr val="002364"/>
              </a:buClr>
            </a:pPr>
            <a:r>
              <a:rPr lang="it-IT" sz="1200" b="1" dirty="0">
                <a:solidFill>
                  <a:srgbClr val="002060"/>
                </a:solidFill>
                <a:latin typeface="Century Gothic" panose="020B0502020202020204" pitchFamily="34" charset="0"/>
              </a:rPr>
              <a:t>Dossier Permanenti </a:t>
            </a:r>
            <a:r>
              <a:rPr lang="it-IT" sz="1200" dirty="0">
                <a:solidFill>
                  <a:srgbClr val="002060"/>
                </a:solidFill>
                <a:latin typeface="Century Gothic" panose="020B0502020202020204" pitchFamily="34" charset="0"/>
              </a:rPr>
              <a:t>con i seguenti elementi : i) ciclo di vita  ii) registro dei controlli iii) registro dati di dettaglio delle variabili prioritarie</a:t>
            </a:r>
          </a:p>
          <a:p>
            <a:pPr marL="171450" lvl="1">
              <a:spcBef>
                <a:spcPts val="750"/>
              </a:spcBef>
              <a:buClr>
                <a:srgbClr val="002364"/>
              </a:buClr>
            </a:pPr>
            <a:r>
              <a:rPr lang="it-IT" sz="1200" b="1" dirty="0">
                <a:solidFill>
                  <a:srgbClr val="002060"/>
                </a:solidFill>
                <a:latin typeface="Century Gothic" panose="020B0502020202020204" pitchFamily="34" charset="0"/>
              </a:rPr>
              <a:t>Dossier Ricorrente </a:t>
            </a:r>
            <a:r>
              <a:rPr lang="it-IT" sz="1200" dirty="0">
                <a:solidFill>
                  <a:srgbClr val="002060"/>
                </a:solidFill>
                <a:latin typeface="Century Gothic" panose="020B0502020202020204" pitchFamily="34" charset="0"/>
              </a:rPr>
              <a:t>con i seguenti elementi : i) certificato controlli o matrice dei controlli, ii) remediation plan, iii) Tdb DQ</a:t>
            </a:r>
          </a:p>
          <a:p>
            <a:pPr marL="0" indent="0">
              <a:buNone/>
            </a:pPr>
            <a:endParaRPr lang="it-IT" sz="1200" dirty="0">
              <a:solidFill>
                <a:srgbClr val="002060"/>
              </a:solidFill>
              <a:latin typeface="Century Gothic" panose="020B0502020202020204" pitchFamily="34" charset="0"/>
            </a:endParaRPr>
          </a:p>
          <a:p>
            <a:pPr marL="0" lvl="1" indent="0">
              <a:spcBef>
                <a:spcPts val="750"/>
              </a:spcBef>
              <a:buClr>
                <a:srgbClr val="002364"/>
              </a:buClr>
              <a:buNone/>
            </a:pPr>
            <a:r>
              <a:rPr lang="it-IT" sz="1200" b="1" dirty="0">
                <a:solidFill>
                  <a:srgbClr val="002060"/>
                </a:solidFill>
                <a:latin typeface="Century Gothic" panose="020B0502020202020204" pitchFamily="34" charset="0"/>
              </a:rPr>
              <a:t>Questo processo prevede di :</a:t>
            </a:r>
          </a:p>
          <a:p>
            <a:pPr marL="171450" lvl="1">
              <a:spcBef>
                <a:spcPts val="750"/>
              </a:spcBef>
              <a:buClr>
                <a:srgbClr val="002364"/>
              </a:buClr>
            </a:pPr>
            <a:r>
              <a:rPr lang="it-IT" sz="1200" dirty="0">
                <a:solidFill>
                  <a:srgbClr val="002060"/>
                </a:solidFill>
                <a:latin typeface="Century Gothic" panose="020B0502020202020204" pitchFamily="34" charset="0"/>
              </a:rPr>
              <a:t>Fornire la </a:t>
            </a:r>
            <a:r>
              <a:rPr lang="it-IT" sz="1200" b="1" dirty="0">
                <a:solidFill>
                  <a:srgbClr val="002060"/>
                </a:solidFill>
                <a:latin typeface="Century Gothic" panose="020B0502020202020204" pitchFamily="34" charset="0"/>
              </a:rPr>
              <a:t>mappatura</a:t>
            </a:r>
            <a:r>
              <a:rPr lang="it-IT" sz="1200" dirty="0">
                <a:solidFill>
                  <a:srgbClr val="002060"/>
                </a:solidFill>
                <a:latin typeface="Century Gothic" panose="020B0502020202020204" pitchFamily="34" charset="0"/>
              </a:rPr>
              <a:t> dei dati della Compagnia  rientranti nell’ambito di applicazione;</a:t>
            </a:r>
          </a:p>
          <a:p>
            <a:pPr marL="171450" lvl="1">
              <a:spcBef>
                <a:spcPts val="750"/>
              </a:spcBef>
              <a:buClr>
                <a:srgbClr val="002364"/>
              </a:buClr>
            </a:pPr>
            <a:r>
              <a:rPr lang="it-IT" sz="1200" dirty="0">
                <a:solidFill>
                  <a:srgbClr val="002060"/>
                </a:solidFill>
                <a:latin typeface="Century Gothic" panose="020B0502020202020204" pitchFamily="34" charset="0"/>
              </a:rPr>
              <a:t>Garantire l’</a:t>
            </a:r>
            <a:r>
              <a:rPr lang="it-IT" sz="1200" b="1" dirty="0">
                <a:solidFill>
                  <a:srgbClr val="002060"/>
                </a:solidFill>
                <a:latin typeface="Century Gothic" panose="020B0502020202020204" pitchFamily="34" charset="0"/>
              </a:rPr>
              <a:t>affidabilità</a:t>
            </a:r>
            <a:r>
              <a:rPr lang="it-IT" sz="1200" dirty="0">
                <a:solidFill>
                  <a:srgbClr val="002060"/>
                </a:solidFill>
                <a:latin typeface="Century Gothic" panose="020B0502020202020204" pitchFamily="34" charset="0"/>
              </a:rPr>
              <a:t> della comunicazione Solvency II;</a:t>
            </a:r>
          </a:p>
          <a:p>
            <a:pPr marL="171450" lvl="1">
              <a:spcBef>
                <a:spcPts val="750"/>
              </a:spcBef>
              <a:buClr>
                <a:srgbClr val="002364"/>
              </a:buClr>
            </a:pPr>
            <a:r>
              <a:rPr lang="it-IT" sz="1200" dirty="0">
                <a:solidFill>
                  <a:srgbClr val="002060"/>
                </a:solidFill>
                <a:latin typeface="Century Gothic" panose="020B0502020202020204" pitchFamily="34" charset="0"/>
              </a:rPr>
              <a:t>Aumentare la </a:t>
            </a:r>
            <a:r>
              <a:rPr lang="it-IT" sz="1200" b="1" dirty="0">
                <a:solidFill>
                  <a:srgbClr val="002060"/>
                </a:solidFill>
                <a:latin typeface="Century Gothic" panose="020B0502020202020204" pitchFamily="34" charset="0"/>
              </a:rPr>
              <a:t>consapevolezza</a:t>
            </a:r>
            <a:r>
              <a:rPr lang="it-IT" sz="1200" dirty="0">
                <a:solidFill>
                  <a:srgbClr val="002060"/>
                </a:solidFill>
                <a:latin typeface="Century Gothic" panose="020B0502020202020204" pitchFamily="34" charset="0"/>
              </a:rPr>
              <a:t> della Compagnia rispetto all’importanza della formalizzazione dei controlli effettuati</a:t>
            </a:r>
          </a:p>
          <a:p>
            <a:pPr marL="0" lvl="1" indent="0">
              <a:spcBef>
                <a:spcPts val="750"/>
              </a:spcBef>
              <a:buClr>
                <a:srgbClr val="002364"/>
              </a:buClr>
              <a:buNone/>
            </a:pPr>
            <a:endParaRPr lang="it-IT" sz="1200" dirty="0">
              <a:solidFill>
                <a:srgbClr val="002060"/>
              </a:solidFill>
              <a:latin typeface="Century Gothic" panose="020B0502020202020204" pitchFamily="34" charset="0"/>
            </a:endParaRPr>
          </a:p>
          <a:p>
            <a:pPr marL="0" lvl="1" indent="0">
              <a:spcBef>
                <a:spcPts val="750"/>
              </a:spcBef>
              <a:buClr>
                <a:srgbClr val="002364"/>
              </a:buClr>
              <a:buNone/>
            </a:pPr>
            <a:r>
              <a:rPr lang="it-IT" sz="1200" b="1" dirty="0">
                <a:solidFill>
                  <a:srgbClr val="002060"/>
                </a:solidFill>
                <a:latin typeface="Century Gothic" panose="020B0502020202020204" pitchFamily="34" charset="0"/>
              </a:rPr>
              <a:t>Definisce :</a:t>
            </a:r>
          </a:p>
          <a:p>
            <a:pPr marL="171450" lvl="1">
              <a:spcBef>
                <a:spcPts val="750"/>
              </a:spcBef>
              <a:buClr>
                <a:srgbClr val="002364"/>
              </a:buClr>
              <a:defRPr/>
            </a:pPr>
            <a:r>
              <a:rPr lang="it-IT" sz="1200" dirty="0">
                <a:solidFill>
                  <a:srgbClr val="002060"/>
                </a:solidFill>
                <a:latin typeface="Century Gothic" panose="020B0502020202020204" pitchFamily="34" charset="0"/>
              </a:rPr>
              <a:t>I criteri di </a:t>
            </a:r>
            <a:r>
              <a:rPr lang="it-IT" sz="1200" b="1" dirty="0">
                <a:solidFill>
                  <a:srgbClr val="002060"/>
                </a:solidFill>
                <a:latin typeface="Century Gothic" panose="020B0502020202020204" pitchFamily="34" charset="0"/>
              </a:rPr>
              <a:t>qualità dei dati </a:t>
            </a:r>
            <a:r>
              <a:rPr lang="it-IT" sz="1200" dirty="0">
                <a:solidFill>
                  <a:srgbClr val="002060"/>
                </a:solidFill>
                <a:latin typeface="Century Gothic" panose="020B0502020202020204" pitchFamily="34" charset="0"/>
              </a:rPr>
              <a:t>(Completezza/Esaustività, Correttezza/Accuratezza, Coerenza, Trasparenza, Adeguatezza/Pertinenza, Tempestività)</a:t>
            </a:r>
          </a:p>
          <a:p>
            <a:pPr marL="171450" lvl="1">
              <a:spcBef>
                <a:spcPts val="750"/>
              </a:spcBef>
              <a:buClr>
                <a:srgbClr val="002364"/>
              </a:buClr>
              <a:defRPr/>
            </a:pPr>
            <a:r>
              <a:rPr lang="it-IT" sz="1200" dirty="0">
                <a:solidFill>
                  <a:srgbClr val="002060"/>
                </a:solidFill>
                <a:latin typeface="Century Gothic" panose="020B0502020202020204" pitchFamily="34" charset="0"/>
              </a:rPr>
              <a:t>Le </a:t>
            </a:r>
            <a:r>
              <a:rPr lang="it-IT" sz="1200" b="1" dirty="0">
                <a:solidFill>
                  <a:srgbClr val="002060"/>
                </a:solidFill>
                <a:latin typeface="Century Gothic" panose="020B0502020202020204" pitchFamily="34" charset="0"/>
              </a:rPr>
              <a:t>categorie</a:t>
            </a:r>
            <a:r>
              <a:rPr lang="it-IT" sz="1200" dirty="0">
                <a:solidFill>
                  <a:srgbClr val="002060"/>
                </a:solidFill>
                <a:latin typeface="Century Gothic" panose="020B0502020202020204" pitchFamily="34" charset="0"/>
              </a:rPr>
              <a:t> dei controlli(Andamentali, Procedurali, Completezza/appropriatezza/accuratezza, Tempestività)</a:t>
            </a:r>
          </a:p>
          <a:p>
            <a:pPr marL="171450" lvl="1">
              <a:spcBef>
                <a:spcPts val="750"/>
              </a:spcBef>
              <a:buClr>
                <a:srgbClr val="002364"/>
              </a:buClr>
              <a:buSzPct val="80000"/>
              <a:defRPr/>
            </a:pPr>
            <a:r>
              <a:rPr lang="it-IT" sz="1200" b="1" dirty="0">
                <a:solidFill>
                  <a:srgbClr val="002060"/>
                </a:solidFill>
                <a:latin typeface="Century Gothic" panose="020B0502020202020204" pitchFamily="34" charset="0"/>
              </a:rPr>
              <a:t>Variabili</a:t>
            </a:r>
            <a:r>
              <a:rPr lang="it-IT" sz="1200" dirty="0">
                <a:solidFill>
                  <a:srgbClr val="002060"/>
                </a:solidFill>
                <a:latin typeface="Century Gothic" panose="020B0502020202020204" pitchFamily="34" charset="0"/>
              </a:rPr>
              <a:t> chiave </a:t>
            </a:r>
          </a:p>
          <a:p>
            <a:pPr marL="171450" lvl="1">
              <a:spcBef>
                <a:spcPts val="750"/>
              </a:spcBef>
              <a:buClr>
                <a:srgbClr val="002364"/>
              </a:buClr>
              <a:defRPr/>
            </a:pPr>
            <a:r>
              <a:rPr lang="it-IT" sz="1200" dirty="0">
                <a:solidFill>
                  <a:srgbClr val="002060"/>
                </a:solidFill>
                <a:latin typeface="Century Gothic" panose="020B0502020202020204" pitchFamily="34" charset="0"/>
              </a:rPr>
              <a:t>Soglie di materialità sui controlli di  Completezza/appropriatezza/accuratezza e range  per controlli andamentali</a:t>
            </a:r>
          </a:p>
          <a:p>
            <a:pPr marL="171450" lvl="1">
              <a:spcBef>
                <a:spcPts val="750"/>
              </a:spcBef>
              <a:buClr>
                <a:srgbClr val="002364"/>
              </a:buClr>
              <a:buSzPct val="80000"/>
              <a:defRPr/>
            </a:pPr>
            <a:r>
              <a:rPr lang="it-IT" sz="1200" b="1" dirty="0">
                <a:solidFill>
                  <a:srgbClr val="002060"/>
                </a:solidFill>
                <a:latin typeface="Century Gothic" panose="020B0502020202020204" pitchFamily="34" charset="0"/>
              </a:rPr>
              <a:t>Soglie temporali </a:t>
            </a:r>
            <a:r>
              <a:rPr lang="it-IT" sz="1200" dirty="0">
                <a:solidFill>
                  <a:srgbClr val="002060"/>
                </a:solidFill>
                <a:latin typeface="Century Gothic" panose="020B0502020202020204" pitchFamily="34" charset="0"/>
              </a:rPr>
              <a:t>per controlli tempestività </a:t>
            </a:r>
          </a:p>
          <a:p>
            <a:pPr marL="171450" lvl="1">
              <a:spcBef>
                <a:spcPts val="750"/>
              </a:spcBef>
              <a:buClr>
                <a:srgbClr val="002364"/>
              </a:buClr>
              <a:buSzPct val="80000"/>
              <a:defRPr/>
            </a:pPr>
            <a:r>
              <a:rPr lang="it-IT" sz="1200" dirty="0">
                <a:solidFill>
                  <a:srgbClr val="002060"/>
                </a:solidFill>
                <a:latin typeface="Century Gothic" panose="020B0502020202020204" pitchFamily="34" charset="0"/>
              </a:rPr>
              <a:t>Rispetto dei </a:t>
            </a:r>
            <a:r>
              <a:rPr lang="it-IT" sz="1200" b="1" dirty="0">
                <a:solidFill>
                  <a:srgbClr val="002060"/>
                </a:solidFill>
                <a:latin typeface="Century Gothic" panose="020B0502020202020204" pitchFamily="34" charset="0"/>
              </a:rPr>
              <a:t>controlli procedurali</a:t>
            </a:r>
          </a:p>
          <a:p>
            <a:pPr marL="539750" lvl="1" indent="-179388">
              <a:buClr>
                <a:srgbClr val="002364"/>
              </a:buClr>
              <a:buFont typeface="Arial" panose="020B0604020202020204" pitchFamily="34" charset="0"/>
              <a:buChar char="•"/>
            </a:pPr>
            <a:endParaRPr lang="it-IT" sz="2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548117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a:extLst>
              <a:ext uri="{FF2B5EF4-FFF2-40B4-BE49-F238E27FC236}">
                <a16:creationId xmlns:a16="http://schemas.microsoft.com/office/drawing/2014/main" id="{0458C860-5EC5-4417-9E9B-7BD41A1A9C90}"/>
              </a:ext>
            </a:extLst>
          </p:cNvPr>
          <p:cNvGraphicFramePr>
            <a:graphicFrameLocks/>
          </p:cNvGraphicFramePr>
          <p:nvPr>
            <p:extLst>
              <p:ext uri="{D42A27DB-BD31-4B8C-83A1-F6EECF244321}">
                <p14:modId xmlns:p14="http://schemas.microsoft.com/office/powerpoint/2010/main" val="2963720468"/>
              </p:ext>
            </p:extLst>
          </p:nvPr>
        </p:nvGraphicFramePr>
        <p:xfrm>
          <a:off x="1072217" y="1222955"/>
          <a:ext cx="7056784" cy="4629665"/>
        </p:xfrm>
        <a:graphic>
          <a:graphicData uri="http://schemas.openxmlformats.org/drawingml/2006/chart">
            <c:chart xmlns:c="http://schemas.openxmlformats.org/drawingml/2006/chart" xmlns:r="http://schemas.openxmlformats.org/officeDocument/2006/relationships" r:id="rId2"/>
          </a:graphicData>
        </a:graphic>
      </p:graphicFrame>
      <p:sp>
        <p:nvSpPr>
          <p:cNvPr id="70" name="Rectangle 69">
            <a:extLst>
              <a:ext uri="{FF2B5EF4-FFF2-40B4-BE49-F238E27FC236}">
                <a16:creationId xmlns:a16="http://schemas.microsoft.com/office/drawing/2014/main" id="{EE710ABF-8884-4247-9D81-D7A46B38E00E}"/>
              </a:ext>
            </a:extLst>
          </p:cNvPr>
          <p:cNvSpPr/>
          <p:nvPr/>
        </p:nvSpPr>
        <p:spPr>
          <a:xfrm>
            <a:off x="3720427" y="2774527"/>
            <a:ext cx="1809575" cy="1693919"/>
          </a:xfrm>
          <a:prstGeom prst="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prstTxWarp prst="textArchUp">
              <a:avLst/>
            </a:prstTxWarp>
            <a:noAutofit/>
          </a:bodyPr>
          <a:lstStyle/>
          <a:p>
            <a:pPr algn="ctr" defTabSz="533400">
              <a:lnSpc>
                <a:spcPct val="90000"/>
              </a:lnSpc>
              <a:spcAft>
                <a:spcPct val="35000"/>
              </a:spcAft>
            </a:pPr>
            <a:r>
              <a:rPr lang="en-US" sz="1600" b="1" dirty="0">
                <a:solidFill>
                  <a:srgbClr val="736945"/>
                </a:solidFill>
                <a:latin typeface="Century Gothic" panose="020B0502020202020204" pitchFamily="34" charset="0"/>
              </a:rPr>
              <a:t>DATA QUALITY</a:t>
            </a:r>
          </a:p>
        </p:txBody>
      </p:sp>
      <p:sp>
        <p:nvSpPr>
          <p:cNvPr id="67" name="Oval 66">
            <a:extLst>
              <a:ext uri="{FF2B5EF4-FFF2-40B4-BE49-F238E27FC236}">
                <a16:creationId xmlns:a16="http://schemas.microsoft.com/office/drawing/2014/main" id="{09B94ACF-368D-4C98-B809-B51008789835}"/>
              </a:ext>
            </a:extLst>
          </p:cNvPr>
          <p:cNvSpPr/>
          <p:nvPr/>
        </p:nvSpPr>
        <p:spPr>
          <a:xfrm>
            <a:off x="3903955" y="2834106"/>
            <a:ext cx="1404000" cy="1404000"/>
          </a:xfrm>
          <a:prstGeom prst="ellipse">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Flowchart: Connector 62">
            <a:extLst>
              <a:ext uri="{FF2B5EF4-FFF2-40B4-BE49-F238E27FC236}">
                <a16:creationId xmlns:a16="http://schemas.microsoft.com/office/drawing/2014/main" id="{9D742D4F-1112-449C-9612-B9255B2F6513}"/>
              </a:ext>
            </a:extLst>
          </p:cNvPr>
          <p:cNvSpPr/>
          <p:nvPr/>
        </p:nvSpPr>
        <p:spPr>
          <a:xfrm>
            <a:off x="2051999" y="1016106"/>
            <a:ext cx="5040000" cy="5040000"/>
          </a:xfrm>
          <a:prstGeom prst="flowChartConnector">
            <a:avLst/>
          </a:prstGeom>
          <a:noFill/>
          <a:ln w="19050">
            <a:solidFill>
              <a:srgbClr val="109C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3" name="Rectangle 2">
            <a:extLst>
              <a:ext uri="{FF2B5EF4-FFF2-40B4-BE49-F238E27FC236}">
                <a16:creationId xmlns:a16="http://schemas.microsoft.com/office/drawing/2014/main" id="{3C12BA16-5D1B-4A64-BD94-9AAA1749246D}"/>
              </a:ext>
            </a:extLst>
          </p:cNvPr>
          <p:cNvSpPr/>
          <p:nvPr/>
        </p:nvSpPr>
        <p:spPr>
          <a:xfrm>
            <a:off x="560166" y="801893"/>
            <a:ext cx="8023667" cy="5254213"/>
          </a:xfrm>
          <a:prstGeom prst="rect">
            <a:avLst/>
          </a:prstGeom>
          <a:noFill/>
          <a:ln>
            <a:noFill/>
          </a:ln>
          <a:effectLst/>
        </p:spPr>
      </p:sp>
      <p:sp>
        <p:nvSpPr>
          <p:cNvPr id="44" name="Rectangle 43">
            <a:extLst>
              <a:ext uri="{FF2B5EF4-FFF2-40B4-BE49-F238E27FC236}">
                <a16:creationId xmlns:a16="http://schemas.microsoft.com/office/drawing/2014/main" id="{C0C5657E-CCC3-4728-B943-A08A3FDA9B90}"/>
              </a:ext>
            </a:extLst>
          </p:cNvPr>
          <p:cNvSpPr/>
          <p:nvPr/>
        </p:nvSpPr>
        <p:spPr>
          <a:xfrm>
            <a:off x="6599936" y="2088648"/>
            <a:ext cx="1922350" cy="432000"/>
          </a:xfrm>
          <a:prstGeom prst="rect">
            <a:avLst/>
          </a:prstGeom>
          <a:solidFill>
            <a:schemeClr val="bg1"/>
          </a:solidFill>
          <a:ln w="15875" cap="flat" cmpd="sng" algn="ctr">
            <a:noFill/>
            <a:prstDash val="solid"/>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122101" tIns="122101" rIns="122101" bIns="122101" numCol="1" spcCol="1270" anchor="ctr" anchorCtr="0">
            <a:noAutofit/>
          </a:bodyPr>
          <a:lstStyle/>
          <a:p>
            <a:pPr lvl="0" defTabSz="533400">
              <a:lnSpc>
                <a:spcPct val="90000"/>
              </a:lnSpc>
              <a:spcAft>
                <a:spcPct val="35000"/>
              </a:spcAft>
            </a:pPr>
            <a:r>
              <a:rPr lang="it-IT" sz="1400" dirty="0">
                <a:solidFill>
                  <a:srgbClr val="736945"/>
                </a:solidFill>
                <a:latin typeface="Century Gothic" panose="020B0502020202020204" pitchFamily="34" charset="0"/>
              </a:rPr>
              <a:t>Parametrizzazione </a:t>
            </a:r>
          </a:p>
          <a:p>
            <a:pPr lvl="0" defTabSz="533400">
              <a:lnSpc>
                <a:spcPct val="90000"/>
              </a:lnSpc>
              <a:spcAft>
                <a:spcPct val="35000"/>
              </a:spcAft>
            </a:pPr>
            <a:r>
              <a:rPr lang="it-IT" sz="1400" kern="1200" dirty="0">
                <a:solidFill>
                  <a:srgbClr val="736945"/>
                </a:solidFill>
                <a:latin typeface="Century Gothic" panose="020B0502020202020204" pitchFamily="34" charset="0"/>
              </a:rPr>
              <a:t>Modelli attuariali</a:t>
            </a:r>
          </a:p>
        </p:txBody>
      </p:sp>
      <p:sp>
        <p:nvSpPr>
          <p:cNvPr id="48" name="Rectangle 47">
            <a:extLst>
              <a:ext uri="{FF2B5EF4-FFF2-40B4-BE49-F238E27FC236}">
                <a16:creationId xmlns:a16="http://schemas.microsoft.com/office/drawing/2014/main" id="{D3DCB974-7FDF-45CF-81EF-B107EAF72018}"/>
              </a:ext>
            </a:extLst>
          </p:cNvPr>
          <p:cNvSpPr/>
          <p:nvPr/>
        </p:nvSpPr>
        <p:spPr>
          <a:xfrm>
            <a:off x="5610819" y="1311810"/>
            <a:ext cx="1836261" cy="216000"/>
          </a:xfrm>
          <a:prstGeom prst="rect">
            <a:avLst/>
          </a:prstGeom>
          <a:solidFill>
            <a:schemeClr val="bg1"/>
          </a:solidFill>
          <a:ln w="15875" cap="flat" cmpd="sng" algn="ctr">
            <a:noFill/>
            <a:prstDash val="solid"/>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122101" tIns="122101" rIns="122101" bIns="122101" numCol="1" spcCol="1270" anchor="ctr" anchorCtr="0">
            <a:noAutofit/>
          </a:bodyPr>
          <a:lstStyle/>
          <a:p>
            <a:pPr marL="0" lvl="0" indent="0" defTabSz="533400">
              <a:lnSpc>
                <a:spcPct val="90000"/>
              </a:lnSpc>
              <a:spcBef>
                <a:spcPct val="0"/>
              </a:spcBef>
              <a:spcAft>
                <a:spcPct val="35000"/>
              </a:spcAft>
              <a:buNone/>
            </a:pPr>
            <a:r>
              <a:rPr lang="it-IT" sz="1600" dirty="0">
                <a:solidFill>
                  <a:srgbClr val="736945"/>
                </a:solidFill>
                <a:latin typeface="Century Gothic" panose="020B0502020202020204" pitchFamily="34" charset="0"/>
              </a:rPr>
              <a:t>Fondi Propri</a:t>
            </a:r>
            <a:endParaRPr lang="it-IT" sz="1600" kern="1200" dirty="0">
              <a:solidFill>
                <a:srgbClr val="736945"/>
              </a:solidFill>
              <a:latin typeface="Century Gothic" panose="020B0502020202020204" pitchFamily="34" charset="0"/>
            </a:endParaRPr>
          </a:p>
        </p:txBody>
      </p:sp>
      <p:sp>
        <p:nvSpPr>
          <p:cNvPr id="49" name="Rectangle 48">
            <a:extLst>
              <a:ext uri="{FF2B5EF4-FFF2-40B4-BE49-F238E27FC236}">
                <a16:creationId xmlns:a16="http://schemas.microsoft.com/office/drawing/2014/main" id="{BDDF7A48-6DEC-49BB-8C71-939AE007E889}"/>
              </a:ext>
            </a:extLst>
          </p:cNvPr>
          <p:cNvSpPr/>
          <p:nvPr/>
        </p:nvSpPr>
        <p:spPr>
          <a:xfrm>
            <a:off x="949239" y="2693368"/>
            <a:ext cx="1482354" cy="432000"/>
          </a:xfrm>
          <a:prstGeom prst="rect">
            <a:avLst/>
          </a:prstGeom>
          <a:solidFill>
            <a:schemeClr val="bg1"/>
          </a:solid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122101" tIns="122101" rIns="122101" bIns="122101" numCol="1" spcCol="1270" anchor="ctr" anchorCtr="0">
            <a:noAutofit/>
          </a:bodyPr>
          <a:lstStyle/>
          <a:p>
            <a:pPr algn="r" defTabSz="533400">
              <a:lnSpc>
                <a:spcPct val="90000"/>
              </a:lnSpc>
              <a:spcAft>
                <a:spcPct val="35000"/>
              </a:spcAft>
            </a:pPr>
            <a:r>
              <a:rPr lang="it-IT" sz="1400" dirty="0">
                <a:solidFill>
                  <a:srgbClr val="736945"/>
                </a:solidFill>
                <a:latin typeface="Century Gothic" panose="020B0502020202020204" pitchFamily="34" charset="0"/>
              </a:rPr>
              <a:t>Passività</a:t>
            </a:r>
          </a:p>
        </p:txBody>
      </p:sp>
      <p:sp>
        <p:nvSpPr>
          <p:cNvPr id="50" name="Rectangle 49">
            <a:extLst>
              <a:ext uri="{FF2B5EF4-FFF2-40B4-BE49-F238E27FC236}">
                <a16:creationId xmlns:a16="http://schemas.microsoft.com/office/drawing/2014/main" id="{1CDFE0FD-3AFE-4C25-9549-484E70F66636}"/>
              </a:ext>
            </a:extLst>
          </p:cNvPr>
          <p:cNvSpPr/>
          <p:nvPr/>
        </p:nvSpPr>
        <p:spPr>
          <a:xfrm>
            <a:off x="2845554" y="5793673"/>
            <a:ext cx="990110" cy="226238"/>
          </a:xfrm>
          <a:prstGeom prst="rect">
            <a:avLst/>
          </a:prstGeom>
          <a:no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LT</a:t>
            </a:r>
          </a:p>
        </p:txBody>
      </p:sp>
      <p:sp>
        <p:nvSpPr>
          <p:cNvPr id="51" name="Rectangle 50">
            <a:extLst>
              <a:ext uri="{FF2B5EF4-FFF2-40B4-BE49-F238E27FC236}">
                <a16:creationId xmlns:a16="http://schemas.microsoft.com/office/drawing/2014/main" id="{65742069-AFF7-4DD9-8991-0725CB2CE176}"/>
              </a:ext>
            </a:extLst>
          </p:cNvPr>
          <p:cNvSpPr/>
          <p:nvPr/>
        </p:nvSpPr>
        <p:spPr>
          <a:xfrm>
            <a:off x="4283226" y="5934879"/>
            <a:ext cx="566038" cy="210175"/>
          </a:xfrm>
          <a:prstGeom prst="rect">
            <a:avLst/>
          </a:prstGeom>
          <a:solidFill>
            <a:schemeClr val="bg1"/>
          </a:solid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CUP</a:t>
            </a:r>
          </a:p>
        </p:txBody>
      </p:sp>
      <p:sp>
        <p:nvSpPr>
          <p:cNvPr id="54" name="Rectangle 53">
            <a:extLst>
              <a:ext uri="{FF2B5EF4-FFF2-40B4-BE49-F238E27FC236}">
                <a16:creationId xmlns:a16="http://schemas.microsoft.com/office/drawing/2014/main" id="{7D8ABB1F-44E6-439E-BF16-321C62BF7606}"/>
              </a:ext>
            </a:extLst>
          </p:cNvPr>
          <p:cNvSpPr/>
          <p:nvPr/>
        </p:nvSpPr>
        <p:spPr>
          <a:xfrm>
            <a:off x="4848141" y="966141"/>
            <a:ext cx="566656" cy="185566"/>
          </a:xfrm>
          <a:prstGeom prst="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SCR</a:t>
            </a:r>
          </a:p>
        </p:txBody>
      </p:sp>
      <p:sp>
        <p:nvSpPr>
          <p:cNvPr id="55" name="Rectangle 54">
            <a:extLst>
              <a:ext uri="{FF2B5EF4-FFF2-40B4-BE49-F238E27FC236}">
                <a16:creationId xmlns:a16="http://schemas.microsoft.com/office/drawing/2014/main" id="{72B2B9D9-0D7E-4D1B-A963-35D03B440026}"/>
              </a:ext>
            </a:extLst>
          </p:cNvPr>
          <p:cNvSpPr/>
          <p:nvPr/>
        </p:nvSpPr>
        <p:spPr>
          <a:xfrm>
            <a:off x="1946422" y="5233075"/>
            <a:ext cx="990110" cy="214798"/>
          </a:xfrm>
          <a:prstGeom prst="rect">
            <a:avLst/>
          </a:prstGeom>
          <a:no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Premi</a:t>
            </a:r>
          </a:p>
        </p:txBody>
      </p:sp>
      <p:sp>
        <p:nvSpPr>
          <p:cNvPr id="56" name="Rectangle 55">
            <a:extLst>
              <a:ext uri="{FF2B5EF4-FFF2-40B4-BE49-F238E27FC236}">
                <a16:creationId xmlns:a16="http://schemas.microsoft.com/office/drawing/2014/main" id="{CA01D57C-7FB7-4D72-811A-7EBA2621C580}"/>
              </a:ext>
            </a:extLst>
          </p:cNvPr>
          <p:cNvSpPr/>
          <p:nvPr/>
        </p:nvSpPr>
        <p:spPr>
          <a:xfrm>
            <a:off x="1167340" y="4592807"/>
            <a:ext cx="1366206" cy="216000"/>
          </a:xfrm>
          <a:prstGeom prst="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Ipotesi operative</a:t>
            </a:r>
          </a:p>
        </p:txBody>
      </p:sp>
      <p:sp>
        <p:nvSpPr>
          <p:cNvPr id="57" name="Rectangle 56">
            <a:extLst>
              <a:ext uri="{FF2B5EF4-FFF2-40B4-BE49-F238E27FC236}">
                <a16:creationId xmlns:a16="http://schemas.microsoft.com/office/drawing/2014/main" id="{072ABD91-4997-43EB-AC0C-AEBC14B103ED}"/>
              </a:ext>
            </a:extLst>
          </p:cNvPr>
          <p:cNvSpPr/>
          <p:nvPr/>
        </p:nvSpPr>
        <p:spPr>
          <a:xfrm>
            <a:off x="847501" y="3621487"/>
            <a:ext cx="1482354" cy="216000"/>
          </a:xfrm>
          <a:prstGeom prst="rect">
            <a:avLst/>
          </a:prstGeom>
          <a:solidFill>
            <a:schemeClr val="bg1"/>
          </a:solidFill>
          <a:ln>
            <a:solidFill>
              <a:schemeClr val="bg1"/>
            </a:solid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Model Point</a:t>
            </a:r>
          </a:p>
        </p:txBody>
      </p:sp>
      <p:sp>
        <p:nvSpPr>
          <p:cNvPr id="58" name="Rectangle 57">
            <a:extLst>
              <a:ext uri="{FF2B5EF4-FFF2-40B4-BE49-F238E27FC236}">
                <a16:creationId xmlns:a16="http://schemas.microsoft.com/office/drawing/2014/main" id="{87B24587-E666-4EF1-823E-3DC79F1A323D}"/>
              </a:ext>
            </a:extLst>
          </p:cNvPr>
          <p:cNvSpPr/>
          <p:nvPr/>
        </p:nvSpPr>
        <p:spPr>
          <a:xfrm>
            <a:off x="6816481" y="3174477"/>
            <a:ext cx="1928292" cy="432000"/>
          </a:xfrm>
          <a:prstGeom prst="rect">
            <a:avLst/>
          </a:prstGeom>
          <a:solidFill>
            <a:schemeClr val="bg1"/>
          </a:solidFill>
          <a:ln w="15875" cap="flat" cmpd="sng" algn="ctr">
            <a:noFill/>
            <a:prstDash val="solid"/>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122101" tIns="122101" rIns="122101" bIns="122101" numCol="1" spcCol="1270" anchor="ctr" anchorCtr="0">
            <a:noAutofit/>
          </a:bodyPr>
          <a:lstStyle/>
          <a:p>
            <a:pPr lvl="0" defTabSz="533400">
              <a:lnSpc>
                <a:spcPct val="90000"/>
              </a:lnSpc>
              <a:spcAft>
                <a:spcPct val="35000"/>
              </a:spcAft>
            </a:pPr>
            <a:r>
              <a:rPr lang="it-IT" sz="1400" dirty="0">
                <a:solidFill>
                  <a:srgbClr val="736945"/>
                </a:solidFill>
                <a:latin typeface="Century Gothic" panose="020B0502020202020204" pitchFamily="34" charset="0"/>
              </a:rPr>
              <a:t>Ipotesi</a:t>
            </a:r>
          </a:p>
          <a:p>
            <a:pPr lvl="0" defTabSz="533400">
              <a:lnSpc>
                <a:spcPct val="90000"/>
              </a:lnSpc>
              <a:spcAft>
                <a:spcPct val="35000"/>
              </a:spcAft>
            </a:pPr>
            <a:r>
              <a:rPr lang="it-IT" sz="1400" kern="1200" dirty="0">
                <a:solidFill>
                  <a:srgbClr val="736945"/>
                </a:solidFill>
                <a:latin typeface="Century Gothic" panose="020B0502020202020204" pitchFamily="34" charset="0"/>
              </a:rPr>
              <a:t>Scenari Centrali</a:t>
            </a:r>
          </a:p>
        </p:txBody>
      </p:sp>
      <p:pic>
        <p:nvPicPr>
          <p:cNvPr id="66" name="Graphic 65" descr="Checklist">
            <a:extLst>
              <a:ext uri="{FF2B5EF4-FFF2-40B4-BE49-F238E27FC236}">
                <a16:creationId xmlns:a16="http://schemas.microsoft.com/office/drawing/2014/main" id="{6B95AB18-475F-447D-AE18-2C9F7E63E5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5142" y="3217071"/>
            <a:ext cx="770934" cy="770934"/>
          </a:xfrm>
          <a:prstGeom prst="rect">
            <a:avLst/>
          </a:prstGeom>
        </p:spPr>
      </p:pic>
      <p:sp>
        <p:nvSpPr>
          <p:cNvPr id="69" name="Rectangle 68">
            <a:extLst>
              <a:ext uri="{FF2B5EF4-FFF2-40B4-BE49-F238E27FC236}">
                <a16:creationId xmlns:a16="http://schemas.microsoft.com/office/drawing/2014/main" id="{CC268EEC-DA44-4485-BEE0-E6636F9BF59D}"/>
              </a:ext>
            </a:extLst>
          </p:cNvPr>
          <p:cNvSpPr/>
          <p:nvPr/>
        </p:nvSpPr>
        <p:spPr>
          <a:xfrm>
            <a:off x="3917506" y="2958477"/>
            <a:ext cx="1366206" cy="216000"/>
          </a:xfrm>
          <a:prstGeom prst="rect">
            <a:avLst/>
          </a:prstGeom>
          <a:no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endParaRPr lang="en-US" sz="1600" b="1" dirty="0">
              <a:solidFill>
                <a:srgbClr val="B9B68D"/>
              </a:solidFill>
              <a:latin typeface="Century Gothic" panose="020B0502020202020204" pitchFamily="34" charset="0"/>
            </a:endParaRPr>
          </a:p>
        </p:txBody>
      </p:sp>
      <p:sp>
        <p:nvSpPr>
          <p:cNvPr id="47" name="Rectangle 46">
            <a:extLst>
              <a:ext uri="{FF2B5EF4-FFF2-40B4-BE49-F238E27FC236}">
                <a16:creationId xmlns:a16="http://schemas.microsoft.com/office/drawing/2014/main" id="{97884DBA-9BEF-4ACE-B76D-7541FAEF88EE}"/>
              </a:ext>
            </a:extLst>
          </p:cNvPr>
          <p:cNvSpPr/>
          <p:nvPr/>
        </p:nvSpPr>
        <p:spPr>
          <a:xfrm>
            <a:off x="3782670" y="1011573"/>
            <a:ext cx="713771" cy="109102"/>
          </a:xfrm>
          <a:prstGeom prst="rect">
            <a:avLst/>
          </a:prstGeom>
          <a:solidFill>
            <a:schemeClr val="bg1"/>
          </a:solid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it-IT" sz="1600" kern="1200" dirty="0">
                <a:solidFill>
                  <a:srgbClr val="736945"/>
                </a:solidFill>
                <a:latin typeface="Century Gothic" panose="020B0502020202020204" pitchFamily="34" charset="0"/>
              </a:rPr>
              <a:t>Riserve</a:t>
            </a:r>
          </a:p>
        </p:txBody>
      </p:sp>
      <p:sp>
        <p:nvSpPr>
          <p:cNvPr id="25" name="Rectangle 44">
            <a:extLst>
              <a:ext uri="{FF2B5EF4-FFF2-40B4-BE49-F238E27FC236}">
                <a16:creationId xmlns:a16="http://schemas.microsoft.com/office/drawing/2014/main" id="{433850A8-2021-43C3-8298-EECC3E9D01F2}"/>
              </a:ext>
            </a:extLst>
          </p:cNvPr>
          <p:cNvSpPr/>
          <p:nvPr/>
        </p:nvSpPr>
        <p:spPr>
          <a:xfrm>
            <a:off x="1874387" y="1895653"/>
            <a:ext cx="990110" cy="265368"/>
          </a:xfrm>
          <a:prstGeom prst="rect">
            <a:avLst/>
          </a:prstGeom>
          <a:solidFill>
            <a:schemeClr val="bg1"/>
          </a:solid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ALAC TP</a:t>
            </a:r>
          </a:p>
        </p:txBody>
      </p:sp>
      <p:sp>
        <p:nvSpPr>
          <p:cNvPr id="4" name="Titolo 3">
            <a:extLst>
              <a:ext uri="{FF2B5EF4-FFF2-40B4-BE49-F238E27FC236}">
                <a16:creationId xmlns:a16="http://schemas.microsoft.com/office/drawing/2014/main" id="{4AAD647F-FB3C-40D1-819C-83BAD23B60AB}"/>
              </a:ext>
            </a:extLst>
          </p:cNvPr>
          <p:cNvSpPr>
            <a:spLocks noGrp="1"/>
          </p:cNvSpPr>
          <p:nvPr>
            <p:ph type="title"/>
          </p:nvPr>
        </p:nvSpPr>
        <p:spPr/>
        <p:txBody>
          <a:bodyPr/>
          <a:lstStyle/>
          <a:p>
            <a:r>
              <a:rPr lang="it-IT" sz="2000" dirty="0">
                <a:latin typeface="Century Gothic" panose="020B0502020202020204" pitchFamily="34" charset="0"/>
                <a:cs typeface="Vani" panose="020B0502040204020203" pitchFamily="18" charset="0"/>
              </a:rPr>
              <a:t>Esempio Perimetro di Data Quality </a:t>
            </a:r>
            <a:br>
              <a:rPr lang="it-IT" sz="2000" dirty="0">
                <a:latin typeface="Century Gothic" panose="020B0502020202020204" pitchFamily="34" charset="0"/>
                <a:cs typeface="Vani" panose="020B0502040204020203" pitchFamily="18" charset="0"/>
              </a:rPr>
            </a:br>
            <a:endParaRPr lang="it-IT" sz="2000" dirty="0"/>
          </a:p>
        </p:txBody>
      </p:sp>
      <p:sp>
        <p:nvSpPr>
          <p:cNvPr id="27" name="Rectangle 44">
            <a:extLst>
              <a:ext uri="{FF2B5EF4-FFF2-40B4-BE49-F238E27FC236}">
                <a16:creationId xmlns:a16="http://schemas.microsoft.com/office/drawing/2014/main" id="{BC16DC6D-54B6-4E9A-B362-69094D0AD6F7}"/>
              </a:ext>
            </a:extLst>
          </p:cNvPr>
          <p:cNvSpPr/>
          <p:nvPr/>
        </p:nvSpPr>
        <p:spPr>
          <a:xfrm>
            <a:off x="2745011" y="1298148"/>
            <a:ext cx="588633" cy="265368"/>
          </a:xfrm>
          <a:prstGeom prst="rect">
            <a:avLst/>
          </a:prstGeom>
          <a:solidFill>
            <a:schemeClr val="bg1"/>
          </a:solid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ORSA</a:t>
            </a:r>
          </a:p>
        </p:txBody>
      </p:sp>
      <p:sp>
        <p:nvSpPr>
          <p:cNvPr id="45" name="Rectangle 44">
            <a:extLst>
              <a:ext uri="{FF2B5EF4-FFF2-40B4-BE49-F238E27FC236}">
                <a16:creationId xmlns:a16="http://schemas.microsoft.com/office/drawing/2014/main" id="{DD454B93-EC2C-4D62-A084-35AF23ADD634}"/>
              </a:ext>
            </a:extLst>
          </p:cNvPr>
          <p:cNvSpPr/>
          <p:nvPr/>
        </p:nvSpPr>
        <p:spPr>
          <a:xfrm>
            <a:off x="5296826" y="5693678"/>
            <a:ext cx="990110" cy="265368"/>
          </a:xfrm>
          <a:prstGeom prst="rect">
            <a:avLst/>
          </a:prstGeom>
          <a:solidFill>
            <a:schemeClr val="bg1"/>
          </a:solidFill>
          <a:ln>
            <a:noFill/>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ALAC DT</a:t>
            </a:r>
          </a:p>
        </p:txBody>
      </p:sp>
      <p:sp>
        <p:nvSpPr>
          <p:cNvPr id="53" name="Rectangle 52">
            <a:extLst>
              <a:ext uri="{FF2B5EF4-FFF2-40B4-BE49-F238E27FC236}">
                <a16:creationId xmlns:a16="http://schemas.microsoft.com/office/drawing/2014/main" id="{543D6C10-82AD-4568-94D4-5FF968117C7F}"/>
              </a:ext>
            </a:extLst>
          </p:cNvPr>
          <p:cNvSpPr/>
          <p:nvPr/>
        </p:nvSpPr>
        <p:spPr>
          <a:xfrm>
            <a:off x="6713573" y="4252446"/>
            <a:ext cx="2307731" cy="432000"/>
          </a:xfrm>
          <a:prstGeom prst="rect">
            <a:avLst/>
          </a:prstGeom>
          <a:solidFill>
            <a:schemeClr val="bg1"/>
          </a:solidFill>
          <a:ln w="15875" cap="flat" cmpd="sng" algn="ctr">
            <a:noFill/>
            <a:prstDash val="solid"/>
          </a:ln>
          <a:effectLst/>
          <a:scene3d>
            <a:camera prst="orthographicFront">
              <a:rot lat="0" lon="0" rev="0"/>
            </a:camera>
            <a:lightRig rig="glow" dir="t">
              <a:rot lat="0" lon="0" rev="4800000"/>
            </a:lightRig>
          </a:scene3d>
          <a:sp3d prstMaterial="matte">
            <a:bevelT w="0" h="0"/>
          </a:sp3d>
        </p:spPr>
        <p:style>
          <a:lnRef idx="2">
            <a:scrgbClr r="0" g="0" b="0"/>
          </a:lnRef>
          <a:fillRef idx="1">
            <a:scrgbClr r="0" g="0" b="0"/>
          </a:fillRef>
          <a:effectRef idx="0">
            <a:scrgbClr r="0" g="0" b="0"/>
          </a:effectRef>
          <a:fontRef idx="minor">
            <a:schemeClr val="lt1"/>
          </a:fontRef>
        </p:style>
        <p:txBody>
          <a:bodyPr spcFirstLastPara="0" vert="horz" wrap="square" lIns="131655" tIns="123747" rIns="131655" bIns="123747" numCol="1" spcCol="1270" anchor="ctr" anchorCtr="0">
            <a:noAutofit/>
          </a:bodyPr>
          <a:lstStyle/>
          <a:p>
            <a:pPr lvl="0" defTabSz="533400">
              <a:lnSpc>
                <a:spcPct val="90000"/>
              </a:lnSpc>
              <a:spcAft>
                <a:spcPct val="35000"/>
              </a:spcAft>
            </a:pPr>
            <a:r>
              <a:rPr lang="it-IT" sz="1400" dirty="0">
                <a:solidFill>
                  <a:srgbClr val="736945"/>
                </a:solidFill>
                <a:latin typeface="Century Gothic" panose="020B0502020202020204" pitchFamily="34" charset="0"/>
              </a:rPr>
              <a:t>Ipotesi Scenari </a:t>
            </a:r>
          </a:p>
          <a:p>
            <a:pPr lvl="0" defTabSz="533400">
              <a:lnSpc>
                <a:spcPct val="90000"/>
              </a:lnSpc>
              <a:spcAft>
                <a:spcPct val="35000"/>
              </a:spcAft>
            </a:pPr>
            <a:r>
              <a:rPr lang="it-IT" sz="1400" dirty="0">
                <a:solidFill>
                  <a:srgbClr val="736945"/>
                </a:solidFill>
                <a:latin typeface="Century Gothic" panose="020B0502020202020204" pitchFamily="34" charset="0"/>
              </a:rPr>
              <a:t>Stressati Up &amp; Down</a:t>
            </a:r>
          </a:p>
        </p:txBody>
      </p:sp>
      <p:sp>
        <p:nvSpPr>
          <p:cNvPr id="52" name="Rectangle 51">
            <a:extLst>
              <a:ext uri="{FF2B5EF4-FFF2-40B4-BE49-F238E27FC236}">
                <a16:creationId xmlns:a16="http://schemas.microsoft.com/office/drawing/2014/main" id="{8789DC3B-76F2-414C-A2F8-B71F81F92DEE}"/>
              </a:ext>
            </a:extLst>
          </p:cNvPr>
          <p:cNvSpPr/>
          <p:nvPr/>
        </p:nvSpPr>
        <p:spPr>
          <a:xfrm>
            <a:off x="6120741" y="5232474"/>
            <a:ext cx="832080" cy="2160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533400">
              <a:lnSpc>
                <a:spcPct val="90000"/>
              </a:lnSpc>
              <a:spcAft>
                <a:spcPct val="35000"/>
              </a:spcAft>
            </a:pPr>
            <a:r>
              <a:rPr lang="it-IT" sz="1600" dirty="0">
                <a:solidFill>
                  <a:srgbClr val="736945"/>
                </a:solidFill>
                <a:latin typeface="Century Gothic" panose="020B0502020202020204" pitchFamily="34" charset="0"/>
              </a:rPr>
              <a:t>FMG</a:t>
            </a:r>
          </a:p>
        </p:txBody>
      </p:sp>
    </p:spTree>
    <p:extLst>
      <p:ext uri="{BB962C8B-B14F-4D97-AF65-F5344CB8AC3E}">
        <p14:creationId xmlns:p14="http://schemas.microsoft.com/office/powerpoint/2010/main" val="1651227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F8AAA1-4579-458D-9062-4D4D119C53C6}"/>
              </a:ext>
            </a:extLst>
          </p:cNvPr>
          <p:cNvSpPr>
            <a:spLocks noGrp="1"/>
          </p:cNvSpPr>
          <p:nvPr>
            <p:ph type="title"/>
          </p:nvPr>
        </p:nvSpPr>
        <p:spPr/>
        <p:txBody>
          <a:bodyPr/>
          <a:lstStyle/>
          <a:p>
            <a:r>
              <a:rPr lang="it-IT" sz="2000" dirty="0"/>
              <a:t>Categorie di controlli di Data Quality</a:t>
            </a:r>
            <a:br>
              <a:rPr lang="it-IT" sz="2000" dirty="0"/>
            </a:br>
            <a:endParaRPr lang="it-IT" sz="2000" dirty="0"/>
          </a:p>
        </p:txBody>
      </p:sp>
      <p:sp>
        <p:nvSpPr>
          <p:cNvPr id="6" name="Segnaposto numero diapositiva 1">
            <a:extLst>
              <a:ext uri="{FF2B5EF4-FFF2-40B4-BE49-F238E27FC236}">
                <a16:creationId xmlns:a16="http://schemas.microsoft.com/office/drawing/2014/main" id="{1D61D53F-ECD6-4FAF-B9CE-C8B06800F910}"/>
              </a:ext>
            </a:extLst>
          </p:cNvPr>
          <p:cNvSpPr>
            <a:spLocks noGrp="1"/>
          </p:cNvSpPr>
          <p:nvPr>
            <p:ph type="sldNum" sz="quarter" idx="12"/>
          </p:nvPr>
        </p:nvSpPr>
        <p:spPr/>
        <p:txBody>
          <a:bodyPr/>
          <a:lstStyle/>
          <a:p>
            <a:fld id="{AB1EDB12-6D16-4F21-9F12-C979D68D2378}" type="slidenum">
              <a:rPr lang="it-IT" sz="800" smtClean="0">
                <a:latin typeface="Century Gothic" panose="020B0502020202020204" pitchFamily="34" charset="0"/>
              </a:rPr>
              <a:pPr/>
              <a:t>49</a:t>
            </a:fld>
            <a:endParaRPr lang="it-IT" sz="800" dirty="0">
              <a:latin typeface="Century Gothic" panose="020B0502020202020204" pitchFamily="34" charset="0"/>
            </a:endParaRPr>
          </a:p>
        </p:txBody>
      </p:sp>
      <p:sp>
        <p:nvSpPr>
          <p:cNvPr id="9" name="Rectangle 8">
            <a:extLst>
              <a:ext uri="{FF2B5EF4-FFF2-40B4-BE49-F238E27FC236}">
                <a16:creationId xmlns:a16="http://schemas.microsoft.com/office/drawing/2014/main" id="{680B48C0-13CF-40A2-A0B5-A5C923CA4208}"/>
              </a:ext>
            </a:extLst>
          </p:cNvPr>
          <p:cNvSpPr/>
          <p:nvPr/>
        </p:nvSpPr>
        <p:spPr>
          <a:xfrm>
            <a:off x="296087" y="727075"/>
            <a:ext cx="8271246" cy="727562"/>
          </a:xfrm>
          <a:prstGeom prst="rect">
            <a:avLst/>
          </a:prstGeom>
          <a:noFill/>
          <a:ln w="9525" cap="flat" cmpd="sng" algn="ctr">
            <a:noFill/>
            <a:prstDash val="solid"/>
          </a:ln>
          <a:effectLst/>
        </p:spPr>
        <p:txBody>
          <a:bodyPr lIns="144000" rIns="144000" rtlCol="0" anchor="ctr"/>
          <a:lstStyle/>
          <a:p>
            <a:pPr algn="just">
              <a:spcBef>
                <a:spcPct val="50000"/>
              </a:spcBef>
            </a:pPr>
            <a:r>
              <a:rPr lang="it-IT" sz="1100" dirty="0">
                <a:solidFill>
                  <a:srgbClr val="002060"/>
                </a:solidFill>
                <a:latin typeface="Century Gothic" panose="020B0502020202020204" pitchFamily="34" charset="0"/>
              </a:rPr>
              <a:t>I controlli di Data Quality sono stati classificati in </a:t>
            </a:r>
            <a:r>
              <a:rPr lang="it-IT" sz="1100" b="1" dirty="0">
                <a:solidFill>
                  <a:srgbClr val="002060"/>
                </a:solidFill>
                <a:latin typeface="Century Gothic" panose="020B0502020202020204" pitchFamily="34" charset="0"/>
              </a:rPr>
              <a:t>quattro categorie </a:t>
            </a:r>
            <a:r>
              <a:rPr lang="it-IT" sz="1100" dirty="0">
                <a:solidFill>
                  <a:srgbClr val="002060"/>
                </a:solidFill>
                <a:latin typeface="Century Gothic" panose="020B0502020202020204" pitchFamily="34" charset="0"/>
              </a:rPr>
              <a:t>e, ad ognuna di queste, è associato un </a:t>
            </a:r>
            <a:r>
              <a:rPr lang="it-IT" sz="1100" b="1" dirty="0">
                <a:solidFill>
                  <a:srgbClr val="002060"/>
                </a:solidFill>
                <a:latin typeface="Century Gothic" panose="020B0502020202020204" pitchFamily="34" charset="0"/>
              </a:rPr>
              <a:t>risultato</a:t>
            </a:r>
            <a:r>
              <a:rPr lang="it-IT" sz="1100" dirty="0">
                <a:solidFill>
                  <a:srgbClr val="002060"/>
                </a:solidFill>
                <a:latin typeface="Century Gothic" panose="020B0502020202020204" pitchFamily="34" charset="0"/>
              </a:rPr>
              <a:t> in termini di qualità del dato.  Ogni controllo soddisfa almeno un criterio dei 6 proposti dal </a:t>
            </a:r>
            <a:r>
              <a:rPr lang="it-IT" sz="1100" b="1" dirty="0">
                <a:solidFill>
                  <a:srgbClr val="002060"/>
                </a:solidFill>
                <a:latin typeface="Century Gothic" panose="020B0502020202020204" pitchFamily="34" charset="0"/>
              </a:rPr>
              <a:t>framework di Data Quality</a:t>
            </a:r>
            <a:endParaRPr lang="it-IT" sz="1100" dirty="0">
              <a:solidFill>
                <a:srgbClr val="002060"/>
              </a:solidFill>
              <a:latin typeface="Century Gothic" panose="020B0502020202020204" pitchFamily="34" charset="0"/>
            </a:endParaRPr>
          </a:p>
        </p:txBody>
      </p:sp>
      <p:cxnSp>
        <p:nvCxnSpPr>
          <p:cNvPr id="34" name="Straight Connector 33">
            <a:extLst>
              <a:ext uri="{FF2B5EF4-FFF2-40B4-BE49-F238E27FC236}">
                <a16:creationId xmlns:a16="http://schemas.microsoft.com/office/drawing/2014/main" id="{8464023C-8560-407D-88B8-BBCB252720C0}"/>
              </a:ext>
            </a:extLst>
          </p:cNvPr>
          <p:cNvCxnSpPr>
            <a:cxnSpLocks/>
          </p:cNvCxnSpPr>
          <p:nvPr/>
        </p:nvCxnSpPr>
        <p:spPr>
          <a:xfrm flipV="1">
            <a:off x="398309" y="1810630"/>
            <a:ext cx="4541842" cy="8735"/>
          </a:xfrm>
          <a:prstGeom prst="line">
            <a:avLst/>
          </a:prstGeom>
          <a:noFill/>
          <a:ln w="19050" cap="flat" cmpd="sng" algn="ctr">
            <a:solidFill>
              <a:srgbClr val="C00000"/>
            </a:solidFill>
            <a:prstDash val="solid"/>
          </a:ln>
          <a:effectLst/>
        </p:spPr>
      </p:cxnSp>
      <p:sp>
        <p:nvSpPr>
          <p:cNvPr id="36" name="Rectangle 35">
            <a:extLst>
              <a:ext uri="{FF2B5EF4-FFF2-40B4-BE49-F238E27FC236}">
                <a16:creationId xmlns:a16="http://schemas.microsoft.com/office/drawing/2014/main" id="{6520E9B4-ED76-4CED-B812-0C7601ECD178}"/>
              </a:ext>
            </a:extLst>
          </p:cNvPr>
          <p:cNvSpPr/>
          <p:nvPr/>
        </p:nvSpPr>
        <p:spPr bwMode="gray">
          <a:xfrm>
            <a:off x="2436950" y="1880315"/>
            <a:ext cx="2503201" cy="1004155"/>
          </a:xfrm>
          <a:prstGeom prst="rect">
            <a:avLst/>
          </a:prstGeom>
          <a:solidFill>
            <a:sysClr val="window" lastClr="FFFFFF"/>
          </a:solidFill>
          <a:ln w="9525" algn="ctr">
            <a:solidFill>
              <a:schemeClr val="accent2">
                <a:lumMod val="40000"/>
                <a:lumOff val="60000"/>
              </a:schemeClr>
            </a:solidFill>
            <a:miter lim="800000"/>
            <a:headEnd/>
            <a:tailEnd/>
          </a:ln>
          <a:effectLst/>
        </p:spPr>
        <p:txBody>
          <a:bodyPr lIns="144000" tIns="0" rIns="144000" bIns="0" anchor="ctr"/>
          <a:lstStyle/>
          <a:p>
            <a:pPr marR="0" lvl="0" algn="ctr" defTabSz="457200" eaLnBrk="1" fontAlgn="auto" latinLnBrk="0" hangingPunct="1">
              <a:lnSpc>
                <a:spcPct val="106000"/>
              </a:lnSpc>
              <a:spcBef>
                <a:spcPts val="0"/>
              </a:spcBef>
              <a:spcAft>
                <a:spcPts val="0"/>
              </a:spcAft>
              <a:buClrTx/>
              <a:buSzTx/>
              <a:tabLst/>
              <a:defRPr/>
            </a:pPr>
            <a:r>
              <a:rPr lang="it-IT" sz="1100" dirty="0">
                <a:solidFill>
                  <a:srgbClr val="000080"/>
                </a:solidFill>
                <a:latin typeface="Century Gothic" panose="020B0502020202020204" pitchFamily="34" charset="0"/>
              </a:rPr>
              <a:t>Categoria che include ad esempio controlli relativi alle tempistiche di ricezione dei dati</a:t>
            </a:r>
            <a:endParaRPr kumimoji="0" lang="it-IT" sz="1100" b="1" i="0" u="none" strike="noStrike" kern="0" cap="none" spc="0" normalizeH="0" baseline="0" noProof="0" dirty="0">
              <a:ln>
                <a:noFill/>
              </a:ln>
              <a:solidFill>
                <a:srgbClr val="000080"/>
              </a:solidFill>
              <a:effectLst/>
              <a:uLnTx/>
              <a:uFillTx/>
              <a:latin typeface="Century Gothic" panose="020B0502020202020204" pitchFamily="34" charset="0"/>
              <a:ea typeface="Verdana" panose="020B0604030504040204" pitchFamily="34" charset="0"/>
              <a:cs typeface="Verdana" panose="020B0604030504040204" pitchFamily="34" charset="0"/>
            </a:endParaRPr>
          </a:p>
        </p:txBody>
      </p:sp>
      <p:sp>
        <p:nvSpPr>
          <p:cNvPr id="35" name="Isosceles Triangle 34">
            <a:extLst>
              <a:ext uri="{FF2B5EF4-FFF2-40B4-BE49-F238E27FC236}">
                <a16:creationId xmlns:a16="http://schemas.microsoft.com/office/drawing/2014/main" id="{D168A514-BE49-4674-8D23-153F36246A0B}"/>
              </a:ext>
            </a:extLst>
          </p:cNvPr>
          <p:cNvSpPr/>
          <p:nvPr/>
        </p:nvSpPr>
        <p:spPr>
          <a:xfrm rot="16200000">
            <a:off x="1754054" y="2200272"/>
            <a:ext cx="1004111" cy="358889"/>
          </a:xfrm>
          <a:prstGeom prst="triangle">
            <a:avLst/>
          </a:prstGeom>
          <a:solidFill>
            <a:srgbClr val="4F81BD">
              <a:lumMod val="40000"/>
              <a:lumOff val="6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37" name="Rectangle 101">
            <a:extLst>
              <a:ext uri="{FF2B5EF4-FFF2-40B4-BE49-F238E27FC236}">
                <a16:creationId xmlns:a16="http://schemas.microsoft.com/office/drawing/2014/main" id="{A94489E7-F30C-40C1-908F-5FFF7FDE38F4}"/>
              </a:ext>
            </a:extLst>
          </p:cNvPr>
          <p:cNvSpPr>
            <a:spLocks noChangeArrowheads="1"/>
          </p:cNvSpPr>
          <p:nvPr/>
        </p:nvSpPr>
        <p:spPr bwMode="gray">
          <a:xfrm>
            <a:off x="533003" y="1995569"/>
            <a:ext cx="1819700" cy="778463"/>
          </a:xfrm>
          <a:prstGeom prst="rect">
            <a:avLst/>
          </a:prstGeom>
          <a:solidFill>
            <a:srgbClr val="0C2164"/>
          </a:solidFill>
          <a:ln>
            <a:noFill/>
          </a:ln>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lnSpc>
                <a:spcPct val="106000"/>
              </a:lnSpc>
              <a:buFont typeface="Wingdings 2" panose="05020102010507070707" pitchFamily="18" charset="2"/>
              <a:buNone/>
              <a:defRPr/>
            </a:pPr>
            <a:r>
              <a:rPr lang="it-IT" altLang="en-US" sz="1200" dirty="0">
                <a:solidFill>
                  <a:schemeClr val="bg1"/>
                </a:solidFill>
                <a:latin typeface="Century Gothic" panose="020B0502020202020204" pitchFamily="34" charset="0"/>
                <a:cs typeface="Calibri" panose="020F0502020204030204" pitchFamily="34" charset="0"/>
              </a:rPr>
              <a:t>Tempestività</a:t>
            </a:r>
          </a:p>
        </p:txBody>
      </p:sp>
      <p:sp>
        <p:nvSpPr>
          <p:cNvPr id="38" name="Oval 37">
            <a:extLst>
              <a:ext uri="{FF2B5EF4-FFF2-40B4-BE49-F238E27FC236}">
                <a16:creationId xmlns:a16="http://schemas.microsoft.com/office/drawing/2014/main" id="{D7611840-5575-4671-8D7F-73B570041DC1}"/>
              </a:ext>
            </a:extLst>
          </p:cNvPr>
          <p:cNvSpPr/>
          <p:nvPr/>
        </p:nvSpPr>
        <p:spPr>
          <a:xfrm>
            <a:off x="295695" y="2127244"/>
            <a:ext cx="540000" cy="540000"/>
          </a:xfrm>
          <a:prstGeom prst="ellipse">
            <a:avLst/>
          </a:prstGeom>
          <a:solidFill>
            <a:sysClr val="window" lastClr="FFFFFF"/>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39" name="Oval 38">
            <a:extLst>
              <a:ext uri="{FF2B5EF4-FFF2-40B4-BE49-F238E27FC236}">
                <a16:creationId xmlns:a16="http://schemas.microsoft.com/office/drawing/2014/main" id="{45679EF9-2D15-4177-A94D-D6C86C39E1A6}"/>
              </a:ext>
            </a:extLst>
          </p:cNvPr>
          <p:cNvSpPr/>
          <p:nvPr/>
        </p:nvSpPr>
        <p:spPr>
          <a:xfrm>
            <a:off x="367240" y="2188946"/>
            <a:ext cx="396447" cy="396000"/>
          </a:xfrm>
          <a:prstGeom prst="ellipse">
            <a:avLst/>
          </a:prstGeom>
          <a:solidFill>
            <a:srgbClr val="0C2164"/>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latin typeface="Century Gothic" panose="020B0502020202020204" pitchFamily="34" charset="0"/>
              </a:rPr>
              <a:t>1</a:t>
            </a:r>
            <a:endParaRPr kumimoji="0" lang="en-US" sz="16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7" name="TextBox 56">
            <a:extLst>
              <a:ext uri="{FF2B5EF4-FFF2-40B4-BE49-F238E27FC236}">
                <a16:creationId xmlns:a16="http://schemas.microsoft.com/office/drawing/2014/main" id="{7CF6CEBE-0E28-4C2C-AE29-D7E20D9F2C0D}"/>
              </a:ext>
            </a:extLst>
          </p:cNvPr>
          <p:cNvSpPr txBox="1"/>
          <p:nvPr/>
        </p:nvSpPr>
        <p:spPr>
          <a:xfrm>
            <a:off x="1350901" y="1604072"/>
            <a:ext cx="2636659" cy="169277"/>
          </a:xfrm>
          <a:prstGeom prst="rect">
            <a:avLst/>
          </a:prstGeom>
          <a:noFill/>
        </p:spPr>
        <p:txBody>
          <a:bodyPr wrap="square" lIns="0" tIns="0" rIns="0" bIns="0" rtlCol="0">
            <a:spAutoFit/>
          </a:bodyPr>
          <a:lstStyle/>
          <a:p>
            <a:pPr algn="ctr" defTabSz="457200">
              <a:spcBef>
                <a:spcPts val="600"/>
              </a:spcBef>
              <a:buSzPct val="100000"/>
            </a:pPr>
            <a:r>
              <a:rPr lang="it-IT" sz="1100" b="1" dirty="0">
                <a:solidFill>
                  <a:srgbClr val="C00000"/>
                </a:solidFill>
                <a:latin typeface="Century Gothic" panose="020B0502020202020204" pitchFamily="34" charset="0"/>
                <a:ea typeface="MS PGothic" panose="020B0600070205080204" pitchFamily="34" charset="-128"/>
                <a:cs typeface="Calibri" panose="020F0502020204030204" pitchFamily="34" charset="0"/>
              </a:rPr>
              <a:t>CATEGORIE DI CONTROLLI</a:t>
            </a:r>
            <a:endParaRPr lang="en-US" sz="1200" b="1" dirty="0">
              <a:solidFill>
                <a:srgbClr val="C00000"/>
              </a:solidFill>
              <a:latin typeface="Century Gothic" panose="020B0502020202020204" pitchFamily="34" charset="0"/>
              <a:ea typeface="MS PGothic" panose="020B0600070205080204" pitchFamily="34" charset="-128"/>
              <a:cs typeface="Calibri" panose="020F0502020204030204" pitchFamily="34" charset="0"/>
            </a:endParaRPr>
          </a:p>
        </p:txBody>
      </p:sp>
      <p:cxnSp>
        <p:nvCxnSpPr>
          <p:cNvPr id="68" name="Straight Connector 67">
            <a:extLst>
              <a:ext uri="{FF2B5EF4-FFF2-40B4-BE49-F238E27FC236}">
                <a16:creationId xmlns:a16="http://schemas.microsoft.com/office/drawing/2014/main" id="{4A29772F-5FAA-4504-94AD-D1DD788488AA}"/>
              </a:ext>
            </a:extLst>
          </p:cNvPr>
          <p:cNvCxnSpPr>
            <a:cxnSpLocks/>
          </p:cNvCxnSpPr>
          <p:nvPr/>
        </p:nvCxnSpPr>
        <p:spPr>
          <a:xfrm>
            <a:off x="5012159" y="1819365"/>
            <a:ext cx="3677427" cy="0"/>
          </a:xfrm>
          <a:prstGeom prst="line">
            <a:avLst/>
          </a:prstGeom>
          <a:noFill/>
          <a:ln w="19050" cap="flat" cmpd="sng" algn="ctr">
            <a:solidFill>
              <a:srgbClr val="C00000"/>
            </a:solidFill>
            <a:prstDash val="solid"/>
          </a:ln>
          <a:effectLst/>
        </p:spPr>
      </p:cxnSp>
      <p:sp>
        <p:nvSpPr>
          <p:cNvPr id="69" name="TextBox 68">
            <a:extLst>
              <a:ext uri="{FF2B5EF4-FFF2-40B4-BE49-F238E27FC236}">
                <a16:creationId xmlns:a16="http://schemas.microsoft.com/office/drawing/2014/main" id="{4FA86492-AE7B-4942-A527-B6B7B15B2875}"/>
              </a:ext>
            </a:extLst>
          </p:cNvPr>
          <p:cNvSpPr txBox="1"/>
          <p:nvPr/>
        </p:nvSpPr>
        <p:spPr>
          <a:xfrm>
            <a:off x="5532543" y="1604072"/>
            <a:ext cx="2636659" cy="169277"/>
          </a:xfrm>
          <a:prstGeom prst="rect">
            <a:avLst/>
          </a:prstGeom>
          <a:noFill/>
        </p:spPr>
        <p:txBody>
          <a:bodyPr wrap="square" lIns="0" tIns="0" rIns="0" bIns="0" rtlCol="0">
            <a:spAutoFit/>
          </a:bodyPr>
          <a:lstStyle>
            <a:defPPr>
              <a:defRPr lang="it-IT"/>
            </a:defPPr>
            <a:lvl1pPr algn="ctr" defTabSz="457200">
              <a:spcBef>
                <a:spcPts val="600"/>
              </a:spcBef>
              <a:buSzPct val="100000"/>
              <a:defRPr sz="1400" b="1">
                <a:solidFill>
                  <a:srgbClr val="313131"/>
                </a:solidFill>
                <a:latin typeface="Calibri" panose="020F0502020204030204" pitchFamily="34" charset="0"/>
                <a:ea typeface="MS PGothic" panose="020B0600070205080204" pitchFamily="34" charset="-128"/>
                <a:cs typeface="Calibri" panose="020F0502020204030204" pitchFamily="34" charset="0"/>
              </a:defRPr>
            </a:lvl1pPr>
          </a:lstStyle>
          <a:p>
            <a:r>
              <a:rPr lang="it-IT" sz="1100" dirty="0">
                <a:solidFill>
                  <a:srgbClr val="C00000"/>
                </a:solidFill>
                <a:latin typeface="Century Gothic" panose="020B0502020202020204" pitchFamily="34" charset="0"/>
              </a:rPr>
              <a:t>RISULTATI</a:t>
            </a:r>
            <a:endParaRPr lang="en-US" sz="1100" dirty="0">
              <a:solidFill>
                <a:srgbClr val="C00000"/>
              </a:solidFill>
              <a:latin typeface="Century Gothic" panose="020B0502020202020204" pitchFamily="34" charset="0"/>
            </a:endParaRPr>
          </a:p>
        </p:txBody>
      </p:sp>
      <p:sp>
        <p:nvSpPr>
          <p:cNvPr id="70" name="Rectangle 69">
            <a:extLst>
              <a:ext uri="{FF2B5EF4-FFF2-40B4-BE49-F238E27FC236}">
                <a16:creationId xmlns:a16="http://schemas.microsoft.com/office/drawing/2014/main" id="{BDE70697-8F78-40DC-8036-29D8C709177D}"/>
              </a:ext>
            </a:extLst>
          </p:cNvPr>
          <p:cNvSpPr/>
          <p:nvPr/>
        </p:nvSpPr>
        <p:spPr bwMode="gray">
          <a:xfrm>
            <a:off x="5012159" y="1877626"/>
            <a:ext cx="3675443" cy="1004154"/>
          </a:xfrm>
          <a:prstGeom prst="rect">
            <a:avLst/>
          </a:prstGeom>
          <a:solidFill>
            <a:sysClr val="window" lastClr="FFFFFF"/>
          </a:solidFill>
          <a:ln w="9525" algn="ctr">
            <a:solidFill>
              <a:schemeClr val="accent2">
                <a:lumMod val="40000"/>
                <a:lumOff val="60000"/>
              </a:schemeClr>
            </a:solidFill>
            <a:miter lim="800000"/>
            <a:headEnd/>
            <a:tailEnd/>
          </a:ln>
          <a:effectLst/>
        </p:spPr>
        <p:txBody>
          <a:bodyPr lIns="144000" tIns="0" rIns="144000" bIns="0" anchor="ctr"/>
          <a:lstStyle/>
          <a:p>
            <a:pPr algn="ctr" defTabSz="457200" eaLnBrk="1" fontAlgn="auto" hangingPunct="1">
              <a:lnSpc>
                <a:spcPct val="106000"/>
              </a:lnSpc>
              <a:spcBef>
                <a:spcPts val="0"/>
              </a:spcBef>
              <a:spcAft>
                <a:spcPts val="0"/>
              </a:spcAft>
            </a:pPr>
            <a:r>
              <a:rPr lang="it-IT" sz="1100" b="1" dirty="0">
                <a:solidFill>
                  <a:srgbClr val="000080"/>
                </a:solidFill>
                <a:latin typeface="Century Gothic" panose="020B0502020202020204" pitchFamily="34" charset="0"/>
              </a:rPr>
              <a:t>IN/OUT: </a:t>
            </a:r>
            <a:r>
              <a:rPr lang="it-IT" sz="1100" dirty="0">
                <a:solidFill>
                  <a:srgbClr val="000080"/>
                </a:solidFill>
                <a:latin typeface="Century Gothic" panose="020B0502020202020204" pitchFamily="34" charset="0"/>
              </a:rPr>
              <a:t>soglia temporale fissata pari a </a:t>
            </a:r>
            <a:r>
              <a:rPr lang="it-IT" sz="1100" b="1" dirty="0">
                <a:solidFill>
                  <a:srgbClr val="000080"/>
                </a:solidFill>
                <a:latin typeface="Century Gothic" panose="020B0502020202020204" pitchFamily="34" charset="0"/>
              </a:rPr>
              <a:t>X giorni </a:t>
            </a:r>
            <a:r>
              <a:rPr lang="it-IT" sz="1100" dirty="0">
                <a:solidFill>
                  <a:srgbClr val="000080"/>
                </a:solidFill>
                <a:latin typeface="Century Gothic" panose="020B0502020202020204" pitchFamily="34" charset="0"/>
              </a:rPr>
              <a:t>rispetto al </a:t>
            </a:r>
            <a:r>
              <a:rPr lang="it-IT" sz="1100" b="1" dirty="0">
                <a:solidFill>
                  <a:srgbClr val="000080"/>
                </a:solidFill>
                <a:latin typeface="Century Gothic" panose="020B0502020202020204" pitchFamily="34" charset="0"/>
              </a:rPr>
              <a:t>calendario SII</a:t>
            </a:r>
            <a:r>
              <a:rPr lang="it-IT" sz="1100" dirty="0">
                <a:solidFill>
                  <a:srgbClr val="000080"/>
                </a:solidFill>
                <a:latin typeface="Century Gothic" panose="020B0502020202020204" pitchFamily="34" charset="0"/>
              </a:rPr>
              <a:t>. Se fuori dalla soglia temporale, sarà necessario giustificare il motivo del ritardo e se il ritardo ha compromesso la valutazione. </a:t>
            </a:r>
          </a:p>
        </p:txBody>
      </p:sp>
      <p:sp>
        <p:nvSpPr>
          <p:cNvPr id="58" name="Rectangle 57">
            <a:extLst>
              <a:ext uri="{FF2B5EF4-FFF2-40B4-BE49-F238E27FC236}">
                <a16:creationId xmlns:a16="http://schemas.microsoft.com/office/drawing/2014/main" id="{E9C4988E-A2C9-4D10-8471-CEF495F62A7B}"/>
              </a:ext>
            </a:extLst>
          </p:cNvPr>
          <p:cNvSpPr/>
          <p:nvPr/>
        </p:nvSpPr>
        <p:spPr bwMode="gray">
          <a:xfrm>
            <a:off x="2436950" y="2928278"/>
            <a:ext cx="2503201" cy="1004155"/>
          </a:xfrm>
          <a:prstGeom prst="rect">
            <a:avLst/>
          </a:prstGeom>
          <a:solidFill>
            <a:sysClr val="window" lastClr="FFFFFF"/>
          </a:solidFill>
          <a:ln w="9525" algn="ctr">
            <a:solidFill>
              <a:schemeClr val="accent2">
                <a:lumMod val="40000"/>
                <a:lumOff val="60000"/>
              </a:schemeClr>
            </a:solidFill>
            <a:miter lim="800000"/>
            <a:headEnd/>
            <a:tailEnd/>
          </a:ln>
          <a:effectLst/>
        </p:spPr>
        <p:txBody>
          <a:bodyPr lIns="144000" tIns="0" rIns="144000" bIns="0" anchor="ctr"/>
          <a:lstStyle/>
          <a:p>
            <a:pPr marR="0" lvl="0" algn="ctr" defTabSz="457200" eaLnBrk="1" fontAlgn="auto" latinLnBrk="0" hangingPunct="1">
              <a:lnSpc>
                <a:spcPct val="106000"/>
              </a:lnSpc>
              <a:spcBef>
                <a:spcPts val="0"/>
              </a:spcBef>
              <a:spcAft>
                <a:spcPts val="0"/>
              </a:spcAft>
              <a:buClrTx/>
              <a:buSzTx/>
              <a:tabLst/>
              <a:defRPr/>
            </a:pPr>
            <a:r>
              <a:rPr lang="it-IT" sz="1100" dirty="0">
                <a:solidFill>
                  <a:srgbClr val="000080"/>
                </a:solidFill>
                <a:latin typeface="Century Gothic" panose="020B0502020202020204" pitchFamily="34" charset="0"/>
              </a:rPr>
              <a:t>Categoria che include controlli che prevedono il rispetto o meno di una procedura/processo</a:t>
            </a:r>
          </a:p>
        </p:txBody>
      </p:sp>
      <p:sp>
        <p:nvSpPr>
          <p:cNvPr id="59" name="Isosceles Triangle 58">
            <a:extLst>
              <a:ext uri="{FF2B5EF4-FFF2-40B4-BE49-F238E27FC236}">
                <a16:creationId xmlns:a16="http://schemas.microsoft.com/office/drawing/2014/main" id="{2E6C10AF-0BDF-4F8C-B561-D9E579076D7F}"/>
              </a:ext>
            </a:extLst>
          </p:cNvPr>
          <p:cNvSpPr/>
          <p:nvPr/>
        </p:nvSpPr>
        <p:spPr>
          <a:xfrm rot="16200000">
            <a:off x="1754054" y="3248235"/>
            <a:ext cx="1004111" cy="358889"/>
          </a:xfrm>
          <a:prstGeom prst="triangle">
            <a:avLst/>
          </a:prstGeom>
          <a:solidFill>
            <a:srgbClr val="4F81BD">
              <a:lumMod val="40000"/>
              <a:lumOff val="6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60" name="Rectangle 101">
            <a:extLst>
              <a:ext uri="{FF2B5EF4-FFF2-40B4-BE49-F238E27FC236}">
                <a16:creationId xmlns:a16="http://schemas.microsoft.com/office/drawing/2014/main" id="{5A7C1D99-4CAE-44AC-9043-6AA2A049747B}"/>
              </a:ext>
            </a:extLst>
          </p:cNvPr>
          <p:cNvSpPr>
            <a:spLocks noChangeArrowheads="1"/>
          </p:cNvSpPr>
          <p:nvPr/>
        </p:nvSpPr>
        <p:spPr bwMode="gray">
          <a:xfrm>
            <a:off x="533003" y="3043532"/>
            <a:ext cx="1819700" cy="778463"/>
          </a:xfrm>
          <a:prstGeom prst="rect">
            <a:avLst/>
          </a:prstGeom>
          <a:solidFill>
            <a:srgbClr val="073D83"/>
          </a:solidFill>
          <a:ln>
            <a:noFill/>
          </a:ln>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lnSpc>
                <a:spcPct val="106000"/>
              </a:lnSpc>
              <a:defRPr/>
            </a:pPr>
            <a:r>
              <a:rPr lang="it-IT" sz="1200" dirty="0">
                <a:solidFill>
                  <a:schemeClr val="bg1"/>
                </a:solidFill>
                <a:latin typeface="Century Gothic" panose="020B0502020202020204" pitchFamily="34" charset="0"/>
                <a:cs typeface="Calibri" panose="020F0502020204030204" pitchFamily="34" charset="0"/>
              </a:rPr>
              <a:t>Procedurali</a:t>
            </a:r>
            <a:endParaRPr lang="it-IT" altLang="en-US" sz="1200" dirty="0">
              <a:solidFill>
                <a:schemeClr val="bg1"/>
              </a:solidFill>
              <a:latin typeface="Century Gothic" panose="020B0502020202020204" pitchFamily="34" charset="0"/>
              <a:cs typeface="Calibri" panose="020F0502020204030204" pitchFamily="34" charset="0"/>
            </a:endParaRPr>
          </a:p>
        </p:txBody>
      </p:sp>
      <p:sp>
        <p:nvSpPr>
          <p:cNvPr id="61" name="Oval 60">
            <a:extLst>
              <a:ext uri="{FF2B5EF4-FFF2-40B4-BE49-F238E27FC236}">
                <a16:creationId xmlns:a16="http://schemas.microsoft.com/office/drawing/2014/main" id="{58E6FBF1-F6F8-4515-A0E7-69BEEA219FC7}"/>
              </a:ext>
            </a:extLst>
          </p:cNvPr>
          <p:cNvSpPr/>
          <p:nvPr/>
        </p:nvSpPr>
        <p:spPr>
          <a:xfrm>
            <a:off x="295695" y="3175207"/>
            <a:ext cx="540000" cy="540000"/>
          </a:xfrm>
          <a:prstGeom prst="ellipse">
            <a:avLst/>
          </a:prstGeom>
          <a:solidFill>
            <a:sysClr val="window" lastClr="FFFFFF"/>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74" name="Oval 73">
            <a:extLst>
              <a:ext uri="{FF2B5EF4-FFF2-40B4-BE49-F238E27FC236}">
                <a16:creationId xmlns:a16="http://schemas.microsoft.com/office/drawing/2014/main" id="{4490D6D1-9BBA-425C-89D0-E50B0A42A699}"/>
              </a:ext>
            </a:extLst>
          </p:cNvPr>
          <p:cNvSpPr/>
          <p:nvPr/>
        </p:nvSpPr>
        <p:spPr>
          <a:xfrm>
            <a:off x="367240" y="3236909"/>
            <a:ext cx="396447" cy="396000"/>
          </a:xfrm>
          <a:prstGeom prst="ellipse">
            <a:avLst/>
          </a:prstGeom>
          <a:solidFill>
            <a:srgbClr val="073D83"/>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latin typeface="Century Gothic" panose="020B0502020202020204" pitchFamily="34" charset="0"/>
              </a:rPr>
              <a:t>2</a:t>
            </a:r>
            <a:endParaRPr kumimoji="0" lang="en-US" sz="16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5" name="Rectangle 74">
            <a:extLst>
              <a:ext uri="{FF2B5EF4-FFF2-40B4-BE49-F238E27FC236}">
                <a16:creationId xmlns:a16="http://schemas.microsoft.com/office/drawing/2014/main" id="{FD599A6A-9DEE-4571-8CE2-5892F136EC0A}"/>
              </a:ext>
            </a:extLst>
          </p:cNvPr>
          <p:cNvSpPr/>
          <p:nvPr/>
        </p:nvSpPr>
        <p:spPr bwMode="gray">
          <a:xfrm>
            <a:off x="5012159" y="2925589"/>
            <a:ext cx="3675443" cy="1004154"/>
          </a:xfrm>
          <a:prstGeom prst="rect">
            <a:avLst/>
          </a:prstGeom>
          <a:solidFill>
            <a:sysClr val="window" lastClr="FFFFFF"/>
          </a:solidFill>
          <a:ln w="9525" algn="ctr">
            <a:solidFill>
              <a:schemeClr val="accent2">
                <a:lumMod val="40000"/>
                <a:lumOff val="60000"/>
              </a:schemeClr>
            </a:solidFill>
            <a:miter lim="800000"/>
            <a:headEnd/>
            <a:tailEnd/>
          </a:ln>
          <a:effectLst/>
        </p:spPr>
        <p:txBody>
          <a:bodyPr lIns="144000" tIns="0" rIns="144000" bIns="0" anchor="ctr"/>
          <a:lstStyle/>
          <a:p>
            <a:pPr marR="0" lvl="0" algn="ctr" defTabSz="457200" eaLnBrk="1" fontAlgn="auto" latinLnBrk="0" hangingPunct="1">
              <a:lnSpc>
                <a:spcPct val="106000"/>
              </a:lnSpc>
              <a:spcBef>
                <a:spcPts val="0"/>
              </a:spcBef>
              <a:spcAft>
                <a:spcPts val="0"/>
              </a:spcAft>
              <a:buClrTx/>
              <a:buSzTx/>
              <a:tabLst/>
              <a:defRPr/>
            </a:pPr>
            <a:r>
              <a:rPr lang="it-IT" sz="1100" b="1" dirty="0">
                <a:solidFill>
                  <a:srgbClr val="000080"/>
                </a:solidFill>
                <a:latin typeface="Century Gothic" panose="020B0502020202020204" pitchFamily="34" charset="0"/>
              </a:rPr>
              <a:t>OK/KO</a:t>
            </a:r>
            <a:r>
              <a:rPr lang="it-IT" sz="1100" dirty="0">
                <a:solidFill>
                  <a:srgbClr val="000080"/>
                </a:solidFill>
                <a:latin typeface="Century Gothic" panose="020B0502020202020204" pitchFamily="34" charset="0"/>
              </a:rPr>
              <a:t>: il KO implica un </a:t>
            </a:r>
            <a:r>
              <a:rPr lang="it-IT" sz="1100" b="1" dirty="0">
                <a:solidFill>
                  <a:srgbClr val="000080"/>
                </a:solidFill>
                <a:latin typeface="Century Gothic" panose="020B0502020202020204" pitchFamily="34" charset="0"/>
              </a:rPr>
              <a:t>assessment di materialità</a:t>
            </a:r>
            <a:r>
              <a:rPr lang="it-IT" sz="1100" dirty="0">
                <a:solidFill>
                  <a:srgbClr val="000080"/>
                </a:solidFill>
                <a:latin typeface="Century Gothic" panose="020B0502020202020204" pitchFamily="34" charset="0"/>
              </a:rPr>
              <a:t>. </a:t>
            </a:r>
          </a:p>
        </p:txBody>
      </p:sp>
      <p:sp>
        <p:nvSpPr>
          <p:cNvPr id="76" name="Rectangle 75">
            <a:extLst>
              <a:ext uri="{FF2B5EF4-FFF2-40B4-BE49-F238E27FC236}">
                <a16:creationId xmlns:a16="http://schemas.microsoft.com/office/drawing/2014/main" id="{F33E60CC-F04A-46A2-B801-B9398446ACED}"/>
              </a:ext>
            </a:extLst>
          </p:cNvPr>
          <p:cNvSpPr/>
          <p:nvPr/>
        </p:nvSpPr>
        <p:spPr bwMode="gray">
          <a:xfrm>
            <a:off x="2436950" y="3969472"/>
            <a:ext cx="2503201" cy="1004155"/>
          </a:xfrm>
          <a:prstGeom prst="rect">
            <a:avLst/>
          </a:prstGeom>
          <a:solidFill>
            <a:sysClr val="window" lastClr="FFFFFF"/>
          </a:solidFill>
          <a:ln w="9525" algn="ctr">
            <a:solidFill>
              <a:schemeClr val="accent2">
                <a:lumMod val="40000"/>
                <a:lumOff val="60000"/>
              </a:schemeClr>
            </a:solidFill>
            <a:miter lim="800000"/>
            <a:headEnd/>
            <a:tailEnd/>
          </a:ln>
          <a:effectLst/>
        </p:spPr>
        <p:txBody>
          <a:bodyPr lIns="144000" tIns="0" rIns="144000" bIns="0" anchor="ctr"/>
          <a:lstStyle/>
          <a:p>
            <a:pPr marR="0" lvl="0" algn="ctr" defTabSz="457200" eaLnBrk="1" fontAlgn="auto" latinLnBrk="0" hangingPunct="1">
              <a:lnSpc>
                <a:spcPct val="106000"/>
              </a:lnSpc>
              <a:spcBef>
                <a:spcPts val="0"/>
              </a:spcBef>
              <a:spcAft>
                <a:spcPts val="0"/>
              </a:spcAft>
              <a:buClrTx/>
              <a:buSzTx/>
              <a:tabLst/>
              <a:defRPr/>
            </a:pPr>
            <a:r>
              <a:rPr lang="it-IT" sz="1100" dirty="0">
                <a:solidFill>
                  <a:srgbClr val="000080"/>
                </a:solidFill>
                <a:latin typeface="Century Gothic" panose="020B0502020202020204" pitchFamily="34" charset="0"/>
              </a:rPr>
              <a:t>Categoria che include controlli di trend di determinate variabili</a:t>
            </a:r>
          </a:p>
        </p:txBody>
      </p:sp>
      <p:sp>
        <p:nvSpPr>
          <p:cNvPr id="77" name="Isosceles Triangle 76">
            <a:extLst>
              <a:ext uri="{FF2B5EF4-FFF2-40B4-BE49-F238E27FC236}">
                <a16:creationId xmlns:a16="http://schemas.microsoft.com/office/drawing/2014/main" id="{2B5A054C-8DF4-4A25-AB72-1E36879CB7EA}"/>
              </a:ext>
            </a:extLst>
          </p:cNvPr>
          <p:cNvSpPr/>
          <p:nvPr/>
        </p:nvSpPr>
        <p:spPr>
          <a:xfrm rot="16200000">
            <a:off x="1754054" y="4289429"/>
            <a:ext cx="1004111" cy="358889"/>
          </a:xfrm>
          <a:prstGeom prst="triangle">
            <a:avLst/>
          </a:prstGeom>
          <a:solidFill>
            <a:srgbClr val="4F81BD">
              <a:lumMod val="40000"/>
              <a:lumOff val="6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78" name="Rectangle 101">
            <a:extLst>
              <a:ext uri="{FF2B5EF4-FFF2-40B4-BE49-F238E27FC236}">
                <a16:creationId xmlns:a16="http://schemas.microsoft.com/office/drawing/2014/main" id="{89679E3E-12B7-4D98-B75A-1B755944348D}"/>
              </a:ext>
            </a:extLst>
          </p:cNvPr>
          <p:cNvSpPr>
            <a:spLocks noChangeArrowheads="1"/>
          </p:cNvSpPr>
          <p:nvPr/>
        </p:nvSpPr>
        <p:spPr bwMode="gray">
          <a:xfrm>
            <a:off x="533003" y="4084726"/>
            <a:ext cx="1819700" cy="778463"/>
          </a:xfrm>
          <a:prstGeom prst="rect">
            <a:avLst/>
          </a:prstGeom>
          <a:solidFill>
            <a:srgbClr val="04549D"/>
          </a:solidFill>
          <a:ln>
            <a:noFill/>
          </a:ln>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lnSpc>
                <a:spcPct val="106000"/>
              </a:lnSpc>
              <a:buFont typeface="Wingdings 2" panose="05020102010507070707" pitchFamily="18" charset="2"/>
              <a:buNone/>
              <a:defRPr/>
            </a:pPr>
            <a:r>
              <a:rPr lang="it-IT" altLang="en-US" sz="1200" dirty="0">
                <a:solidFill>
                  <a:schemeClr val="bg1"/>
                </a:solidFill>
                <a:latin typeface="Century Gothic" panose="020B0502020202020204" pitchFamily="34" charset="0"/>
                <a:cs typeface="Calibri" panose="020F0502020204030204" pitchFamily="34" charset="0"/>
              </a:rPr>
              <a:t>Andamentali</a:t>
            </a:r>
          </a:p>
        </p:txBody>
      </p:sp>
      <p:sp>
        <p:nvSpPr>
          <p:cNvPr id="79" name="Oval 78">
            <a:extLst>
              <a:ext uri="{FF2B5EF4-FFF2-40B4-BE49-F238E27FC236}">
                <a16:creationId xmlns:a16="http://schemas.microsoft.com/office/drawing/2014/main" id="{68645968-874C-417F-9B69-E421F7E1A244}"/>
              </a:ext>
            </a:extLst>
          </p:cNvPr>
          <p:cNvSpPr/>
          <p:nvPr/>
        </p:nvSpPr>
        <p:spPr>
          <a:xfrm>
            <a:off x="295695" y="4216401"/>
            <a:ext cx="540000" cy="540000"/>
          </a:xfrm>
          <a:prstGeom prst="ellipse">
            <a:avLst/>
          </a:prstGeom>
          <a:solidFill>
            <a:sysClr val="window" lastClr="FFFFFF"/>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80" name="Oval 79">
            <a:extLst>
              <a:ext uri="{FF2B5EF4-FFF2-40B4-BE49-F238E27FC236}">
                <a16:creationId xmlns:a16="http://schemas.microsoft.com/office/drawing/2014/main" id="{B4757D2C-E3DF-445C-86C2-C6845C49DF5D}"/>
              </a:ext>
            </a:extLst>
          </p:cNvPr>
          <p:cNvSpPr/>
          <p:nvPr/>
        </p:nvSpPr>
        <p:spPr>
          <a:xfrm>
            <a:off x="367240" y="4278103"/>
            <a:ext cx="396447" cy="396000"/>
          </a:xfrm>
          <a:prstGeom prst="ellipse">
            <a:avLst/>
          </a:prstGeom>
          <a:solidFill>
            <a:srgbClr val="04549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latin typeface="Century Gothic" panose="020B0502020202020204" pitchFamily="34" charset="0"/>
              </a:rPr>
              <a:t>3</a:t>
            </a:r>
            <a:endParaRPr kumimoji="0" lang="en-US" sz="16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81" name="Rectangle 80">
            <a:extLst>
              <a:ext uri="{FF2B5EF4-FFF2-40B4-BE49-F238E27FC236}">
                <a16:creationId xmlns:a16="http://schemas.microsoft.com/office/drawing/2014/main" id="{495A10B7-D2C1-44B0-A148-71CE69A9CA77}"/>
              </a:ext>
            </a:extLst>
          </p:cNvPr>
          <p:cNvSpPr/>
          <p:nvPr/>
        </p:nvSpPr>
        <p:spPr bwMode="gray">
          <a:xfrm>
            <a:off x="5012159" y="3966783"/>
            <a:ext cx="3675443" cy="1004154"/>
          </a:xfrm>
          <a:prstGeom prst="rect">
            <a:avLst/>
          </a:prstGeom>
          <a:solidFill>
            <a:sysClr val="window" lastClr="FFFFFF"/>
          </a:solidFill>
          <a:ln w="9525" algn="ctr">
            <a:solidFill>
              <a:schemeClr val="accent2">
                <a:lumMod val="40000"/>
                <a:lumOff val="60000"/>
              </a:schemeClr>
            </a:solidFill>
            <a:miter lim="800000"/>
            <a:headEnd/>
            <a:tailEnd/>
          </a:ln>
          <a:effectLst/>
        </p:spPr>
        <p:txBody>
          <a:bodyPr lIns="144000" tIns="0" rIns="144000" bIns="0" anchor="ctr"/>
          <a:lstStyle/>
          <a:p>
            <a:pPr marR="0" lvl="0" algn="ctr" defTabSz="457200" eaLnBrk="1" fontAlgn="auto" latinLnBrk="0" hangingPunct="1">
              <a:lnSpc>
                <a:spcPct val="106000"/>
              </a:lnSpc>
              <a:spcBef>
                <a:spcPts val="0"/>
              </a:spcBef>
              <a:spcAft>
                <a:spcPts val="0"/>
              </a:spcAft>
              <a:buClrTx/>
              <a:buSzTx/>
              <a:tabLst/>
              <a:defRPr/>
            </a:pPr>
            <a:r>
              <a:rPr lang="it-IT" sz="1100" b="1" dirty="0">
                <a:solidFill>
                  <a:srgbClr val="000080"/>
                </a:solidFill>
                <a:latin typeface="Century Gothic" panose="020B0502020202020204" pitchFamily="34" charset="0"/>
              </a:rPr>
              <a:t>IN /OUT: </a:t>
            </a:r>
            <a:r>
              <a:rPr lang="it-IT" sz="1100" dirty="0">
                <a:solidFill>
                  <a:srgbClr val="000080"/>
                </a:solidFill>
                <a:latin typeface="Century Gothic" panose="020B0502020202020204" pitchFamily="34" charset="0"/>
              </a:rPr>
              <a:t>range definito dall’</a:t>
            </a:r>
            <a:r>
              <a:rPr lang="it-IT" sz="1100" dirty="0" err="1">
                <a:solidFill>
                  <a:srgbClr val="000080"/>
                </a:solidFill>
                <a:latin typeface="Century Gothic" panose="020B0502020202020204" pitchFamily="34" charset="0"/>
              </a:rPr>
              <a:t>owner</a:t>
            </a:r>
            <a:r>
              <a:rPr lang="it-IT" sz="1100" dirty="0">
                <a:solidFill>
                  <a:srgbClr val="000080"/>
                </a:solidFill>
                <a:latin typeface="Century Gothic" panose="020B0502020202020204" pitchFamily="34" charset="0"/>
              </a:rPr>
              <a:t> del controllo e validato dalla Funzione Attuariale. Se OUT è necessario </a:t>
            </a:r>
            <a:r>
              <a:rPr lang="it-IT" sz="1100" b="1" dirty="0">
                <a:solidFill>
                  <a:srgbClr val="000080"/>
                </a:solidFill>
                <a:latin typeface="Century Gothic" panose="020B0502020202020204" pitchFamily="34" charset="0"/>
              </a:rPr>
              <a:t>giustificare</a:t>
            </a:r>
            <a:r>
              <a:rPr lang="it-IT" sz="1100" dirty="0">
                <a:solidFill>
                  <a:srgbClr val="000080"/>
                </a:solidFill>
                <a:latin typeface="Century Gothic" panose="020B0502020202020204" pitchFamily="34" charset="0"/>
              </a:rPr>
              <a:t> l’andamento. Assessment di materialità richiesto a discrezione della Funzione Attuariale.</a:t>
            </a:r>
          </a:p>
        </p:txBody>
      </p:sp>
      <p:sp>
        <p:nvSpPr>
          <p:cNvPr id="82" name="Rectangle 81">
            <a:extLst>
              <a:ext uri="{FF2B5EF4-FFF2-40B4-BE49-F238E27FC236}">
                <a16:creationId xmlns:a16="http://schemas.microsoft.com/office/drawing/2014/main" id="{9EA2217A-2873-412A-8608-3FF7842F654A}"/>
              </a:ext>
            </a:extLst>
          </p:cNvPr>
          <p:cNvSpPr/>
          <p:nvPr/>
        </p:nvSpPr>
        <p:spPr bwMode="gray">
          <a:xfrm>
            <a:off x="2436950" y="5015865"/>
            <a:ext cx="2503201" cy="1004155"/>
          </a:xfrm>
          <a:prstGeom prst="rect">
            <a:avLst/>
          </a:prstGeom>
          <a:solidFill>
            <a:sysClr val="window" lastClr="FFFFFF"/>
          </a:solidFill>
          <a:ln w="9525" algn="ctr">
            <a:solidFill>
              <a:schemeClr val="accent2">
                <a:lumMod val="40000"/>
                <a:lumOff val="60000"/>
              </a:schemeClr>
            </a:solidFill>
            <a:miter lim="800000"/>
            <a:headEnd/>
            <a:tailEnd/>
          </a:ln>
          <a:effectLst/>
        </p:spPr>
        <p:txBody>
          <a:bodyPr lIns="144000" tIns="0" rIns="144000" bIns="0" anchor="ctr"/>
          <a:lstStyle/>
          <a:p>
            <a:pPr marR="0" lvl="0" algn="ctr" defTabSz="457200" eaLnBrk="1" fontAlgn="auto" latinLnBrk="0" hangingPunct="1">
              <a:lnSpc>
                <a:spcPct val="106000"/>
              </a:lnSpc>
              <a:spcBef>
                <a:spcPts val="0"/>
              </a:spcBef>
              <a:spcAft>
                <a:spcPts val="0"/>
              </a:spcAft>
              <a:buClrTx/>
              <a:buSzTx/>
              <a:tabLst/>
              <a:defRPr/>
            </a:pPr>
            <a:r>
              <a:rPr lang="it-IT" sz="1100" dirty="0">
                <a:solidFill>
                  <a:srgbClr val="000080"/>
                </a:solidFill>
                <a:latin typeface="Century Gothic" panose="020B0502020202020204" pitchFamily="34" charset="0"/>
              </a:rPr>
              <a:t>Categoria che include controlli di completezza/accuratezza del dato e di appropriatezza della sorgente dello stesso</a:t>
            </a:r>
          </a:p>
        </p:txBody>
      </p:sp>
      <p:sp>
        <p:nvSpPr>
          <p:cNvPr id="83" name="Isosceles Triangle 82">
            <a:extLst>
              <a:ext uri="{FF2B5EF4-FFF2-40B4-BE49-F238E27FC236}">
                <a16:creationId xmlns:a16="http://schemas.microsoft.com/office/drawing/2014/main" id="{A2705E63-E5EC-4FE4-B2A6-659375C9C793}"/>
              </a:ext>
            </a:extLst>
          </p:cNvPr>
          <p:cNvSpPr/>
          <p:nvPr/>
        </p:nvSpPr>
        <p:spPr>
          <a:xfrm rot="16200000">
            <a:off x="1817951" y="5072518"/>
            <a:ext cx="1004111" cy="358889"/>
          </a:xfrm>
          <a:prstGeom prst="triangle">
            <a:avLst/>
          </a:prstGeom>
          <a:solidFill>
            <a:srgbClr val="4F81BD">
              <a:lumMod val="40000"/>
              <a:lumOff val="6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84" name="Rectangle 101">
            <a:extLst>
              <a:ext uri="{FF2B5EF4-FFF2-40B4-BE49-F238E27FC236}">
                <a16:creationId xmlns:a16="http://schemas.microsoft.com/office/drawing/2014/main" id="{A6E65AAA-22E7-4F3A-8875-74D7420233D8}"/>
              </a:ext>
            </a:extLst>
          </p:cNvPr>
          <p:cNvSpPr>
            <a:spLocks noChangeArrowheads="1"/>
          </p:cNvSpPr>
          <p:nvPr/>
        </p:nvSpPr>
        <p:spPr bwMode="gray">
          <a:xfrm>
            <a:off x="533003" y="5131119"/>
            <a:ext cx="1819700" cy="778463"/>
          </a:xfrm>
          <a:prstGeom prst="rect">
            <a:avLst/>
          </a:prstGeom>
          <a:solidFill>
            <a:srgbClr val="0471BA"/>
          </a:solidFill>
          <a:ln>
            <a:noFill/>
          </a:ln>
        </p:spPr>
        <p:txBody>
          <a:bodyPr lIns="216000" tIns="72000" rIns="36000" bIns="7200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lnSpc>
                <a:spcPct val="106000"/>
              </a:lnSpc>
              <a:buFont typeface="Wingdings 2" panose="05020102010507070707" pitchFamily="18" charset="2"/>
              <a:buNone/>
              <a:defRPr/>
            </a:pPr>
            <a:r>
              <a:rPr lang="it-IT" altLang="en-US" sz="1200" dirty="0">
                <a:solidFill>
                  <a:schemeClr val="bg1"/>
                </a:solidFill>
                <a:latin typeface="Century Gothic" panose="020B0502020202020204" pitchFamily="34" charset="0"/>
                <a:cs typeface="Calibri" panose="020F0502020204030204" pitchFamily="34" charset="0"/>
              </a:rPr>
              <a:t>Completezza, accuratezza, appropriatezza</a:t>
            </a:r>
          </a:p>
        </p:txBody>
      </p:sp>
      <p:sp>
        <p:nvSpPr>
          <p:cNvPr id="85" name="Oval 84">
            <a:extLst>
              <a:ext uri="{FF2B5EF4-FFF2-40B4-BE49-F238E27FC236}">
                <a16:creationId xmlns:a16="http://schemas.microsoft.com/office/drawing/2014/main" id="{DA99358A-2C14-4170-B334-456DB09DA539}"/>
              </a:ext>
            </a:extLst>
          </p:cNvPr>
          <p:cNvSpPr/>
          <p:nvPr/>
        </p:nvSpPr>
        <p:spPr>
          <a:xfrm>
            <a:off x="295695" y="5262794"/>
            <a:ext cx="540000" cy="540000"/>
          </a:xfrm>
          <a:prstGeom prst="ellipse">
            <a:avLst/>
          </a:prstGeom>
          <a:solidFill>
            <a:sysClr val="window" lastClr="FFFFFF"/>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86" name="Oval 85">
            <a:extLst>
              <a:ext uri="{FF2B5EF4-FFF2-40B4-BE49-F238E27FC236}">
                <a16:creationId xmlns:a16="http://schemas.microsoft.com/office/drawing/2014/main" id="{107D62FF-4A9F-40C3-A80C-0BBDAB1A6E36}"/>
              </a:ext>
            </a:extLst>
          </p:cNvPr>
          <p:cNvSpPr/>
          <p:nvPr/>
        </p:nvSpPr>
        <p:spPr>
          <a:xfrm>
            <a:off x="367240" y="5324496"/>
            <a:ext cx="396447" cy="396000"/>
          </a:xfrm>
          <a:prstGeom prst="ellipse">
            <a:avLst/>
          </a:prstGeom>
          <a:solidFill>
            <a:srgbClr val="0471BA"/>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latin typeface="Century Gothic" panose="020B0502020202020204" pitchFamily="34" charset="0"/>
              </a:rPr>
              <a:t>4</a:t>
            </a:r>
            <a:endParaRPr kumimoji="0" lang="en-US" sz="16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87" name="Rectangle 86">
            <a:extLst>
              <a:ext uri="{FF2B5EF4-FFF2-40B4-BE49-F238E27FC236}">
                <a16:creationId xmlns:a16="http://schemas.microsoft.com/office/drawing/2014/main" id="{35350906-08CE-4AC8-92F1-B9EBACB60A70}"/>
              </a:ext>
            </a:extLst>
          </p:cNvPr>
          <p:cNvSpPr/>
          <p:nvPr/>
        </p:nvSpPr>
        <p:spPr bwMode="gray">
          <a:xfrm>
            <a:off x="5012159" y="5013176"/>
            <a:ext cx="3675443" cy="1004154"/>
          </a:xfrm>
          <a:prstGeom prst="rect">
            <a:avLst/>
          </a:prstGeom>
          <a:solidFill>
            <a:sysClr val="window" lastClr="FFFFFF"/>
          </a:solidFill>
          <a:ln w="9525" algn="ctr">
            <a:solidFill>
              <a:schemeClr val="accent2">
                <a:lumMod val="40000"/>
                <a:lumOff val="60000"/>
              </a:schemeClr>
            </a:solidFill>
            <a:miter lim="800000"/>
            <a:headEnd/>
            <a:tailEnd/>
          </a:ln>
          <a:effectLst/>
        </p:spPr>
        <p:txBody>
          <a:bodyPr lIns="144000" tIns="0" rIns="144000" bIns="0" anchor="ctr"/>
          <a:lstStyle/>
          <a:p>
            <a:pPr marR="0" lvl="0" algn="ctr" defTabSz="457200" eaLnBrk="1" fontAlgn="auto" latinLnBrk="0" hangingPunct="1">
              <a:lnSpc>
                <a:spcPct val="106000"/>
              </a:lnSpc>
              <a:spcBef>
                <a:spcPts val="0"/>
              </a:spcBef>
              <a:spcAft>
                <a:spcPts val="0"/>
              </a:spcAft>
              <a:buClrTx/>
              <a:buSzTx/>
              <a:tabLst/>
              <a:defRPr/>
            </a:pPr>
            <a:r>
              <a:rPr lang="it-IT" sz="1100" dirty="0">
                <a:solidFill>
                  <a:srgbClr val="000080"/>
                </a:solidFill>
                <a:latin typeface="Century Gothic" panose="020B0502020202020204" pitchFamily="34" charset="0"/>
              </a:rPr>
              <a:t>Soglia quantitativa di block alert, se la soglia è superata, è necessario un assessment di materialità.</a:t>
            </a:r>
          </a:p>
        </p:txBody>
      </p:sp>
    </p:spTree>
    <p:extLst>
      <p:ext uri="{BB962C8B-B14F-4D97-AF65-F5344CB8AC3E}">
        <p14:creationId xmlns:p14="http://schemas.microsoft.com/office/powerpoint/2010/main" val="76573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678D5-F768-436D-AB9A-177E07842F79}"/>
              </a:ext>
            </a:extLst>
          </p:cNvPr>
          <p:cNvSpPr>
            <a:spLocks noGrp="1"/>
          </p:cNvSpPr>
          <p:nvPr>
            <p:ph type="title"/>
          </p:nvPr>
        </p:nvSpPr>
        <p:spPr>
          <a:xfrm>
            <a:off x="383761" y="136526"/>
            <a:ext cx="8057349" cy="299310"/>
          </a:xfrm>
        </p:spPr>
        <p:txBody>
          <a:bodyPr>
            <a:noAutofit/>
          </a:bodyPr>
          <a:lstStyle/>
          <a:p>
            <a:r>
              <a:rPr lang="it-IT" sz="2000" b="1" dirty="0">
                <a:latin typeface="Century Gothic" panose="020B0502020202020204" pitchFamily="34" charset="0"/>
              </a:rPr>
              <a:t>Adempimenti Normativi della Funzione Attuariale</a:t>
            </a:r>
          </a:p>
        </p:txBody>
      </p:sp>
      <p:sp>
        <p:nvSpPr>
          <p:cNvPr id="4" name="Segnaposto numero diapositiva 3">
            <a:extLst>
              <a:ext uri="{FF2B5EF4-FFF2-40B4-BE49-F238E27FC236}">
                <a16:creationId xmlns:a16="http://schemas.microsoft.com/office/drawing/2014/main" id="{51ADA446-183C-4977-A84C-47A5C4644708}"/>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a:t>
            </a:fld>
            <a:endParaRPr lang="it-IT"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AB40B57F-AF3D-4716-B4EF-302FA9D09A2D}"/>
              </a:ext>
            </a:extLst>
          </p:cNvPr>
          <p:cNvSpPr>
            <a:spLocks noGrp="1"/>
          </p:cNvSpPr>
          <p:nvPr>
            <p:ph idx="4294967295"/>
          </p:nvPr>
        </p:nvSpPr>
        <p:spPr>
          <a:xfrm>
            <a:off x="353405" y="764704"/>
            <a:ext cx="8153400" cy="3933825"/>
          </a:xfrm>
        </p:spPr>
        <p:txBody>
          <a:bodyPr/>
          <a:lstStyle/>
          <a:p>
            <a:r>
              <a:rPr lang="it-IT" sz="1400" b="1" dirty="0">
                <a:solidFill>
                  <a:srgbClr val="002060"/>
                </a:solidFill>
                <a:latin typeface="Century Gothic" panose="020B0502020202020204" pitchFamily="34" charset="0"/>
              </a:rPr>
              <a:t>Coordinare il calcolo </a:t>
            </a:r>
            <a:r>
              <a:rPr lang="it-IT" sz="1400" dirty="0">
                <a:solidFill>
                  <a:srgbClr val="002060"/>
                </a:solidFill>
                <a:latin typeface="Century Gothic" panose="020B0502020202020204" pitchFamily="34" charset="0"/>
              </a:rPr>
              <a:t>delle riserve tecniche;</a:t>
            </a:r>
          </a:p>
          <a:p>
            <a:pPr marL="0" indent="0">
              <a:buNone/>
            </a:pPr>
            <a:endParaRPr lang="it-IT" sz="1400"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Garantire adeguatezza </a:t>
            </a:r>
            <a:r>
              <a:rPr lang="it-IT" sz="1400" dirty="0">
                <a:solidFill>
                  <a:srgbClr val="002060"/>
                </a:solidFill>
                <a:latin typeface="Century Gothic" panose="020B0502020202020204" pitchFamily="34" charset="0"/>
              </a:rPr>
              <a:t>delle metodologie e dei modelli utilizzati anche a livello di </a:t>
            </a:r>
            <a:r>
              <a:rPr lang="it-IT" sz="1400" b="1" dirty="0">
                <a:solidFill>
                  <a:srgbClr val="002060"/>
                </a:solidFill>
                <a:latin typeface="Century Gothic" panose="020B0502020202020204" pitchFamily="34" charset="0"/>
              </a:rPr>
              <a:t>ipotesi</a:t>
            </a:r>
            <a:r>
              <a:rPr lang="it-IT" sz="1400" dirty="0">
                <a:solidFill>
                  <a:srgbClr val="002060"/>
                </a:solidFill>
                <a:latin typeface="Century Gothic" panose="020B0502020202020204" pitchFamily="34" charset="0"/>
              </a:rPr>
              <a:t> nel calcolo delle riserve tecniche;</a:t>
            </a:r>
          </a:p>
          <a:p>
            <a:pPr marL="0" indent="0">
              <a:buNone/>
            </a:pPr>
            <a:endParaRPr lang="it-IT" sz="1400"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Valutare la </a:t>
            </a:r>
            <a:r>
              <a:rPr lang="it-IT" sz="1400" b="1" dirty="0">
                <a:solidFill>
                  <a:srgbClr val="002060"/>
                </a:solidFill>
                <a:latin typeface="Century Gothic" panose="020B0502020202020204" pitchFamily="34" charset="0"/>
              </a:rPr>
              <a:t>qualità</a:t>
            </a:r>
            <a:r>
              <a:rPr lang="it-IT" sz="1400" dirty="0">
                <a:solidFill>
                  <a:srgbClr val="002060"/>
                </a:solidFill>
                <a:latin typeface="Century Gothic" panose="020B0502020202020204" pitchFamily="34" charset="0"/>
              </a:rPr>
              <a:t> e la </a:t>
            </a:r>
            <a:r>
              <a:rPr lang="it-IT" sz="1400" b="1" dirty="0">
                <a:solidFill>
                  <a:srgbClr val="002060"/>
                </a:solidFill>
                <a:latin typeface="Century Gothic" panose="020B0502020202020204" pitchFamily="34" charset="0"/>
              </a:rPr>
              <a:t>sufficienza</a:t>
            </a:r>
            <a:r>
              <a:rPr lang="it-IT" sz="1400" dirty="0">
                <a:solidFill>
                  <a:srgbClr val="002060"/>
                </a:solidFill>
                <a:latin typeface="Century Gothic" panose="020B0502020202020204" pitchFamily="34" charset="0"/>
              </a:rPr>
              <a:t> dei </a:t>
            </a:r>
            <a:r>
              <a:rPr lang="it-IT" sz="1400" b="1" dirty="0">
                <a:solidFill>
                  <a:srgbClr val="002060"/>
                </a:solidFill>
                <a:latin typeface="Century Gothic" panose="020B0502020202020204" pitchFamily="34" charset="0"/>
              </a:rPr>
              <a:t>dati</a:t>
            </a:r>
            <a:r>
              <a:rPr lang="it-IT" sz="1400" dirty="0">
                <a:solidFill>
                  <a:srgbClr val="002060"/>
                </a:solidFill>
                <a:latin typeface="Century Gothic" panose="020B0502020202020204" pitchFamily="34" charset="0"/>
              </a:rPr>
              <a:t> utilizzati nel calcolo delle riserve;</a:t>
            </a:r>
          </a:p>
          <a:p>
            <a:pPr marL="0" indent="0">
              <a:buNone/>
            </a:pPr>
            <a:endParaRPr lang="it-IT" sz="1400"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Confrontare</a:t>
            </a:r>
            <a:r>
              <a:rPr lang="it-IT" sz="1400" dirty="0">
                <a:solidFill>
                  <a:srgbClr val="002060"/>
                </a:solidFill>
                <a:latin typeface="Century Gothic" panose="020B0502020202020204" pitchFamily="34" charset="0"/>
              </a:rPr>
              <a:t> le </a:t>
            </a:r>
            <a:r>
              <a:rPr lang="it-IT" sz="1400" b="1" dirty="0">
                <a:solidFill>
                  <a:srgbClr val="002060"/>
                </a:solidFill>
                <a:latin typeface="Century Gothic" panose="020B0502020202020204" pitchFamily="34" charset="0"/>
              </a:rPr>
              <a:t>stime</a:t>
            </a:r>
            <a:r>
              <a:rPr lang="it-IT" sz="1400" dirty="0">
                <a:solidFill>
                  <a:srgbClr val="002060"/>
                </a:solidFill>
                <a:latin typeface="Century Gothic" panose="020B0502020202020204" pitchFamily="34" charset="0"/>
              </a:rPr>
              <a:t> con i dati tratti dall’</a:t>
            </a:r>
            <a:r>
              <a:rPr lang="it-IT" sz="1400" b="1" dirty="0">
                <a:solidFill>
                  <a:srgbClr val="002060"/>
                </a:solidFill>
                <a:latin typeface="Century Gothic" panose="020B0502020202020204" pitchFamily="34" charset="0"/>
              </a:rPr>
              <a:t>esperienza</a:t>
            </a:r>
            <a:r>
              <a:rPr lang="it-IT" sz="1400" dirty="0">
                <a:solidFill>
                  <a:srgbClr val="002060"/>
                </a:solidFill>
                <a:latin typeface="Century Gothic" panose="020B0502020202020204" pitchFamily="34" charset="0"/>
              </a:rPr>
              <a:t>;</a:t>
            </a:r>
          </a:p>
          <a:p>
            <a:pPr marL="0" indent="0">
              <a:buNone/>
            </a:pPr>
            <a:endParaRPr lang="it-IT" sz="1400"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Informare</a:t>
            </a:r>
            <a:r>
              <a:rPr lang="it-IT" sz="1400" dirty="0">
                <a:solidFill>
                  <a:srgbClr val="002060"/>
                </a:solidFill>
                <a:latin typeface="Century Gothic" panose="020B0502020202020204" pitchFamily="34" charset="0"/>
              </a:rPr>
              <a:t> l’organo amministrativo, direttivo o di vigilanza in merito all’adeguatezza e all’affidabilità delle riserve tecniche;</a:t>
            </a:r>
          </a:p>
          <a:p>
            <a:pPr marL="0" indent="0">
              <a:buNone/>
            </a:pPr>
            <a:endParaRPr lang="it-IT" sz="1400"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Supervisione</a:t>
            </a:r>
            <a:r>
              <a:rPr lang="it-IT" sz="1400" dirty="0">
                <a:solidFill>
                  <a:srgbClr val="002060"/>
                </a:solidFill>
                <a:latin typeface="Century Gothic" panose="020B0502020202020204" pitchFamily="34" charset="0"/>
              </a:rPr>
              <a:t> del calcolo delle riserve tecniche calcolate «case by case»;</a:t>
            </a:r>
          </a:p>
          <a:p>
            <a:pPr marL="0" indent="0">
              <a:buNone/>
            </a:pPr>
            <a:endParaRPr lang="it-IT" sz="1400"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Esprimere</a:t>
            </a:r>
            <a:r>
              <a:rPr lang="it-IT" sz="1400" dirty="0">
                <a:solidFill>
                  <a:srgbClr val="002060"/>
                </a:solidFill>
                <a:latin typeface="Century Gothic" panose="020B0502020202020204" pitchFamily="34" charset="0"/>
              </a:rPr>
              <a:t> un </a:t>
            </a:r>
            <a:r>
              <a:rPr lang="it-IT" sz="1400" b="1" dirty="0">
                <a:solidFill>
                  <a:srgbClr val="002060"/>
                </a:solidFill>
                <a:latin typeface="Century Gothic" panose="020B0502020202020204" pitchFamily="34" charset="0"/>
              </a:rPr>
              <a:t>parere</a:t>
            </a:r>
            <a:r>
              <a:rPr lang="it-IT" sz="1400" dirty="0">
                <a:solidFill>
                  <a:srgbClr val="002060"/>
                </a:solidFill>
                <a:latin typeface="Century Gothic" panose="020B0502020202020204" pitchFamily="34" charset="0"/>
              </a:rPr>
              <a:t> sulla politica di </a:t>
            </a:r>
            <a:r>
              <a:rPr lang="it-IT" sz="1400" b="1" dirty="0">
                <a:solidFill>
                  <a:srgbClr val="002060"/>
                </a:solidFill>
                <a:latin typeface="Century Gothic" panose="020B0502020202020204" pitchFamily="34" charset="0"/>
              </a:rPr>
              <a:t>sottoscrizione</a:t>
            </a:r>
            <a:r>
              <a:rPr lang="it-IT" sz="1400" dirty="0">
                <a:solidFill>
                  <a:srgbClr val="002060"/>
                </a:solidFill>
                <a:latin typeface="Century Gothic" panose="020B0502020202020204" pitchFamily="34" charset="0"/>
              </a:rPr>
              <a:t>;</a:t>
            </a:r>
          </a:p>
          <a:p>
            <a:pPr marL="0" indent="0">
              <a:buNone/>
            </a:pPr>
            <a:endParaRPr lang="it-IT" sz="1400" dirty="0">
              <a:solidFill>
                <a:srgbClr val="002060"/>
              </a:solidFill>
              <a:latin typeface="Century Gothic" panose="020B0502020202020204" pitchFamily="34" charset="0"/>
            </a:endParaRPr>
          </a:p>
          <a:p>
            <a:r>
              <a:rPr lang="it-IT" sz="1400" b="1" dirty="0">
                <a:solidFill>
                  <a:srgbClr val="002060"/>
                </a:solidFill>
                <a:latin typeface="Century Gothic" panose="020B0502020202020204" pitchFamily="34" charset="0"/>
              </a:rPr>
              <a:t>Esprimere</a:t>
            </a:r>
            <a:r>
              <a:rPr lang="it-IT" sz="1400" dirty="0">
                <a:solidFill>
                  <a:srgbClr val="002060"/>
                </a:solidFill>
                <a:latin typeface="Century Gothic" panose="020B0502020202020204" pitchFamily="34" charset="0"/>
              </a:rPr>
              <a:t> un </a:t>
            </a:r>
            <a:r>
              <a:rPr lang="it-IT" sz="1400" b="1" dirty="0">
                <a:solidFill>
                  <a:srgbClr val="002060"/>
                </a:solidFill>
                <a:latin typeface="Century Gothic" panose="020B0502020202020204" pitchFamily="34" charset="0"/>
              </a:rPr>
              <a:t>parere</a:t>
            </a:r>
            <a:r>
              <a:rPr lang="it-IT" sz="1400" dirty="0">
                <a:solidFill>
                  <a:srgbClr val="002060"/>
                </a:solidFill>
                <a:latin typeface="Century Gothic" panose="020B0502020202020204" pitchFamily="34" charset="0"/>
              </a:rPr>
              <a:t> sull’adeguatezza degli accordi di </a:t>
            </a:r>
            <a:r>
              <a:rPr lang="it-IT" sz="1400" b="1" dirty="0">
                <a:solidFill>
                  <a:srgbClr val="002060"/>
                </a:solidFill>
                <a:latin typeface="Century Gothic" panose="020B0502020202020204" pitchFamily="34" charset="0"/>
              </a:rPr>
              <a:t>riassicurazione</a:t>
            </a:r>
            <a:r>
              <a:rPr lang="it-IT" sz="1400" dirty="0">
                <a:solidFill>
                  <a:srgbClr val="002060"/>
                </a:solidFill>
                <a:latin typeface="Century Gothic" panose="020B0502020202020204" pitchFamily="34" charset="0"/>
              </a:rPr>
              <a:t> ;</a:t>
            </a:r>
          </a:p>
          <a:p>
            <a:pPr marL="0" indent="0">
              <a:buNone/>
            </a:pPr>
            <a:endParaRPr lang="it-IT" sz="1400"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Contribuire allo sviluppo del </a:t>
            </a:r>
            <a:r>
              <a:rPr lang="it-IT" sz="1400" b="1" dirty="0">
                <a:solidFill>
                  <a:srgbClr val="002060"/>
                </a:solidFill>
                <a:latin typeface="Century Gothic" panose="020B0502020202020204" pitchFamily="34" charset="0"/>
              </a:rPr>
              <a:t>sistema</a:t>
            </a:r>
            <a:r>
              <a:rPr lang="it-IT" sz="1400" dirty="0">
                <a:solidFill>
                  <a:srgbClr val="002060"/>
                </a:solidFill>
                <a:latin typeface="Century Gothic" panose="020B0502020202020204" pitchFamily="34" charset="0"/>
              </a:rPr>
              <a:t> di gestione dei </a:t>
            </a:r>
            <a:r>
              <a:rPr lang="it-IT" sz="1400" b="1" dirty="0">
                <a:solidFill>
                  <a:srgbClr val="002060"/>
                </a:solidFill>
                <a:latin typeface="Century Gothic" panose="020B0502020202020204" pitchFamily="34" charset="0"/>
              </a:rPr>
              <a:t>rischi</a:t>
            </a:r>
            <a:r>
              <a:rPr lang="it-IT" sz="1400" dirty="0">
                <a:solidFill>
                  <a:srgbClr val="002060"/>
                </a:solidFill>
                <a:latin typeface="Century Gothic" panose="020B0502020202020204" pitchFamily="34" charset="0"/>
              </a:rPr>
              <a:t> sottostanti il calcolo delle riserve tecniche e alla valutazione interni dei rischi e della solvibilità (</a:t>
            </a:r>
            <a:r>
              <a:rPr lang="it-IT" sz="1400" b="1" dirty="0">
                <a:solidFill>
                  <a:srgbClr val="002060"/>
                </a:solidFill>
                <a:latin typeface="Century Gothic" panose="020B0502020202020204" pitchFamily="34" charset="0"/>
              </a:rPr>
              <a:t>ORSA</a:t>
            </a:r>
            <a:r>
              <a:rPr lang="it-IT" sz="14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2377880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678D5-F768-436D-AB9A-177E07842F79}"/>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Corrispondenza categorie controlli con criteri di DQ </a:t>
            </a:r>
          </a:p>
        </p:txBody>
      </p:sp>
      <p:sp>
        <p:nvSpPr>
          <p:cNvPr id="4" name="Segnaposto numero diapositiva 3">
            <a:extLst>
              <a:ext uri="{FF2B5EF4-FFF2-40B4-BE49-F238E27FC236}">
                <a16:creationId xmlns:a16="http://schemas.microsoft.com/office/drawing/2014/main" id="{51ADA446-183C-4977-A84C-47A5C4644708}"/>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50</a:t>
            </a:fld>
            <a:endParaRPr lang="it-IT">
              <a:latin typeface="Century Gothic" panose="020B0502020202020204" pitchFamily="34" charset="0"/>
            </a:endParaRPr>
          </a:p>
        </p:txBody>
      </p:sp>
      <p:graphicFrame>
        <p:nvGraphicFramePr>
          <p:cNvPr id="3" name="Tabella 2">
            <a:extLst>
              <a:ext uri="{FF2B5EF4-FFF2-40B4-BE49-F238E27FC236}">
                <a16:creationId xmlns:a16="http://schemas.microsoft.com/office/drawing/2014/main" id="{0E3EC724-AFC6-4CA1-B571-3C3B4E338D77}"/>
              </a:ext>
            </a:extLst>
          </p:cNvPr>
          <p:cNvGraphicFramePr>
            <a:graphicFrameLocks noGrp="1"/>
          </p:cNvGraphicFramePr>
          <p:nvPr>
            <p:extLst>
              <p:ext uri="{D42A27DB-BD31-4B8C-83A1-F6EECF244321}">
                <p14:modId xmlns:p14="http://schemas.microsoft.com/office/powerpoint/2010/main" val="4072221050"/>
              </p:ext>
            </p:extLst>
          </p:nvPr>
        </p:nvGraphicFramePr>
        <p:xfrm>
          <a:off x="1259632" y="1988840"/>
          <a:ext cx="6264695" cy="1638547"/>
        </p:xfrm>
        <a:graphic>
          <a:graphicData uri="http://schemas.openxmlformats.org/drawingml/2006/table">
            <a:tbl>
              <a:tblPr firstRow="1" firstCol="1" bandRow="1">
                <a:tableStyleId>{5C22544A-7EE6-4342-B048-85BDC9FD1C3A}</a:tableStyleId>
              </a:tblPr>
              <a:tblGrid>
                <a:gridCol w="1526379">
                  <a:extLst>
                    <a:ext uri="{9D8B030D-6E8A-4147-A177-3AD203B41FA5}">
                      <a16:colId xmlns:a16="http://schemas.microsoft.com/office/drawing/2014/main" val="597807744"/>
                    </a:ext>
                  </a:extLst>
                </a:gridCol>
                <a:gridCol w="568598">
                  <a:extLst>
                    <a:ext uri="{9D8B030D-6E8A-4147-A177-3AD203B41FA5}">
                      <a16:colId xmlns:a16="http://schemas.microsoft.com/office/drawing/2014/main" val="946420561"/>
                    </a:ext>
                  </a:extLst>
                </a:gridCol>
                <a:gridCol w="837046">
                  <a:extLst>
                    <a:ext uri="{9D8B030D-6E8A-4147-A177-3AD203B41FA5}">
                      <a16:colId xmlns:a16="http://schemas.microsoft.com/office/drawing/2014/main" val="1164065336"/>
                    </a:ext>
                  </a:extLst>
                </a:gridCol>
                <a:gridCol w="818161">
                  <a:extLst>
                    <a:ext uri="{9D8B030D-6E8A-4147-A177-3AD203B41FA5}">
                      <a16:colId xmlns:a16="http://schemas.microsoft.com/office/drawing/2014/main" val="2141911363"/>
                    </a:ext>
                  </a:extLst>
                </a:gridCol>
                <a:gridCol w="835697">
                  <a:extLst>
                    <a:ext uri="{9D8B030D-6E8A-4147-A177-3AD203B41FA5}">
                      <a16:colId xmlns:a16="http://schemas.microsoft.com/office/drawing/2014/main" val="2900443558"/>
                    </a:ext>
                  </a:extLst>
                </a:gridCol>
                <a:gridCol w="865375">
                  <a:extLst>
                    <a:ext uri="{9D8B030D-6E8A-4147-A177-3AD203B41FA5}">
                      <a16:colId xmlns:a16="http://schemas.microsoft.com/office/drawing/2014/main" val="1772657639"/>
                    </a:ext>
                  </a:extLst>
                </a:gridCol>
                <a:gridCol w="813439">
                  <a:extLst>
                    <a:ext uri="{9D8B030D-6E8A-4147-A177-3AD203B41FA5}">
                      <a16:colId xmlns:a16="http://schemas.microsoft.com/office/drawing/2014/main" val="2173250666"/>
                    </a:ext>
                  </a:extLst>
                </a:gridCol>
              </a:tblGrid>
              <a:tr h="693973">
                <a:tc>
                  <a:txBody>
                    <a:bodyPr/>
                    <a:lstStyle/>
                    <a:p>
                      <a:pPr algn="just">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en-US" sz="900">
                          <a:effectLst/>
                        </a:rPr>
                        <a:t>Completeness /Exhaustiveness</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900">
                          <a:effectLst/>
                        </a:rPr>
                        <a:t>Correctness /Accuracy</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900">
                          <a:effectLst/>
                        </a:rPr>
                        <a:t>Coherence</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900">
                          <a:effectLst/>
                        </a:rPr>
                        <a:t>Adequacy /Pertinence</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900">
                          <a:effectLst/>
                        </a:rPr>
                        <a:t>Transparency</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900">
                          <a:effectLst/>
                        </a:rPr>
                        <a:t>Timeliness</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1613504"/>
                  </a:ext>
                </a:extLst>
              </a:tr>
              <a:tr h="212047">
                <a:tc>
                  <a:txBody>
                    <a:bodyPr/>
                    <a:lstStyle/>
                    <a:p>
                      <a:pPr algn="ctr">
                        <a:spcBef>
                          <a:spcPts val="600"/>
                        </a:spcBef>
                        <a:spcAft>
                          <a:spcPts val="600"/>
                        </a:spcAft>
                      </a:pPr>
                      <a:r>
                        <a:rPr lang="en-US" sz="800">
                          <a:effectLst/>
                        </a:rPr>
                        <a:t>TIMELINESS</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0930325"/>
                  </a:ext>
                </a:extLst>
              </a:tr>
              <a:tr h="212047">
                <a:tc>
                  <a:txBody>
                    <a:bodyPr/>
                    <a:lstStyle/>
                    <a:p>
                      <a:pPr algn="ctr">
                        <a:spcBef>
                          <a:spcPts val="600"/>
                        </a:spcBef>
                        <a:spcAft>
                          <a:spcPts val="600"/>
                        </a:spcAft>
                      </a:pPr>
                      <a:r>
                        <a:rPr lang="en-US" sz="800">
                          <a:effectLst/>
                        </a:rPr>
                        <a:t>PROCEDURAL</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3147192"/>
                  </a:ext>
                </a:extLst>
              </a:tr>
              <a:tr h="212047">
                <a:tc>
                  <a:txBody>
                    <a:bodyPr/>
                    <a:lstStyle/>
                    <a:p>
                      <a:pPr algn="ctr">
                        <a:spcBef>
                          <a:spcPts val="600"/>
                        </a:spcBef>
                        <a:spcAft>
                          <a:spcPts val="600"/>
                        </a:spcAft>
                      </a:pPr>
                      <a:r>
                        <a:rPr lang="en-US" sz="800">
                          <a:effectLst/>
                        </a:rPr>
                        <a:t>TREND</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2119103"/>
                  </a:ext>
                </a:extLst>
              </a:tr>
              <a:tr h="308433">
                <a:tc>
                  <a:txBody>
                    <a:bodyPr/>
                    <a:lstStyle/>
                    <a:p>
                      <a:pPr algn="ctr">
                        <a:spcBef>
                          <a:spcPts val="600"/>
                        </a:spcBef>
                        <a:spcAft>
                          <a:spcPts val="600"/>
                        </a:spcAft>
                      </a:pPr>
                      <a:r>
                        <a:rPr lang="en-US" sz="800">
                          <a:effectLst/>
                        </a:rPr>
                        <a:t>COMPLETENESS APPROPRIATENESS ACCURACY</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050">
                          <a:effectLst/>
                        </a:rPr>
                        <a:t>✔</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100" dirty="0">
                          <a:effectLst/>
                        </a:rPr>
                        <a:t> </a:t>
                      </a:r>
                      <a:endParaRPr lang="it-IT"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694698"/>
                  </a:ext>
                </a:extLst>
              </a:tr>
            </a:tbl>
          </a:graphicData>
        </a:graphic>
      </p:graphicFrame>
    </p:spTree>
    <p:extLst>
      <p:ext uri="{BB962C8B-B14F-4D97-AF65-F5344CB8AC3E}">
        <p14:creationId xmlns:p14="http://schemas.microsoft.com/office/powerpoint/2010/main" val="3009440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678D5-F768-436D-AB9A-177E07842F79}"/>
              </a:ext>
            </a:extLst>
          </p:cNvPr>
          <p:cNvSpPr>
            <a:spLocks noGrp="1"/>
          </p:cNvSpPr>
          <p:nvPr>
            <p:ph type="title"/>
          </p:nvPr>
        </p:nvSpPr>
        <p:spPr/>
        <p:txBody>
          <a:bodyPr>
            <a:noAutofit/>
          </a:bodyPr>
          <a:lstStyle/>
          <a:p>
            <a:r>
              <a:rPr lang="it-IT" sz="2000" dirty="0">
                <a:solidFill>
                  <a:srgbClr val="002060"/>
                </a:solidFill>
                <a:latin typeface="Century Gothic" panose="020B0502020202020204" pitchFamily="34" charset="0"/>
              </a:rPr>
              <a:t>Expert Judgement</a:t>
            </a:r>
          </a:p>
        </p:txBody>
      </p:sp>
      <p:sp>
        <p:nvSpPr>
          <p:cNvPr id="4" name="Segnaposto numero diapositiva 3">
            <a:extLst>
              <a:ext uri="{FF2B5EF4-FFF2-40B4-BE49-F238E27FC236}">
                <a16:creationId xmlns:a16="http://schemas.microsoft.com/office/drawing/2014/main" id="{51ADA446-183C-4977-A84C-47A5C4644708}"/>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51</a:t>
            </a:fld>
            <a:endParaRPr lang="it-IT">
              <a:latin typeface="Century Gothic" panose="020B0502020202020204" pitchFamily="34" charset="0"/>
            </a:endParaRPr>
          </a:p>
        </p:txBody>
      </p:sp>
      <p:sp>
        <p:nvSpPr>
          <p:cNvPr id="6" name="Rettangolo ad angolo ripiegato 5">
            <a:extLst>
              <a:ext uri="{FF2B5EF4-FFF2-40B4-BE49-F238E27FC236}">
                <a16:creationId xmlns:a16="http://schemas.microsoft.com/office/drawing/2014/main" id="{9CB437F6-8B56-4222-8735-B07CF2847B1B}"/>
              </a:ext>
            </a:extLst>
          </p:cNvPr>
          <p:cNvSpPr/>
          <p:nvPr/>
        </p:nvSpPr>
        <p:spPr>
          <a:xfrm>
            <a:off x="676238" y="1556792"/>
            <a:ext cx="7791524" cy="2664296"/>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600" i="1" dirty="0">
              <a:solidFill>
                <a:srgbClr val="002060"/>
              </a:solidFill>
              <a:latin typeface="Century Gothic" panose="020B0502020202020204" pitchFamily="34" charset="0"/>
            </a:endParaRPr>
          </a:p>
          <a:p>
            <a:r>
              <a:rPr lang="it-IT" sz="1600" i="1" dirty="0">
                <a:solidFill>
                  <a:srgbClr val="002060"/>
                </a:solidFill>
                <a:latin typeface="Century Gothic" panose="020B0502020202020204" pitchFamily="34" charset="0"/>
              </a:rPr>
              <a:t>Regolamento Delegato UE 2015/35 </a:t>
            </a:r>
            <a:r>
              <a:rPr lang="en-GB" sz="1600" i="1" dirty="0">
                <a:solidFill>
                  <a:srgbClr val="002060"/>
                </a:solidFill>
                <a:latin typeface="Century Gothic" panose="020B0502020202020204" pitchFamily="34" charset="0"/>
              </a:rPr>
              <a:t>(Art.2 Comma 1):</a:t>
            </a:r>
          </a:p>
          <a:p>
            <a:endParaRPr lang="en-GB" sz="1600" i="1" dirty="0">
              <a:solidFill>
                <a:srgbClr val="002060"/>
              </a:solidFill>
              <a:latin typeface="Century Gothic" panose="020B0502020202020204" pitchFamily="34" charset="0"/>
            </a:endParaRPr>
          </a:p>
          <a:p>
            <a:r>
              <a:rPr lang="it-IT" sz="1600" i="1" dirty="0">
                <a:solidFill>
                  <a:srgbClr val="002060"/>
                </a:solidFill>
                <a:latin typeface="Century Gothic" panose="020B0502020202020204" pitchFamily="34" charset="0"/>
              </a:rPr>
              <a:t>…“quando le imprese di assicurazione e di riassicurazione formulano ipotesi sulle norme relative alla valutazione delle attività e delle passività, delle riserve tecniche, dei fondi propri, dei requisiti patrimoniali di solvibilità, dei requisiti patrimoniali minimi e sulle norme relative agli investimenti, tali ipotesi si basano sulla competenza di </a:t>
            </a:r>
            <a:r>
              <a:rPr lang="it-IT" sz="1600" b="1" i="1" dirty="0">
                <a:solidFill>
                  <a:srgbClr val="002060"/>
                </a:solidFill>
                <a:latin typeface="Century Gothic" panose="020B0502020202020204" pitchFamily="34" charset="0"/>
              </a:rPr>
              <a:t>persone con conoscenze pertinenti</a:t>
            </a:r>
            <a:r>
              <a:rPr lang="it-IT" sz="1600" i="1" dirty="0">
                <a:solidFill>
                  <a:srgbClr val="002060"/>
                </a:solidFill>
                <a:latin typeface="Century Gothic" panose="020B0502020202020204" pitchFamily="34" charset="0"/>
              </a:rPr>
              <a:t>, esperienza e comprensione dei rischi inerenti alle attività di assicurazione o di riassicurazione.”…</a:t>
            </a:r>
          </a:p>
        </p:txBody>
      </p:sp>
    </p:spTree>
    <p:extLst>
      <p:ext uri="{BB962C8B-B14F-4D97-AF65-F5344CB8AC3E}">
        <p14:creationId xmlns:p14="http://schemas.microsoft.com/office/powerpoint/2010/main" val="1766173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ADE07-8868-40C1-A86B-15EB6A173A86}"/>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Expert Judgment</a:t>
            </a:r>
          </a:p>
        </p:txBody>
      </p:sp>
      <p:sp>
        <p:nvSpPr>
          <p:cNvPr id="4" name="Segnaposto numero diapositiva 3">
            <a:extLst>
              <a:ext uri="{FF2B5EF4-FFF2-40B4-BE49-F238E27FC236}">
                <a16:creationId xmlns:a16="http://schemas.microsoft.com/office/drawing/2014/main" id="{921A5D25-81BE-4720-97CC-FBBE5100DBEC}"/>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52</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AB63E8BD-D3BE-4F22-8719-6FC115DCFDCD}"/>
              </a:ext>
            </a:extLst>
          </p:cNvPr>
          <p:cNvSpPr>
            <a:spLocks noGrp="1"/>
          </p:cNvSpPr>
          <p:nvPr>
            <p:ph idx="4294967295"/>
          </p:nvPr>
        </p:nvSpPr>
        <p:spPr>
          <a:xfrm>
            <a:off x="400529" y="764704"/>
            <a:ext cx="8135937" cy="5632450"/>
          </a:xfrm>
        </p:spPr>
        <p:txBody>
          <a:bodyPr/>
          <a:lstStyle/>
          <a:p>
            <a:pPr marL="0" indent="0">
              <a:buNone/>
            </a:pPr>
            <a:r>
              <a:rPr lang="it-IT" sz="1400" dirty="0">
                <a:solidFill>
                  <a:srgbClr val="002060"/>
                </a:solidFill>
                <a:latin typeface="Century Gothic" panose="020B0502020202020204" pitchFamily="34" charset="0"/>
              </a:rPr>
              <a:t>« A tal fine si potrebbe parlare di </a:t>
            </a:r>
            <a:r>
              <a:rPr lang="it-IT" sz="1400" i="1" dirty="0">
                <a:solidFill>
                  <a:srgbClr val="002060"/>
                </a:solidFill>
                <a:latin typeface="Century Gothic" panose="020B0502020202020204" pitchFamily="34" charset="0"/>
              </a:rPr>
              <a:t>giudizio dell’esperto </a:t>
            </a:r>
            <a:r>
              <a:rPr lang="it-IT" sz="1400" dirty="0">
                <a:solidFill>
                  <a:srgbClr val="002060"/>
                </a:solidFill>
                <a:latin typeface="Century Gothic" panose="020B0502020202020204" pitchFamily="34" charset="0"/>
              </a:rPr>
              <a:t>come di una perizia, di un </a:t>
            </a:r>
            <a:r>
              <a:rPr lang="it-IT" sz="1400" b="1" dirty="0">
                <a:solidFill>
                  <a:srgbClr val="002060"/>
                </a:solidFill>
                <a:latin typeface="Century Gothic" panose="020B0502020202020204" pitchFamily="34" charset="0"/>
              </a:rPr>
              <a:t>parere formulato in condizioni di incertezza da un </a:t>
            </a:r>
            <a:r>
              <a:rPr lang="it-IT" sz="1400" b="1" i="1" dirty="0">
                <a:solidFill>
                  <a:srgbClr val="002060"/>
                </a:solidFill>
                <a:latin typeface="Century Gothic" panose="020B0502020202020204" pitchFamily="34" charset="0"/>
              </a:rPr>
              <a:t>esperto </a:t>
            </a:r>
            <a:r>
              <a:rPr lang="it-IT" sz="1400" dirty="0">
                <a:solidFill>
                  <a:srgbClr val="002060"/>
                </a:solidFill>
                <a:latin typeface="Century Gothic" panose="020B0502020202020204" pitchFamily="34" charset="0"/>
              </a:rPr>
              <a:t>(o da un gruppo di </a:t>
            </a:r>
            <a:r>
              <a:rPr lang="it-IT" sz="1400" i="1" dirty="0">
                <a:solidFill>
                  <a:srgbClr val="002060"/>
                </a:solidFill>
                <a:latin typeface="Century Gothic" panose="020B0502020202020204" pitchFamily="34" charset="0"/>
              </a:rPr>
              <a:t>esperti</a:t>
            </a:r>
            <a:r>
              <a:rPr lang="it-IT" sz="1400" dirty="0">
                <a:solidFill>
                  <a:srgbClr val="002060"/>
                </a:solidFill>
                <a:latin typeface="Century Gothic" panose="020B0502020202020204" pitchFamily="34" charset="0"/>
              </a:rPr>
              <a:t>) su tematiche tecniche che, per loro natura, presentano difficoltà di stima legate all’impossibilità di reperire dati o definire metodologie in modo sufficientemente oggettivo e ripercorribile.</a:t>
            </a:r>
          </a:p>
          <a:p>
            <a:pPr marL="0" indent="0">
              <a:buNone/>
            </a:pPr>
            <a:endParaRPr lang="it-IT" sz="1400" dirty="0">
              <a:solidFill>
                <a:srgbClr val="002060"/>
              </a:solidFill>
              <a:latin typeface="Century Gothic" panose="020B0502020202020204" pitchFamily="34" charset="0"/>
            </a:endParaRPr>
          </a:p>
          <a:p>
            <a:pPr marL="0" indent="0">
              <a:buNone/>
            </a:pPr>
            <a:r>
              <a:rPr lang="it-IT" sz="1400" dirty="0">
                <a:solidFill>
                  <a:srgbClr val="002060"/>
                </a:solidFill>
                <a:latin typeface="Century Gothic" panose="020B0502020202020204" pitchFamily="34" charset="0"/>
              </a:rPr>
              <a:t>Il </a:t>
            </a:r>
            <a:r>
              <a:rPr lang="it-IT" sz="1400" i="1" dirty="0">
                <a:solidFill>
                  <a:srgbClr val="002060"/>
                </a:solidFill>
                <a:latin typeface="Century Gothic" panose="020B0502020202020204" pitchFamily="34" charset="0"/>
              </a:rPr>
              <a:t>giudizio dell’esperto </a:t>
            </a:r>
            <a:r>
              <a:rPr lang="it-IT" sz="1400" dirty="0">
                <a:solidFill>
                  <a:srgbClr val="002060"/>
                </a:solidFill>
                <a:latin typeface="Century Gothic" panose="020B0502020202020204" pitchFamily="34" charset="0"/>
              </a:rPr>
              <a:t>può in tale ambito essere formulato non solo in funzione di analisi </a:t>
            </a:r>
            <a:r>
              <a:rPr lang="it-IT" sz="1400" b="1" dirty="0">
                <a:solidFill>
                  <a:srgbClr val="002060"/>
                </a:solidFill>
                <a:latin typeface="Century Gothic" panose="020B0502020202020204" pitchFamily="34" charset="0"/>
              </a:rPr>
              <a:t>quantitative</a:t>
            </a:r>
            <a:r>
              <a:rPr lang="it-IT" sz="1400" dirty="0">
                <a:solidFill>
                  <a:srgbClr val="002060"/>
                </a:solidFill>
                <a:latin typeface="Century Gothic" panose="020B0502020202020204" pitchFamily="34" charset="0"/>
              </a:rPr>
              <a:t>, ma in tutto o in parte anche sulla base di elementi </a:t>
            </a:r>
            <a:r>
              <a:rPr lang="it-IT" sz="1400" b="1" dirty="0">
                <a:solidFill>
                  <a:srgbClr val="002060"/>
                </a:solidFill>
                <a:latin typeface="Century Gothic" panose="020B0502020202020204" pitchFamily="34" charset="0"/>
              </a:rPr>
              <a:t>qualitativi</a:t>
            </a:r>
            <a:r>
              <a:rPr lang="it-IT" sz="1400" dirty="0">
                <a:solidFill>
                  <a:srgbClr val="002060"/>
                </a:solidFill>
                <a:latin typeface="Century Gothic" panose="020B0502020202020204" pitchFamily="34" charset="0"/>
              </a:rPr>
              <a:t> frutto dell'esperienza e della conoscenza dell'</a:t>
            </a:r>
            <a:r>
              <a:rPr lang="it-IT" sz="1400" i="1" dirty="0">
                <a:solidFill>
                  <a:srgbClr val="002060"/>
                </a:solidFill>
                <a:latin typeface="Century Gothic" panose="020B0502020202020204" pitchFamily="34" charset="0"/>
              </a:rPr>
              <a:t>esperto </a:t>
            </a:r>
            <a:r>
              <a:rPr lang="it-IT" sz="1400" dirty="0">
                <a:solidFill>
                  <a:srgbClr val="002060"/>
                </a:solidFill>
                <a:latin typeface="Century Gothic" panose="020B0502020202020204" pitchFamily="34" charset="0"/>
              </a:rPr>
              <a:t>stesso. »</a:t>
            </a:r>
          </a:p>
          <a:p>
            <a:pPr marL="0" indent="0">
              <a:buNone/>
            </a:pPr>
            <a:endParaRPr lang="it-IT" sz="1400" dirty="0">
              <a:solidFill>
                <a:srgbClr val="002060"/>
              </a:solidFill>
              <a:highlight>
                <a:srgbClr val="FFFF00"/>
              </a:highlight>
              <a:latin typeface="Century Gothic" panose="020B0502020202020204" pitchFamily="34" charset="0"/>
            </a:endParaRPr>
          </a:p>
          <a:p>
            <a:pPr marL="0" indent="0">
              <a:buNone/>
            </a:pPr>
            <a:r>
              <a:rPr lang="it-IT" sz="1400" dirty="0">
                <a:solidFill>
                  <a:srgbClr val="002060"/>
                </a:solidFill>
                <a:latin typeface="Century Gothic" panose="020B0502020202020204" pitchFamily="34" charset="0"/>
              </a:rPr>
              <a:t>Punti Principali:</a:t>
            </a:r>
          </a:p>
          <a:p>
            <a:r>
              <a:rPr lang="it-IT" sz="1400" dirty="0">
                <a:solidFill>
                  <a:srgbClr val="002060"/>
                </a:solidFill>
                <a:latin typeface="Century Gothic" panose="020B0502020202020204" pitchFamily="34" charset="0"/>
              </a:rPr>
              <a:t>Necessità di </a:t>
            </a:r>
            <a:r>
              <a:rPr lang="it-IT" sz="1400" b="1" dirty="0">
                <a:solidFill>
                  <a:srgbClr val="002060"/>
                </a:solidFill>
                <a:latin typeface="Century Gothic" panose="020B0502020202020204" pitchFamily="34" charset="0"/>
              </a:rPr>
              <a:t>linee guida </a:t>
            </a:r>
            <a:r>
              <a:rPr lang="it-IT" sz="1400" dirty="0">
                <a:solidFill>
                  <a:srgbClr val="002060"/>
                </a:solidFill>
                <a:latin typeface="Century Gothic" panose="020B0502020202020204" pitchFamily="34" charset="0"/>
              </a:rPr>
              <a:t>collegate e integrate alle linee guida sulla </a:t>
            </a:r>
            <a:r>
              <a:rPr lang="it-IT" sz="1400" b="1" dirty="0">
                <a:solidFill>
                  <a:srgbClr val="002060"/>
                </a:solidFill>
                <a:latin typeface="Century Gothic" panose="020B0502020202020204" pitchFamily="34" charset="0"/>
              </a:rPr>
              <a:t>materialità</a:t>
            </a:r>
            <a:r>
              <a:rPr lang="it-IT" sz="1400" dirty="0">
                <a:solidFill>
                  <a:srgbClr val="002060"/>
                </a:solidFill>
                <a:latin typeface="Century Gothic" panose="020B0502020202020204" pitchFamily="34" charset="0"/>
              </a:rPr>
              <a:t>;</a:t>
            </a:r>
            <a:endParaRPr lang="it-IT" sz="1400" b="1"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A seconda della materialità della scelta/ semplificazione etc possibilità di individuazione di un </a:t>
            </a:r>
            <a:r>
              <a:rPr lang="it-IT" sz="1400" b="1" dirty="0">
                <a:solidFill>
                  <a:srgbClr val="002060"/>
                </a:solidFill>
                <a:latin typeface="Century Gothic" panose="020B0502020202020204" pitchFamily="34" charset="0"/>
              </a:rPr>
              <a:t>unico</a:t>
            </a:r>
            <a:r>
              <a:rPr lang="it-IT" sz="1400" dirty="0">
                <a:solidFill>
                  <a:srgbClr val="002060"/>
                </a:solidFill>
                <a:latin typeface="Century Gothic" panose="020B0502020202020204" pitchFamily="34" charset="0"/>
              </a:rPr>
              <a:t> esperto ovvero un </a:t>
            </a:r>
            <a:r>
              <a:rPr lang="it-IT" sz="1400" b="1" dirty="0">
                <a:solidFill>
                  <a:srgbClr val="002060"/>
                </a:solidFill>
                <a:latin typeface="Century Gothic" panose="020B0502020202020204" pitchFamily="34" charset="0"/>
              </a:rPr>
              <a:t>pool</a:t>
            </a:r>
            <a:r>
              <a:rPr lang="it-IT" sz="1400" dirty="0">
                <a:solidFill>
                  <a:srgbClr val="002060"/>
                </a:solidFill>
                <a:latin typeface="Century Gothic" panose="020B0502020202020204" pitchFamily="34" charset="0"/>
              </a:rPr>
              <a:t> di esperti (esperti interfunzione)</a:t>
            </a:r>
          </a:p>
          <a:p>
            <a:r>
              <a:rPr lang="it-IT" sz="1400" dirty="0">
                <a:solidFill>
                  <a:srgbClr val="002060"/>
                </a:solidFill>
                <a:latin typeface="Century Gothic" panose="020B0502020202020204" pitchFamily="34" charset="0"/>
              </a:rPr>
              <a:t>Necessità di </a:t>
            </a:r>
            <a:r>
              <a:rPr lang="it-IT" sz="1400" b="1" dirty="0">
                <a:solidFill>
                  <a:srgbClr val="002060"/>
                </a:solidFill>
                <a:latin typeface="Century Gothic" panose="020B0502020202020204" pitchFamily="34" charset="0"/>
              </a:rPr>
              <a:t>mappare</a:t>
            </a:r>
            <a:r>
              <a:rPr lang="it-IT" sz="1400" dirty="0">
                <a:solidFill>
                  <a:srgbClr val="002060"/>
                </a:solidFill>
                <a:latin typeface="Century Gothic" panose="020B0502020202020204" pitchFamily="34" charset="0"/>
              </a:rPr>
              <a:t> tutti gli Expert Judgment utilizzati </a:t>
            </a:r>
          </a:p>
          <a:p>
            <a:r>
              <a:rPr lang="it-IT" sz="1400" b="1" dirty="0">
                <a:solidFill>
                  <a:srgbClr val="002060"/>
                </a:solidFill>
                <a:latin typeface="Century Gothic" panose="020B0502020202020204" pitchFamily="34" charset="0"/>
              </a:rPr>
              <a:t>Registro</a:t>
            </a:r>
            <a:r>
              <a:rPr lang="it-IT" sz="1400" dirty="0">
                <a:solidFill>
                  <a:srgbClr val="002060"/>
                </a:solidFill>
                <a:latin typeface="Century Gothic" panose="020B0502020202020204" pitchFamily="34" charset="0"/>
              </a:rPr>
              <a:t> Expert Judgment </a:t>
            </a:r>
          </a:p>
          <a:p>
            <a:r>
              <a:rPr lang="it-IT" sz="1400" dirty="0">
                <a:solidFill>
                  <a:srgbClr val="002060"/>
                </a:solidFill>
                <a:latin typeface="Century Gothic" panose="020B0502020202020204" pitchFamily="34" charset="0"/>
              </a:rPr>
              <a:t>Nell’operatività difficile individuare esperti che non si trovino in </a:t>
            </a:r>
            <a:r>
              <a:rPr lang="it-IT" sz="1400" b="1" dirty="0">
                <a:solidFill>
                  <a:srgbClr val="002060"/>
                </a:solidFill>
                <a:latin typeface="Century Gothic" panose="020B0502020202020204" pitchFamily="34" charset="0"/>
              </a:rPr>
              <a:t>conflitto di interessi </a:t>
            </a:r>
            <a:r>
              <a:rPr lang="it-IT" sz="1400" dirty="0">
                <a:solidFill>
                  <a:srgbClr val="002060"/>
                </a:solidFill>
                <a:latin typeface="Century Gothic" panose="020B0502020202020204" pitchFamily="34" charset="0"/>
              </a:rPr>
              <a:t>, gerarchici e funzionali .</a:t>
            </a:r>
          </a:p>
          <a:p>
            <a:pPr marL="0" indent="0">
              <a:buNone/>
            </a:pPr>
            <a:endParaRPr lang="it-IT" sz="1400" dirty="0">
              <a:solidFill>
                <a:srgbClr val="002060"/>
              </a:solidFill>
              <a:latin typeface="Century Gothic" panose="020B0502020202020204" pitchFamily="34" charset="0"/>
            </a:endParaRPr>
          </a:p>
          <a:p>
            <a:pPr marL="0" indent="0">
              <a:buNone/>
            </a:pPr>
            <a:endParaRPr lang="it-IT" sz="1400" i="1" dirty="0">
              <a:solidFill>
                <a:srgbClr val="002060"/>
              </a:solidFill>
              <a:latin typeface="Century Gothic" panose="020B0502020202020204" pitchFamily="34" charset="0"/>
            </a:endParaRPr>
          </a:p>
          <a:p>
            <a:pPr marL="0" indent="0">
              <a:buNone/>
            </a:pPr>
            <a:r>
              <a:rPr lang="it-IT" sz="1400" b="1" i="1" dirty="0">
                <a:solidFill>
                  <a:srgbClr val="002060"/>
                </a:solidFill>
                <a:latin typeface="Century Gothic" panose="020B0502020202020204" pitchFamily="34" charset="0"/>
              </a:rPr>
              <a:t>Funzione attuariale o altra funzione indipendente che validi il giudizio dell’esperto?</a:t>
            </a:r>
          </a:p>
          <a:p>
            <a:pPr marL="0" indent="0">
              <a:buNone/>
            </a:pPr>
            <a:endParaRPr lang="it-IT"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559374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ADE07-8868-40C1-A86B-15EB6A173A86}"/>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Expert Judgment: Linee guida </a:t>
            </a:r>
          </a:p>
        </p:txBody>
      </p:sp>
      <p:sp>
        <p:nvSpPr>
          <p:cNvPr id="4" name="Segnaposto numero diapositiva 3">
            <a:extLst>
              <a:ext uri="{FF2B5EF4-FFF2-40B4-BE49-F238E27FC236}">
                <a16:creationId xmlns:a16="http://schemas.microsoft.com/office/drawing/2014/main" id="{921A5D25-81BE-4720-97CC-FBBE5100DBEC}"/>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53</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AB63E8BD-D3BE-4F22-8719-6FC115DCFDCD}"/>
              </a:ext>
            </a:extLst>
          </p:cNvPr>
          <p:cNvSpPr>
            <a:spLocks noGrp="1"/>
          </p:cNvSpPr>
          <p:nvPr>
            <p:ph idx="4294967295"/>
          </p:nvPr>
        </p:nvSpPr>
        <p:spPr>
          <a:xfrm>
            <a:off x="383761" y="612775"/>
            <a:ext cx="8135937" cy="5632450"/>
          </a:xfrm>
        </p:spPr>
        <p:txBody>
          <a:bodyPr/>
          <a:lstStyle/>
          <a:p>
            <a:pPr marL="0" indent="0">
              <a:buNone/>
            </a:pPr>
            <a:r>
              <a:rPr lang="it-IT" sz="1400" dirty="0">
                <a:solidFill>
                  <a:srgbClr val="002060"/>
                </a:solidFill>
                <a:latin typeface="Century Gothic" panose="020B0502020202020204" pitchFamily="34" charset="0"/>
              </a:rPr>
              <a:t>Contenuti minimali </a:t>
            </a:r>
          </a:p>
          <a:p>
            <a:r>
              <a:rPr lang="it-IT" sz="1400" dirty="0">
                <a:solidFill>
                  <a:srgbClr val="002060"/>
                </a:solidFill>
                <a:latin typeface="Century Gothic" panose="020B0502020202020204" pitchFamily="34" charset="0"/>
              </a:rPr>
              <a:t>Definizione del </a:t>
            </a:r>
            <a:r>
              <a:rPr lang="it-IT" sz="1400" b="1" dirty="0">
                <a:solidFill>
                  <a:srgbClr val="002060"/>
                </a:solidFill>
                <a:latin typeface="Century Gothic" panose="020B0502020202020204" pitchFamily="34" charset="0"/>
              </a:rPr>
              <a:t>giudizio esperto </a:t>
            </a:r>
            <a:r>
              <a:rPr lang="it-IT" sz="1400" dirty="0">
                <a:solidFill>
                  <a:srgbClr val="002060"/>
                </a:solidFill>
                <a:latin typeface="Century Gothic" panose="020B0502020202020204" pitchFamily="34" charset="0"/>
              </a:rPr>
              <a:t>e di </a:t>
            </a:r>
            <a:r>
              <a:rPr lang="it-IT" sz="1400" b="1" dirty="0">
                <a:solidFill>
                  <a:srgbClr val="002060"/>
                </a:solidFill>
                <a:latin typeface="Century Gothic" panose="020B0502020202020204" pitchFamily="34" charset="0"/>
              </a:rPr>
              <a:t>esperto</a:t>
            </a:r>
          </a:p>
          <a:p>
            <a:r>
              <a:rPr lang="it-IT" sz="1400" b="1" dirty="0">
                <a:solidFill>
                  <a:srgbClr val="002060"/>
                </a:solidFill>
                <a:latin typeface="Century Gothic" panose="020B0502020202020204" pitchFamily="34" charset="0"/>
              </a:rPr>
              <a:t>Ambito di applicazione e casistiche </a:t>
            </a:r>
            <a:r>
              <a:rPr lang="it-IT" sz="1400" dirty="0">
                <a:solidFill>
                  <a:srgbClr val="002060"/>
                </a:solidFill>
                <a:latin typeface="Century Gothic" panose="020B0502020202020204" pitchFamily="34" charset="0"/>
              </a:rPr>
              <a:t>che comportano l’utilizzo del giudizio dell’esperto,</a:t>
            </a:r>
          </a:p>
          <a:p>
            <a:r>
              <a:rPr lang="it-IT" sz="1400" dirty="0">
                <a:solidFill>
                  <a:srgbClr val="002060"/>
                </a:solidFill>
                <a:latin typeface="Century Gothic" panose="020B0502020202020204" pitchFamily="34" charset="0"/>
              </a:rPr>
              <a:t>Collegamenti </a:t>
            </a:r>
            <a:r>
              <a:rPr lang="it-IT" sz="1400" b="1" dirty="0">
                <a:solidFill>
                  <a:srgbClr val="002060"/>
                </a:solidFill>
                <a:latin typeface="Century Gothic" panose="020B0502020202020204" pitchFamily="34" charset="0"/>
              </a:rPr>
              <a:t>con soglie di materialità </a:t>
            </a:r>
            <a:r>
              <a:rPr lang="it-IT" sz="1400" dirty="0">
                <a:solidFill>
                  <a:srgbClr val="002060"/>
                </a:solidFill>
                <a:latin typeface="Century Gothic" panose="020B0502020202020204" pitchFamily="34" charset="0"/>
              </a:rPr>
              <a:t>, principio di proporzionalità e </a:t>
            </a:r>
            <a:r>
              <a:rPr lang="it-IT" sz="1400" b="1" dirty="0">
                <a:solidFill>
                  <a:srgbClr val="002060"/>
                </a:solidFill>
                <a:latin typeface="Century Gothic" panose="020B0502020202020204" pitchFamily="34" charset="0"/>
              </a:rPr>
              <a:t>DQ</a:t>
            </a:r>
            <a:r>
              <a:rPr lang="it-IT" sz="1400" dirty="0">
                <a:solidFill>
                  <a:srgbClr val="002060"/>
                </a:solidFill>
                <a:latin typeface="Century Gothic" panose="020B0502020202020204" pitchFamily="34" charset="0"/>
              </a:rPr>
              <a:t> (il giudizio dell’esperto potrebbe avere un impatto significativo sul calcolo delle varie grandezze patrimoniali!)</a:t>
            </a:r>
          </a:p>
          <a:p>
            <a:r>
              <a:rPr lang="it-IT" sz="1400" b="1" dirty="0">
                <a:solidFill>
                  <a:srgbClr val="002060"/>
                </a:solidFill>
                <a:latin typeface="Century Gothic" panose="020B0502020202020204" pitchFamily="34" charset="0"/>
              </a:rPr>
              <a:t>Ruoli e responsabilità </a:t>
            </a:r>
            <a:r>
              <a:rPr lang="it-IT" sz="1400" dirty="0">
                <a:solidFill>
                  <a:srgbClr val="002060"/>
                </a:solidFill>
                <a:latin typeface="Century Gothic" panose="020B0502020202020204" pitchFamily="34" charset="0"/>
              </a:rPr>
              <a:t>(tenere in considerazione l’area di competenza e le conoscenze, il livello di esperienza, la qualifica e il ruolo all’interno dell’azienda, i potenziali conflitti di interesse) </a:t>
            </a:r>
          </a:p>
          <a:p>
            <a:r>
              <a:rPr lang="it-IT" sz="1400" b="1" dirty="0">
                <a:solidFill>
                  <a:srgbClr val="002060"/>
                </a:solidFill>
                <a:latin typeface="Century Gothic" panose="020B0502020202020204" pitchFamily="34" charset="0"/>
              </a:rPr>
              <a:t>Analisi dell’incertezza </a:t>
            </a:r>
            <a:r>
              <a:rPr lang="it-IT" sz="1400" dirty="0">
                <a:solidFill>
                  <a:srgbClr val="002060"/>
                </a:solidFill>
                <a:latin typeface="Century Gothic" panose="020B0502020202020204" pitchFamily="34" charset="0"/>
              </a:rPr>
              <a:t>(misura di incertezza che caratterizza una determinata scelta -&gt; necessità di sviluppare la cultura dell’impatto -&gt; materialità-&gt; valide giustificazioni quali quantitative a supporto delle scelte )</a:t>
            </a:r>
          </a:p>
          <a:p>
            <a:r>
              <a:rPr lang="it-IT" sz="1400" b="1" dirty="0">
                <a:solidFill>
                  <a:srgbClr val="002060"/>
                </a:solidFill>
                <a:latin typeface="Century Gothic" panose="020B0502020202020204" pitchFamily="34" charset="0"/>
              </a:rPr>
              <a:t>Monitoraggio, coerenza ed aggiornamento </a:t>
            </a:r>
            <a:r>
              <a:rPr lang="it-IT" sz="1400" dirty="0">
                <a:solidFill>
                  <a:srgbClr val="002060"/>
                </a:solidFill>
                <a:latin typeface="Century Gothic" panose="020B0502020202020204" pitchFamily="34" charset="0"/>
              </a:rPr>
              <a:t>(criteri di continuità e coerenza rispetto al passato) </a:t>
            </a:r>
          </a:p>
          <a:p>
            <a:r>
              <a:rPr lang="it-IT" sz="1400" b="1" dirty="0">
                <a:solidFill>
                  <a:srgbClr val="002060"/>
                </a:solidFill>
                <a:latin typeface="Century Gothic" panose="020B0502020202020204" pitchFamily="34" charset="0"/>
              </a:rPr>
              <a:t>Validazione</a:t>
            </a:r>
            <a:r>
              <a:rPr lang="it-IT" sz="1400" dirty="0">
                <a:solidFill>
                  <a:srgbClr val="002060"/>
                </a:solidFill>
                <a:latin typeface="Century Gothic" panose="020B0502020202020204" pitchFamily="34" charset="0"/>
              </a:rPr>
              <a:t> del giudizio dell’esperto (validazione conseguente alla formulazione del giudizio, Comitato Validatore, Funzione Attuariale, altra Funzione indipendente?) </a:t>
            </a:r>
          </a:p>
          <a:p>
            <a:r>
              <a:rPr lang="it-IT" sz="1400" b="1" dirty="0">
                <a:solidFill>
                  <a:srgbClr val="002060"/>
                </a:solidFill>
                <a:latin typeface="Century Gothic" panose="020B0502020202020204" pitchFamily="34" charset="0"/>
              </a:rPr>
              <a:t>Documentazione </a:t>
            </a:r>
            <a:r>
              <a:rPr lang="it-IT" sz="1400" dirty="0">
                <a:solidFill>
                  <a:srgbClr val="002060"/>
                </a:solidFill>
                <a:latin typeface="Century Gothic" panose="020B0502020202020204" pitchFamily="34" charset="0"/>
              </a:rPr>
              <a:t>(registro dei giudizi dell’esperto)</a:t>
            </a:r>
          </a:p>
          <a:p>
            <a:r>
              <a:rPr lang="it-IT" sz="1400" b="1" dirty="0">
                <a:solidFill>
                  <a:srgbClr val="002060"/>
                </a:solidFill>
                <a:latin typeface="Century Gothic" panose="020B0502020202020204" pitchFamily="34" charset="0"/>
              </a:rPr>
              <a:t>Pregiudizi </a:t>
            </a:r>
            <a:r>
              <a:rPr lang="it-IT" sz="1400" dirty="0">
                <a:solidFill>
                  <a:srgbClr val="002060"/>
                </a:solidFill>
                <a:latin typeface="Century Gothic" panose="020B0502020202020204" pitchFamily="34" charset="0"/>
              </a:rPr>
              <a:t>nel processo del giudizio esperto (il processo che porta alla definizione del giudizio dell’esperto potrebbe essere influenzato da pregiudizi da parte delle persone coinvolte nelle fasi relative alla sua formulazione o validazione)</a:t>
            </a:r>
          </a:p>
          <a:p>
            <a:pPr marL="0" indent="0">
              <a:buNone/>
            </a:pPr>
            <a:endParaRPr lang="it-IT" sz="1400" dirty="0">
              <a:solidFill>
                <a:srgbClr val="002060"/>
              </a:solidFill>
              <a:latin typeface="Century Gothic" panose="020B0502020202020204" pitchFamily="34" charset="0"/>
            </a:endParaRPr>
          </a:p>
          <a:p>
            <a:pPr marL="0" indent="0">
              <a:buNone/>
            </a:pPr>
            <a:r>
              <a:rPr lang="it-IT" sz="1400" b="1" dirty="0">
                <a:solidFill>
                  <a:srgbClr val="19194D"/>
                </a:solidFill>
                <a:latin typeface="Century Gothic" panose="020B0502020202020204" pitchFamily="34" charset="0"/>
              </a:rPr>
              <a:t>Al fine di limitare o mitigare i possibili effetti distorsivi nel processo di formulazione e validazione del giudizio esperto è opportuno affidare le relative attività a persone che non si trovino in specifiche situazioni di conflitto di interesse, gerarchici e funzionali </a:t>
            </a:r>
          </a:p>
        </p:txBody>
      </p:sp>
    </p:spTree>
    <p:extLst>
      <p:ext uri="{BB962C8B-B14F-4D97-AF65-F5344CB8AC3E}">
        <p14:creationId xmlns:p14="http://schemas.microsoft.com/office/powerpoint/2010/main" val="2641128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ADE07-8868-40C1-A86B-15EB6A173A86}"/>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Expert Judgment</a:t>
            </a:r>
          </a:p>
        </p:txBody>
      </p:sp>
      <p:sp>
        <p:nvSpPr>
          <p:cNvPr id="4" name="Segnaposto numero diapositiva 3">
            <a:extLst>
              <a:ext uri="{FF2B5EF4-FFF2-40B4-BE49-F238E27FC236}">
                <a16:creationId xmlns:a16="http://schemas.microsoft.com/office/drawing/2014/main" id="{921A5D25-81BE-4720-97CC-FBBE5100DBEC}"/>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54</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AB63E8BD-D3BE-4F22-8719-6FC115DCFDCD}"/>
              </a:ext>
            </a:extLst>
          </p:cNvPr>
          <p:cNvSpPr>
            <a:spLocks noGrp="1"/>
          </p:cNvSpPr>
          <p:nvPr>
            <p:ph idx="4294967295"/>
          </p:nvPr>
        </p:nvSpPr>
        <p:spPr>
          <a:xfrm>
            <a:off x="379740" y="908720"/>
            <a:ext cx="8153400" cy="4056062"/>
          </a:xfrm>
        </p:spPr>
        <p:txBody>
          <a:bodyPr/>
          <a:lstStyle/>
          <a:p>
            <a:pPr marL="0" indent="0">
              <a:buNone/>
            </a:pPr>
            <a:r>
              <a:rPr lang="it-IT" sz="1600" dirty="0">
                <a:solidFill>
                  <a:srgbClr val="002060"/>
                </a:solidFill>
                <a:latin typeface="Century Gothic" panose="020B0502020202020204" pitchFamily="34" charset="0"/>
              </a:rPr>
              <a:t>Come riportato dal già citato Comma 1 dell’Art. 2 degli Atti Delegati, l’applicazione del </a:t>
            </a:r>
            <a:r>
              <a:rPr lang="it-IT" sz="1600" i="1" dirty="0">
                <a:solidFill>
                  <a:srgbClr val="002060"/>
                </a:solidFill>
                <a:latin typeface="Century Gothic" panose="020B0502020202020204" pitchFamily="34" charset="0"/>
              </a:rPr>
              <a:t>giudizio dell’esperto </a:t>
            </a:r>
            <a:r>
              <a:rPr lang="it-IT" sz="1600" dirty="0">
                <a:solidFill>
                  <a:srgbClr val="002060"/>
                </a:solidFill>
                <a:latin typeface="Century Gothic" panose="020B0502020202020204" pitchFamily="34" charset="0"/>
              </a:rPr>
              <a:t>potrebbe essere riferita ai seguenti ambiti valutativi generici richiesti dal sistema Solvency II: </a:t>
            </a:r>
          </a:p>
          <a:p>
            <a:pPr marL="0" indent="0">
              <a:buNone/>
            </a:pPr>
            <a:endParaRPr lang="it-IT" sz="1600" dirty="0">
              <a:solidFill>
                <a:srgbClr val="002060"/>
              </a:solidFill>
              <a:latin typeface="Century Gothic" panose="020B0502020202020204" pitchFamily="34" charset="0"/>
            </a:endParaRPr>
          </a:p>
          <a:p>
            <a:r>
              <a:rPr lang="it-IT" sz="1600" b="1" dirty="0">
                <a:solidFill>
                  <a:srgbClr val="002060"/>
                </a:solidFill>
                <a:latin typeface="Century Gothic" panose="020B0502020202020204" pitchFamily="34" charset="0"/>
              </a:rPr>
              <a:t>Attività</a:t>
            </a:r>
            <a:r>
              <a:rPr lang="it-IT" sz="1600" dirty="0">
                <a:solidFill>
                  <a:srgbClr val="002060"/>
                </a:solidFill>
                <a:latin typeface="Century Gothic" panose="020B0502020202020204" pitchFamily="34" charset="0"/>
              </a:rPr>
              <a:t> e </a:t>
            </a:r>
            <a:r>
              <a:rPr lang="it-IT" sz="1600" b="1" dirty="0">
                <a:solidFill>
                  <a:srgbClr val="002060"/>
                </a:solidFill>
                <a:latin typeface="Century Gothic" panose="020B0502020202020204" pitchFamily="34" charset="0"/>
              </a:rPr>
              <a:t>Passività</a:t>
            </a:r>
            <a:r>
              <a:rPr lang="it-IT" sz="1600" dirty="0">
                <a:solidFill>
                  <a:srgbClr val="002060"/>
                </a:solidFill>
                <a:latin typeface="Century Gothic" panose="020B0502020202020204" pitchFamily="34" charset="0"/>
              </a:rPr>
              <a:t>; </a:t>
            </a:r>
          </a:p>
          <a:p>
            <a:pPr marL="0" indent="0">
              <a:buNone/>
            </a:pPr>
            <a:endParaRPr lang="it-IT" sz="1600" dirty="0">
              <a:solidFill>
                <a:srgbClr val="002060"/>
              </a:solidFill>
              <a:latin typeface="Century Gothic" panose="020B0502020202020204" pitchFamily="34" charset="0"/>
            </a:endParaRPr>
          </a:p>
          <a:p>
            <a:r>
              <a:rPr lang="it-IT" sz="1600" b="1" dirty="0">
                <a:solidFill>
                  <a:srgbClr val="002060"/>
                </a:solidFill>
                <a:latin typeface="Century Gothic" panose="020B0502020202020204" pitchFamily="34" charset="0"/>
              </a:rPr>
              <a:t>Riserve</a:t>
            </a:r>
            <a:r>
              <a:rPr lang="it-IT" sz="1600" dirty="0">
                <a:solidFill>
                  <a:srgbClr val="002060"/>
                </a:solidFill>
                <a:latin typeface="Century Gothic" panose="020B0502020202020204" pitchFamily="34" charset="0"/>
              </a:rPr>
              <a:t> </a:t>
            </a:r>
            <a:r>
              <a:rPr lang="it-IT" sz="1600" b="1" dirty="0">
                <a:solidFill>
                  <a:srgbClr val="002060"/>
                </a:solidFill>
                <a:latin typeface="Century Gothic" panose="020B0502020202020204" pitchFamily="34" charset="0"/>
              </a:rPr>
              <a:t>Tecniche</a:t>
            </a:r>
            <a:r>
              <a:rPr lang="it-IT" sz="1600" dirty="0">
                <a:solidFill>
                  <a:srgbClr val="002060"/>
                </a:solidFill>
                <a:latin typeface="Century Gothic" panose="020B0502020202020204" pitchFamily="34" charset="0"/>
              </a:rPr>
              <a:t>; </a:t>
            </a:r>
          </a:p>
          <a:p>
            <a:pPr marL="0" indent="0">
              <a:buNone/>
            </a:pPr>
            <a:endParaRPr lang="it-IT" sz="1600" dirty="0">
              <a:solidFill>
                <a:srgbClr val="002060"/>
              </a:solidFill>
              <a:latin typeface="Century Gothic" panose="020B0502020202020204" pitchFamily="34" charset="0"/>
            </a:endParaRPr>
          </a:p>
          <a:p>
            <a:r>
              <a:rPr lang="it-IT" sz="1600" b="1" dirty="0">
                <a:solidFill>
                  <a:srgbClr val="002060"/>
                </a:solidFill>
                <a:latin typeface="Century Gothic" panose="020B0502020202020204" pitchFamily="34" charset="0"/>
              </a:rPr>
              <a:t>Fondi</a:t>
            </a:r>
            <a:r>
              <a:rPr lang="it-IT" sz="1600" dirty="0">
                <a:solidFill>
                  <a:srgbClr val="002060"/>
                </a:solidFill>
                <a:latin typeface="Century Gothic" panose="020B0502020202020204" pitchFamily="34" charset="0"/>
              </a:rPr>
              <a:t> </a:t>
            </a:r>
            <a:r>
              <a:rPr lang="it-IT" sz="1600" b="1" dirty="0">
                <a:solidFill>
                  <a:srgbClr val="002060"/>
                </a:solidFill>
                <a:latin typeface="Century Gothic" panose="020B0502020202020204" pitchFamily="34" charset="0"/>
              </a:rPr>
              <a:t>Propri</a:t>
            </a:r>
            <a:r>
              <a:rPr lang="it-IT" sz="1600" dirty="0">
                <a:solidFill>
                  <a:srgbClr val="002060"/>
                </a:solidFill>
                <a:latin typeface="Century Gothic" panose="020B0502020202020204" pitchFamily="34" charset="0"/>
              </a:rPr>
              <a:t>; </a:t>
            </a:r>
          </a:p>
          <a:p>
            <a:pPr marL="0" indent="0">
              <a:buNone/>
            </a:pPr>
            <a:endParaRPr lang="it-IT" sz="1600" dirty="0">
              <a:solidFill>
                <a:srgbClr val="002060"/>
              </a:solidFill>
              <a:latin typeface="Century Gothic" panose="020B0502020202020204" pitchFamily="34" charset="0"/>
            </a:endParaRPr>
          </a:p>
          <a:p>
            <a:r>
              <a:rPr lang="it-IT" sz="1600" b="1" dirty="0">
                <a:solidFill>
                  <a:srgbClr val="002060"/>
                </a:solidFill>
                <a:latin typeface="Century Gothic" panose="020B0502020202020204" pitchFamily="34" charset="0"/>
              </a:rPr>
              <a:t>Requisiti patrimoniali </a:t>
            </a:r>
            <a:r>
              <a:rPr lang="it-IT" sz="1600" dirty="0">
                <a:solidFill>
                  <a:srgbClr val="002060"/>
                </a:solidFill>
                <a:latin typeface="Century Gothic" panose="020B0502020202020204" pitchFamily="34" charset="0"/>
              </a:rPr>
              <a:t>di solvibilità (compresi gli aggiustamenti per la capacità di assorbimento delle riserve tecniche e delle imposte differite) e requisiti patrimoniali minimi; </a:t>
            </a:r>
          </a:p>
          <a:p>
            <a:pPr marL="0" indent="0">
              <a:buNone/>
            </a:pPr>
            <a:endParaRPr lang="it-IT" sz="1600" dirty="0">
              <a:solidFill>
                <a:srgbClr val="002060"/>
              </a:solidFill>
              <a:latin typeface="Century Gothic" panose="020B0502020202020204" pitchFamily="34" charset="0"/>
            </a:endParaRPr>
          </a:p>
          <a:p>
            <a:r>
              <a:rPr lang="it-IT" sz="1600" dirty="0">
                <a:solidFill>
                  <a:srgbClr val="002060"/>
                </a:solidFill>
                <a:latin typeface="Century Gothic" panose="020B0502020202020204" pitchFamily="34" charset="0"/>
              </a:rPr>
              <a:t>Regole relative agli </a:t>
            </a:r>
            <a:r>
              <a:rPr lang="it-IT" sz="1600" b="1" dirty="0">
                <a:solidFill>
                  <a:srgbClr val="002060"/>
                </a:solidFill>
                <a:latin typeface="Century Gothic" panose="020B0502020202020204" pitchFamily="34" charset="0"/>
              </a:rPr>
              <a:t>investimenti</a:t>
            </a:r>
            <a:r>
              <a:rPr lang="it-IT" sz="1600" dirty="0">
                <a:solidFill>
                  <a:srgbClr val="002060"/>
                </a:solidFill>
                <a:latin typeface="Century Gothic" panose="020B0502020202020204" pitchFamily="34" charset="0"/>
              </a:rPr>
              <a:t>. </a:t>
            </a:r>
          </a:p>
          <a:p>
            <a:pPr marL="0" indent="0">
              <a:buNone/>
            </a:pPr>
            <a:endParaRPr lang="it-IT" sz="16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604027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ADE07-8868-40C1-A86B-15EB6A173A86}"/>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Expert Judgment</a:t>
            </a:r>
          </a:p>
        </p:txBody>
      </p:sp>
      <p:sp>
        <p:nvSpPr>
          <p:cNvPr id="4" name="Segnaposto numero diapositiva 3">
            <a:extLst>
              <a:ext uri="{FF2B5EF4-FFF2-40B4-BE49-F238E27FC236}">
                <a16:creationId xmlns:a16="http://schemas.microsoft.com/office/drawing/2014/main" id="{921A5D25-81BE-4720-97CC-FBBE5100DBEC}"/>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55</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AB63E8BD-D3BE-4F22-8719-6FC115DCFDCD}"/>
              </a:ext>
            </a:extLst>
          </p:cNvPr>
          <p:cNvSpPr>
            <a:spLocks noGrp="1"/>
          </p:cNvSpPr>
          <p:nvPr>
            <p:ph idx="4294967295"/>
          </p:nvPr>
        </p:nvSpPr>
        <p:spPr>
          <a:xfrm>
            <a:off x="385843" y="1052736"/>
            <a:ext cx="8153400" cy="4308475"/>
          </a:xfrm>
        </p:spPr>
        <p:txBody>
          <a:bodyPr/>
          <a:lstStyle/>
          <a:p>
            <a:pPr marL="0" indent="0">
              <a:buNone/>
            </a:pPr>
            <a:r>
              <a:rPr lang="it-IT" dirty="0">
                <a:solidFill>
                  <a:srgbClr val="002060"/>
                </a:solidFill>
                <a:latin typeface="Century Gothic" panose="020B0502020202020204" pitchFamily="34" charset="0"/>
              </a:rPr>
              <a:t>Le casistiche che comportano l’utilizzo del giudizio dell’esperto e che possono riguardare genericamente: </a:t>
            </a:r>
          </a:p>
          <a:p>
            <a:pPr marL="0" indent="0">
              <a:buNone/>
            </a:pPr>
            <a:endParaRPr lang="it-IT" dirty="0">
              <a:solidFill>
                <a:srgbClr val="002060"/>
              </a:solidFill>
              <a:latin typeface="Century Gothic" panose="020B0502020202020204" pitchFamily="34" charset="0"/>
            </a:endParaRPr>
          </a:p>
          <a:p>
            <a:r>
              <a:rPr lang="it-IT" b="1" dirty="0">
                <a:solidFill>
                  <a:srgbClr val="002060"/>
                </a:solidFill>
                <a:latin typeface="Century Gothic" panose="020B0502020202020204" pitchFamily="34" charset="0"/>
              </a:rPr>
              <a:t>set di dati </a:t>
            </a:r>
            <a:r>
              <a:rPr lang="it-IT" dirty="0">
                <a:solidFill>
                  <a:srgbClr val="002060"/>
                </a:solidFill>
                <a:latin typeface="Century Gothic" panose="020B0502020202020204" pitchFamily="34" charset="0"/>
              </a:rPr>
              <a:t>di alimentazione;</a:t>
            </a:r>
          </a:p>
          <a:p>
            <a:pPr marL="0" indent="0">
              <a:buNone/>
            </a:pPr>
            <a:endParaRPr lang="it-IT" dirty="0">
              <a:solidFill>
                <a:srgbClr val="002060"/>
              </a:solidFill>
              <a:latin typeface="Century Gothic" panose="020B0502020202020204" pitchFamily="34" charset="0"/>
            </a:endParaRPr>
          </a:p>
          <a:p>
            <a:r>
              <a:rPr lang="it-IT" b="1" dirty="0">
                <a:solidFill>
                  <a:srgbClr val="002060"/>
                </a:solidFill>
                <a:latin typeface="Century Gothic" panose="020B0502020202020204" pitchFamily="34" charset="0"/>
              </a:rPr>
              <a:t>metodologie</a:t>
            </a:r>
            <a:r>
              <a:rPr lang="it-IT" dirty="0">
                <a:solidFill>
                  <a:srgbClr val="002060"/>
                </a:solidFill>
                <a:latin typeface="Century Gothic" panose="020B0502020202020204" pitchFamily="34" charset="0"/>
              </a:rPr>
              <a:t> di valutazione;</a:t>
            </a:r>
          </a:p>
          <a:p>
            <a:pPr marL="0" indent="0">
              <a:buNone/>
            </a:pPr>
            <a:endParaRPr lang="it-IT" dirty="0">
              <a:solidFill>
                <a:srgbClr val="002060"/>
              </a:solidFill>
              <a:latin typeface="Century Gothic" panose="020B0502020202020204" pitchFamily="34" charset="0"/>
            </a:endParaRPr>
          </a:p>
          <a:p>
            <a:r>
              <a:rPr lang="it-IT" b="1" dirty="0">
                <a:solidFill>
                  <a:srgbClr val="002060"/>
                </a:solidFill>
                <a:latin typeface="Century Gothic" panose="020B0502020202020204" pitchFamily="34" charset="0"/>
              </a:rPr>
              <a:t>modelli</a:t>
            </a:r>
            <a:r>
              <a:rPr lang="it-IT" dirty="0">
                <a:solidFill>
                  <a:srgbClr val="002060"/>
                </a:solidFill>
                <a:latin typeface="Century Gothic" panose="020B0502020202020204" pitchFamily="34" charset="0"/>
              </a:rPr>
              <a:t> di calcolo;</a:t>
            </a:r>
          </a:p>
          <a:p>
            <a:pPr marL="0" indent="0">
              <a:buNone/>
            </a:pPr>
            <a:endParaRPr lang="it-IT" dirty="0">
              <a:solidFill>
                <a:srgbClr val="002060"/>
              </a:solidFill>
              <a:latin typeface="Century Gothic" panose="020B0502020202020204" pitchFamily="34" charset="0"/>
            </a:endParaRPr>
          </a:p>
          <a:p>
            <a:r>
              <a:rPr lang="it-IT" b="1" dirty="0">
                <a:solidFill>
                  <a:srgbClr val="002060"/>
                </a:solidFill>
                <a:latin typeface="Century Gothic" panose="020B0502020202020204" pitchFamily="34" charset="0"/>
              </a:rPr>
              <a:t>ipotesi</a:t>
            </a:r>
            <a:r>
              <a:rPr lang="it-IT" dirty="0">
                <a:solidFill>
                  <a:srgbClr val="002060"/>
                </a:solidFill>
                <a:latin typeface="Century Gothic" panose="020B0502020202020204" pitchFamily="34" charset="0"/>
              </a:rPr>
              <a:t> operative;</a:t>
            </a:r>
          </a:p>
          <a:p>
            <a:pPr marL="0" indent="0">
              <a:buNone/>
            </a:pPr>
            <a:endParaRPr lang="it-IT" dirty="0">
              <a:solidFill>
                <a:srgbClr val="002060"/>
              </a:solidFill>
              <a:latin typeface="Century Gothic" panose="020B0502020202020204" pitchFamily="34" charset="0"/>
            </a:endParaRPr>
          </a:p>
          <a:p>
            <a:r>
              <a:rPr lang="it-IT" b="1" dirty="0">
                <a:solidFill>
                  <a:srgbClr val="002060"/>
                </a:solidFill>
                <a:latin typeface="Century Gothic" panose="020B0502020202020204" pitchFamily="34" charset="0"/>
              </a:rPr>
              <a:t>risultati</a:t>
            </a:r>
            <a:r>
              <a:rPr lang="it-IT" dirty="0">
                <a:solidFill>
                  <a:srgbClr val="002060"/>
                </a:solidFill>
                <a:latin typeface="Century Gothic" panose="020B0502020202020204" pitchFamily="34" charset="0"/>
              </a:rPr>
              <a:t> conseguiti. </a:t>
            </a:r>
          </a:p>
          <a:p>
            <a:endParaRPr lang="it-IT"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70820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02D394-B21A-41AA-B1F6-B99A7EA160AE}"/>
              </a:ext>
            </a:extLst>
          </p:cNvPr>
          <p:cNvGrpSpPr/>
          <p:nvPr/>
        </p:nvGrpSpPr>
        <p:grpSpPr>
          <a:xfrm>
            <a:off x="323528" y="917346"/>
            <a:ext cx="6618069" cy="4680000"/>
            <a:chOff x="326864" y="908720"/>
            <a:chExt cx="6618069" cy="4680000"/>
          </a:xfrm>
        </p:grpSpPr>
        <p:sp>
          <p:nvSpPr>
            <p:cNvPr id="88" name="Flowchart: Connector 87">
              <a:extLst>
                <a:ext uri="{FF2B5EF4-FFF2-40B4-BE49-F238E27FC236}">
                  <a16:creationId xmlns:a16="http://schemas.microsoft.com/office/drawing/2014/main" id="{D2C95642-6547-4A77-A70E-55D779302F14}"/>
                </a:ext>
              </a:extLst>
            </p:cNvPr>
            <p:cNvSpPr/>
            <p:nvPr/>
          </p:nvSpPr>
          <p:spPr>
            <a:xfrm>
              <a:off x="2264933" y="908720"/>
              <a:ext cx="4680000" cy="4680000"/>
            </a:xfrm>
            <a:prstGeom prst="flowChartConnector">
              <a:avLst/>
            </a:prstGeom>
            <a:noFill/>
            <a:ln w="1905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92" name="Flowchart: Terminator 91">
              <a:extLst>
                <a:ext uri="{FF2B5EF4-FFF2-40B4-BE49-F238E27FC236}">
                  <a16:creationId xmlns:a16="http://schemas.microsoft.com/office/drawing/2014/main" id="{8F26980A-E800-49DB-80CD-F97C8450BB06}"/>
                </a:ext>
              </a:extLst>
            </p:cNvPr>
            <p:cNvSpPr/>
            <p:nvPr/>
          </p:nvSpPr>
          <p:spPr>
            <a:xfrm>
              <a:off x="326864" y="1516823"/>
              <a:ext cx="1692447" cy="44829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Fonte dei Dati</a:t>
              </a:r>
            </a:p>
          </p:txBody>
        </p:sp>
        <p:sp>
          <p:nvSpPr>
            <p:cNvPr id="103" name="Flowchart: Terminator 102">
              <a:extLst>
                <a:ext uri="{FF2B5EF4-FFF2-40B4-BE49-F238E27FC236}">
                  <a16:creationId xmlns:a16="http://schemas.microsoft.com/office/drawing/2014/main" id="{BCC22CB7-5AF1-4FF1-81EF-5205D4CA1872}"/>
                </a:ext>
              </a:extLst>
            </p:cNvPr>
            <p:cNvSpPr/>
            <p:nvPr/>
          </p:nvSpPr>
          <p:spPr>
            <a:xfrm>
              <a:off x="4960127" y="2934801"/>
              <a:ext cx="1692447" cy="448291"/>
            </a:xfrm>
            <a:prstGeom prst="flowChartTerminator">
              <a:avLst/>
            </a:prstGeom>
            <a:solidFill>
              <a:srgbClr val="55C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Implementazione di Modelli</a:t>
              </a:r>
            </a:p>
          </p:txBody>
        </p:sp>
        <p:sp>
          <p:nvSpPr>
            <p:cNvPr id="37" name="TextBox 36">
              <a:extLst>
                <a:ext uri="{FF2B5EF4-FFF2-40B4-BE49-F238E27FC236}">
                  <a16:creationId xmlns:a16="http://schemas.microsoft.com/office/drawing/2014/main" id="{0EBD41C0-5C9D-44D7-84B0-7823AA349E0B}"/>
                </a:ext>
              </a:extLst>
            </p:cNvPr>
            <p:cNvSpPr txBox="1"/>
            <p:nvPr/>
          </p:nvSpPr>
          <p:spPr>
            <a:xfrm rot="1576855">
              <a:off x="4257639" y="1928641"/>
              <a:ext cx="1447682" cy="858427"/>
            </a:xfrm>
            <a:prstGeom prst="rect">
              <a:avLst/>
            </a:prstGeom>
            <a:noFill/>
          </p:spPr>
          <p:txBody>
            <a:bodyPr wrap="square" rtlCol="0" anchor="b">
              <a:prstTxWarp prst="textArchUp">
                <a:avLst>
                  <a:gd name="adj" fmla="val 11061693"/>
                </a:avLst>
              </a:prstTxWarp>
              <a:noAutofit/>
            </a:bodyPr>
            <a:lstStyle/>
            <a:p>
              <a:pPr algn="ctr"/>
              <a:r>
                <a:rPr lang="it-IT" sz="1200" b="1" dirty="0">
                  <a:solidFill>
                    <a:schemeClr val="bg1"/>
                  </a:solidFill>
                  <a:latin typeface="Century Gothic" panose="020B0502020202020204" pitchFamily="34" charset="0"/>
                </a:rPr>
                <a:t>Data Quality</a:t>
              </a:r>
            </a:p>
            <a:p>
              <a:pPr algn="ctr"/>
              <a:r>
                <a:rPr lang="it-IT" sz="1200" b="1" dirty="0">
                  <a:solidFill>
                    <a:schemeClr val="bg1"/>
                  </a:solidFill>
                  <a:latin typeface="Century Gothic" panose="020B0502020202020204" pitchFamily="34" charset="0"/>
                </a:rPr>
                <a:t>Pillar I</a:t>
              </a:r>
            </a:p>
          </p:txBody>
        </p:sp>
        <p:sp>
          <p:nvSpPr>
            <p:cNvPr id="40" name="TextBox 39">
              <a:extLst>
                <a:ext uri="{FF2B5EF4-FFF2-40B4-BE49-F238E27FC236}">
                  <a16:creationId xmlns:a16="http://schemas.microsoft.com/office/drawing/2014/main" id="{428F1CAD-9F96-41B4-A16F-112D1EAE1A31}"/>
                </a:ext>
              </a:extLst>
            </p:cNvPr>
            <p:cNvSpPr txBox="1"/>
            <p:nvPr/>
          </p:nvSpPr>
          <p:spPr>
            <a:xfrm>
              <a:off x="3927264" y="4212462"/>
              <a:ext cx="1372774" cy="532599"/>
            </a:xfrm>
            <a:prstGeom prst="rect">
              <a:avLst/>
            </a:prstGeom>
            <a:noFill/>
          </p:spPr>
          <p:txBody>
            <a:bodyPr wrap="square" rtlCol="0" anchor="ctr">
              <a:prstTxWarp prst="textArchDown">
                <a:avLst>
                  <a:gd name="adj" fmla="val 21207833"/>
                </a:avLst>
              </a:prstTxWarp>
              <a:noAutofit/>
            </a:bodyPr>
            <a:lstStyle/>
            <a:p>
              <a:pPr algn="ctr"/>
              <a:r>
                <a:rPr lang="en-US" sz="1200" b="1" dirty="0">
                  <a:solidFill>
                    <a:schemeClr val="bg1"/>
                  </a:solidFill>
                  <a:latin typeface="Century Gothic" panose="020B0502020202020204" pitchFamily="34" charset="0"/>
                </a:rPr>
                <a:t>ALAC DT</a:t>
              </a:r>
            </a:p>
            <a:p>
              <a:pPr algn="ctr"/>
              <a:r>
                <a:rPr lang="en-US" sz="1200" b="1" dirty="0">
                  <a:solidFill>
                    <a:schemeClr val="bg1"/>
                  </a:solidFill>
                  <a:latin typeface="Century Gothic" panose="020B0502020202020204" pitchFamily="34" charset="0"/>
                </a:rPr>
                <a:t>Pillar I</a:t>
              </a:r>
              <a:endParaRPr lang="it-IT" sz="1200" b="1" dirty="0">
                <a:solidFill>
                  <a:schemeClr val="bg1"/>
                </a:solidFill>
                <a:latin typeface="Century Gothic" panose="020B0502020202020204" pitchFamily="34" charset="0"/>
              </a:endParaRPr>
            </a:p>
          </p:txBody>
        </p:sp>
        <p:sp>
          <p:nvSpPr>
            <p:cNvPr id="41" name="TextBox 40">
              <a:extLst>
                <a:ext uri="{FF2B5EF4-FFF2-40B4-BE49-F238E27FC236}">
                  <a16:creationId xmlns:a16="http://schemas.microsoft.com/office/drawing/2014/main" id="{CCCB94A9-8FC0-4355-9AB6-D9AE871AC32D}"/>
                </a:ext>
              </a:extLst>
            </p:cNvPr>
            <p:cNvSpPr txBox="1"/>
            <p:nvPr/>
          </p:nvSpPr>
          <p:spPr>
            <a:xfrm rot="2970594">
              <a:off x="3010820" y="3560520"/>
              <a:ext cx="1372774" cy="743595"/>
            </a:xfrm>
            <a:prstGeom prst="rect">
              <a:avLst/>
            </a:prstGeom>
            <a:noFill/>
          </p:spPr>
          <p:txBody>
            <a:bodyPr wrap="square" rtlCol="0" anchor="ctr">
              <a:prstTxWarp prst="textArchDown">
                <a:avLst>
                  <a:gd name="adj" fmla="val 1517890"/>
                </a:avLst>
              </a:prstTxWarp>
              <a:noAutofit/>
            </a:bodyPr>
            <a:lstStyle/>
            <a:p>
              <a:pPr algn="ctr"/>
              <a:r>
                <a:rPr lang="it-IT" sz="1200" b="1" dirty="0">
                  <a:solidFill>
                    <a:schemeClr val="bg1"/>
                  </a:solidFill>
                  <a:latin typeface="Century Gothic" panose="020B0502020202020204" pitchFamily="34" charset="0"/>
                </a:rPr>
                <a:t>UW Stressed </a:t>
              </a:r>
            </a:p>
            <a:p>
              <a:pPr algn="ctr"/>
              <a:r>
                <a:rPr lang="it-IT" sz="1200" b="1" dirty="0">
                  <a:solidFill>
                    <a:schemeClr val="bg1"/>
                  </a:solidFill>
                  <a:latin typeface="Century Gothic" panose="020B0502020202020204" pitchFamily="34" charset="0"/>
                </a:rPr>
                <a:t>TP SII</a:t>
              </a:r>
            </a:p>
          </p:txBody>
        </p:sp>
        <p:sp>
          <p:nvSpPr>
            <p:cNvPr id="44" name="TextBox 43">
              <a:extLst>
                <a:ext uri="{FF2B5EF4-FFF2-40B4-BE49-F238E27FC236}">
                  <a16:creationId xmlns:a16="http://schemas.microsoft.com/office/drawing/2014/main" id="{958E940C-0B3F-4DE6-9654-6D170681ECBF}"/>
                </a:ext>
              </a:extLst>
            </p:cNvPr>
            <p:cNvSpPr txBox="1"/>
            <p:nvPr/>
          </p:nvSpPr>
          <p:spPr>
            <a:xfrm rot="16849652">
              <a:off x="2778234" y="2693749"/>
              <a:ext cx="1447682" cy="665809"/>
            </a:xfrm>
            <a:prstGeom prst="rect">
              <a:avLst/>
            </a:prstGeom>
            <a:noFill/>
          </p:spPr>
          <p:txBody>
            <a:bodyPr wrap="square" rtlCol="0" anchor="b">
              <a:prstTxWarp prst="textArchUp">
                <a:avLst>
                  <a:gd name="adj" fmla="val 11567974"/>
                </a:avLst>
              </a:prstTxWarp>
              <a:noAutofit/>
            </a:bodyPr>
            <a:lstStyle/>
            <a:p>
              <a:pPr algn="ctr"/>
              <a:r>
                <a:rPr lang="it-IT" sz="1200" b="1" dirty="0">
                  <a:solidFill>
                    <a:schemeClr val="bg1"/>
                  </a:solidFill>
                  <a:latin typeface="Century Gothic" panose="020B0502020202020204" pitchFamily="34" charset="0"/>
                </a:rPr>
                <a:t>Opinion </a:t>
              </a:r>
            </a:p>
            <a:p>
              <a:pPr algn="ctr"/>
              <a:r>
                <a:rPr lang="it-IT" sz="1200" b="1" dirty="0">
                  <a:solidFill>
                    <a:schemeClr val="bg1"/>
                  </a:solidFill>
                  <a:latin typeface="Century Gothic" panose="020B0502020202020204" pitchFamily="34" charset="0"/>
                </a:rPr>
                <a:t>Reins &amp;UW</a:t>
              </a:r>
            </a:p>
          </p:txBody>
        </p:sp>
      </p:grpSp>
      <p:sp>
        <p:nvSpPr>
          <p:cNvPr id="35" name="Flowchart: Terminator 91">
            <a:extLst>
              <a:ext uri="{FF2B5EF4-FFF2-40B4-BE49-F238E27FC236}">
                <a16:creationId xmlns:a16="http://schemas.microsoft.com/office/drawing/2014/main" id="{AA0C3F41-B2C4-4877-B90D-2BC7F0AD1349}"/>
              </a:ext>
            </a:extLst>
          </p:cNvPr>
          <p:cNvSpPr/>
          <p:nvPr/>
        </p:nvSpPr>
        <p:spPr>
          <a:xfrm>
            <a:off x="4956792" y="1521535"/>
            <a:ext cx="1692447" cy="44829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Approssimazioni</a:t>
            </a:r>
          </a:p>
        </p:txBody>
      </p:sp>
      <p:sp>
        <p:nvSpPr>
          <p:cNvPr id="43" name="Flowchart: Terminator 102">
            <a:extLst>
              <a:ext uri="{FF2B5EF4-FFF2-40B4-BE49-F238E27FC236}">
                <a16:creationId xmlns:a16="http://schemas.microsoft.com/office/drawing/2014/main" id="{273B4001-208F-4849-A81F-830BA45C7D45}"/>
              </a:ext>
            </a:extLst>
          </p:cNvPr>
          <p:cNvSpPr/>
          <p:nvPr/>
        </p:nvSpPr>
        <p:spPr>
          <a:xfrm>
            <a:off x="2618323" y="1525449"/>
            <a:ext cx="1692447" cy="448291"/>
          </a:xfrm>
          <a:prstGeom prst="flowChartTerminator">
            <a:avLst/>
          </a:prstGeom>
          <a:solidFill>
            <a:srgbClr val="55C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Lunghezza Serie Storiche</a:t>
            </a:r>
          </a:p>
        </p:txBody>
      </p:sp>
      <p:sp>
        <p:nvSpPr>
          <p:cNvPr id="45" name="Flowchart: Terminator 91">
            <a:extLst>
              <a:ext uri="{FF2B5EF4-FFF2-40B4-BE49-F238E27FC236}">
                <a16:creationId xmlns:a16="http://schemas.microsoft.com/office/drawing/2014/main" id="{DCB088C8-66BE-42E3-B01A-E8323C2ED4B9}"/>
              </a:ext>
            </a:extLst>
          </p:cNvPr>
          <p:cNvSpPr/>
          <p:nvPr/>
        </p:nvSpPr>
        <p:spPr>
          <a:xfrm>
            <a:off x="323268" y="4529541"/>
            <a:ext cx="1692447" cy="44829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Assunzioni</a:t>
            </a:r>
          </a:p>
        </p:txBody>
      </p:sp>
      <p:sp>
        <p:nvSpPr>
          <p:cNvPr id="46" name="Flowchart: Terminator 102">
            <a:extLst>
              <a:ext uri="{FF2B5EF4-FFF2-40B4-BE49-F238E27FC236}">
                <a16:creationId xmlns:a16="http://schemas.microsoft.com/office/drawing/2014/main" id="{BDD1AC55-F6DE-4E9D-B812-8D5AA9123C72}"/>
              </a:ext>
            </a:extLst>
          </p:cNvPr>
          <p:cNvSpPr/>
          <p:nvPr/>
        </p:nvSpPr>
        <p:spPr>
          <a:xfrm>
            <a:off x="7126943" y="1521536"/>
            <a:ext cx="1692447" cy="448291"/>
          </a:xfrm>
          <a:prstGeom prst="flowChartTerminator">
            <a:avLst/>
          </a:prstGeom>
          <a:solidFill>
            <a:srgbClr val="55C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Eliminazione Outliers</a:t>
            </a:r>
          </a:p>
        </p:txBody>
      </p:sp>
      <p:sp>
        <p:nvSpPr>
          <p:cNvPr id="21" name="Flowchart: Terminator 91">
            <a:extLst>
              <a:ext uri="{FF2B5EF4-FFF2-40B4-BE49-F238E27FC236}">
                <a16:creationId xmlns:a16="http://schemas.microsoft.com/office/drawing/2014/main" id="{FD0B3ED8-7016-4273-A46A-A7D1AD223A6E}"/>
              </a:ext>
            </a:extLst>
          </p:cNvPr>
          <p:cNvSpPr/>
          <p:nvPr/>
        </p:nvSpPr>
        <p:spPr>
          <a:xfrm>
            <a:off x="2616019" y="2953373"/>
            <a:ext cx="1692447" cy="44829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Tecniche di Valutazione</a:t>
            </a:r>
          </a:p>
        </p:txBody>
      </p:sp>
      <p:sp>
        <p:nvSpPr>
          <p:cNvPr id="22" name="Flowchart: Terminator 102">
            <a:extLst>
              <a:ext uri="{FF2B5EF4-FFF2-40B4-BE49-F238E27FC236}">
                <a16:creationId xmlns:a16="http://schemas.microsoft.com/office/drawing/2014/main" id="{49A7B256-876E-4FEF-BBB8-47EB0AF97D91}"/>
              </a:ext>
            </a:extLst>
          </p:cNvPr>
          <p:cNvSpPr/>
          <p:nvPr/>
        </p:nvSpPr>
        <p:spPr>
          <a:xfrm>
            <a:off x="323527" y="2980709"/>
            <a:ext cx="1692447" cy="448291"/>
          </a:xfrm>
          <a:prstGeom prst="flowChartTerminator">
            <a:avLst/>
          </a:prstGeom>
          <a:solidFill>
            <a:srgbClr val="55C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Formulazione Ipotesi</a:t>
            </a:r>
          </a:p>
        </p:txBody>
      </p:sp>
      <p:sp>
        <p:nvSpPr>
          <p:cNvPr id="23" name="Flowchart: Terminator 102">
            <a:extLst>
              <a:ext uri="{FF2B5EF4-FFF2-40B4-BE49-F238E27FC236}">
                <a16:creationId xmlns:a16="http://schemas.microsoft.com/office/drawing/2014/main" id="{53EFF8DD-4076-4CFD-9E3E-348D3AF75960}"/>
              </a:ext>
            </a:extLst>
          </p:cNvPr>
          <p:cNvSpPr/>
          <p:nvPr/>
        </p:nvSpPr>
        <p:spPr>
          <a:xfrm>
            <a:off x="2652515" y="4529541"/>
            <a:ext cx="1692447" cy="448291"/>
          </a:xfrm>
          <a:prstGeom prst="flowChartTerminator">
            <a:avLst/>
          </a:prstGeom>
          <a:solidFill>
            <a:srgbClr val="55C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Aggiustamento Risultati</a:t>
            </a:r>
          </a:p>
        </p:txBody>
      </p:sp>
      <p:sp>
        <p:nvSpPr>
          <p:cNvPr id="24" name="Flowchart: Terminator 91">
            <a:extLst>
              <a:ext uri="{FF2B5EF4-FFF2-40B4-BE49-F238E27FC236}">
                <a16:creationId xmlns:a16="http://schemas.microsoft.com/office/drawing/2014/main" id="{9FE95054-41CC-4B39-B275-80AA5833B893}"/>
              </a:ext>
            </a:extLst>
          </p:cNvPr>
          <p:cNvSpPr/>
          <p:nvPr/>
        </p:nvSpPr>
        <p:spPr>
          <a:xfrm>
            <a:off x="4978144" y="4529540"/>
            <a:ext cx="1692447" cy="44829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Definizione</a:t>
            </a:r>
          </a:p>
          <a:p>
            <a:pPr algn="ctr"/>
            <a:r>
              <a:rPr lang="it-IT" sz="1200" b="1" dirty="0">
                <a:solidFill>
                  <a:schemeClr val="bg1"/>
                </a:solidFill>
                <a:latin typeface="Century Gothic" panose="020B0502020202020204" pitchFamily="34" charset="0"/>
              </a:rPr>
              <a:t>Model Point</a:t>
            </a:r>
          </a:p>
        </p:txBody>
      </p:sp>
      <p:sp>
        <p:nvSpPr>
          <p:cNvPr id="25" name="Flowchart: Terminator 91">
            <a:extLst>
              <a:ext uri="{FF2B5EF4-FFF2-40B4-BE49-F238E27FC236}">
                <a16:creationId xmlns:a16="http://schemas.microsoft.com/office/drawing/2014/main" id="{EC95A1B3-BF3E-4828-844D-E6162A951121}"/>
              </a:ext>
            </a:extLst>
          </p:cNvPr>
          <p:cNvSpPr/>
          <p:nvPr/>
        </p:nvSpPr>
        <p:spPr>
          <a:xfrm>
            <a:off x="7126632" y="2980709"/>
            <a:ext cx="1692447" cy="44829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Granularità</a:t>
            </a:r>
          </a:p>
        </p:txBody>
      </p:sp>
      <p:sp>
        <p:nvSpPr>
          <p:cNvPr id="26" name="Flowchart: Terminator 102">
            <a:extLst>
              <a:ext uri="{FF2B5EF4-FFF2-40B4-BE49-F238E27FC236}">
                <a16:creationId xmlns:a16="http://schemas.microsoft.com/office/drawing/2014/main" id="{A057B07D-1D09-4177-88DD-623A16512AD3}"/>
              </a:ext>
            </a:extLst>
          </p:cNvPr>
          <p:cNvSpPr/>
          <p:nvPr/>
        </p:nvSpPr>
        <p:spPr>
          <a:xfrm>
            <a:off x="7126632" y="4529540"/>
            <a:ext cx="1692447" cy="448291"/>
          </a:xfrm>
          <a:prstGeom prst="flowChartTerminator">
            <a:avLst/>
          </a:prstGeom>
          <a:solidFill>
            <a:srgbClr val="55C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Calibrazione Parametri e Stress</a:t>
            </a:r>
          </a:p>
        </p:txBody>
      </p:sp>
      <p:sp>
        <p:nvSpPr>
          <p:cNvPr id="3" name="Titolo 2">
            <a:extLst>
              <a:ext uri="{FF2B5EF4-FFF2-40B4-BE49-F238E27FC236}">
                <a16:creationId xmlns:a16="http://schemas.microsoft.com/office/drawing/2014/main" id="{BB60A65C-7089-4F48-AEFE-9D205E6BB648}"/>
              </a:ext>
            </a:extLst>
          </p:cNvPr>
          <p:cNvSpPr>
            <a:spLocks noGrp="1"/>
          </p:cNvSpPr>
          <p:nvPr>
            <p:ph type="title"/>
          </p:nvPr>
        </p:nvSpPr>
        <p:spPr/>
        <p:txBody>
          <a:bodyPr/>
          <a:lstStyle/>
          <a:p>
            <a:r>
              <a:rPr lang="it-IT" sz="2000" dirty="0">
                <a:latin typeface="Century Gothic" panose="020B0502020202020204" pitchFamily="34" charset="0"/>
              </a:rPr>
              <a:t>Expert</a:t>
            </a:r>
            <a:r>
              <a:rPr lang="it-IT" sz="2000" dirty="0">
                <a:latin typeface="Century Gothic" panose="020B0502020202020204" pitchFamily="34" charset="0"/>
                <a:cs typeface="Vani" panose="020B0502040204020203" pitchFamily="18" charset="0"/>
              </a:rPr>
              <a:t> </a:t>
            </a:r>
            <a:r>
              <a:rPr lang="it-IT" sz="2000" dirty="0">
                <a:latin typeface="Century Gothic" panose="020B0502020202020204" pitchFamily="34" charset="0"/>
              </a:rPr>
              <a:t>Judgement: esempi</a:t>
            </a:r>
            <a:br>
              <a:rPr lang="it-IT" sz="2000" dirty="0">
                <a:solidFill>
                  <a:schemeClr val="accent2"/>
                </a:solidFill>
                <a:latin typeface="Century Gothic" panose="020B0502020202020204" pitchFamily="34" charset="0"/>
              </a:rPr>
            </a:br>
            <a:endParaRPr lang="it-IT" sz="2000" dirty="0"/>
          </a:p>
        </p:txBody>
      </p:sp>
    </p:spTree>
    <p:extLst>
      <p:ext uri="{BB962C8B-B14F-4D97-AF65-F5344CB8AC3E}">
        <p14:creationId xmlns:p14="http://schemas.microsoft.com/office/powerpoint/2010/main" val="24937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02D394-B21A-41AA-B1F6-B99A7EA160AE}"/>
              </a:ext>
            </a:extLst>
          </p:cNvPr>
          <p:cNvGrpSpPr/>
          <p:nvPr/>
        </p:nvGrpSpPr>
        <p:grpSpPr>
          <a:xfrm>
            <a:off x="2444690" y="1452889"/>
            <a:ext cx="4254619" cy="3896538"/>
            <a:chOff x="2264933" y="908720"/>
            <a:chExt cx="4680000" cy="4680000"/>
          </a:xfrm>
        </p:grpSpPr>
        <p:sp>
          <p:nvSpPr>
            <p:cNvPr id="88" name="Flowchart: Connector 87">
              <a:extLst>
                <a:ext uri="{FF2B5EF4-FFF2-40B4-BE49-F238E27FC236}">
                  <a16:creationId xmlns:a16="http://schemas.microsoft.com/office/drawing/2014/main" id="{D2C95642-6547-4A77-A70E-55D779302F14}"/>
                </a:ext>
              </a:extLst>
            </p:cNvPr>
            <p:cNvSpPr/>
            <p:nvPr/>
          </p:nvSpPr>
          <p:spPr>
            <a:xfrm>
              <a:off x="2264933" y="908720"/>
              <a:ext cx="4680000" cy="4680000"/>
            </a:xfrm>
            <a:prstGeom prst="flowChartConnector">
              <a:avLst/>
            </a:prstGeom>
            <a:noFill/>
            <a:ln w="190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37" name="TextBox 36">
              <a:extLst>
                <a:ext uri="{FF2B5EF4-FFF2-40B4-BE49-F238E27FC236}">
                  <a16:creationId xmlns:a16="http://schemas.microsoft.com/office/drawing/2014/main" id="{0EBD41C0-5C9D-44D7-84B0-7823AA349E0B}"/>
                </a:ext>
              </a:extLst>
            </p:cNvPr>
            <p:cNvSpPr txBox="1"/>
            <p:nvPr/>
          </p:nvSpPr>
          <p:spPr>
            <a:xfrm rot="1576855">
              <a:off x="4257639" y="1928641"/>
              <a:ext cx="1447682" cy="858427"/>
            </a:xfrm>
            <a:prstGeom prst="rect">
              <a:avLst/>
            </a:prstGeom>
            <a:noFill/>
          </p:spPr>
          <p:txBody>
            <a:bodyPr wrap="square" rtlCol="0" anchor="b">
              <a:prstTxWarp prst="textArchUp">
                <a:avLst>
                  <a:gd name="adj" fmla="val 11061693"/>
                </a:avLst>
              </a:prstTxWarp>
              <a:noAutofit/>
            </a:bodyPr>
            <a:lstStyle/>
            <a:p>
              <a:pPr algn="ctr"/>
              <a:r>
                <a:rPr lang="it-IT" sz="1200" b="1" dirty="0">
                  <a:solidFill>
                    <a:schemeClr val="bg1"/>
                  </a:solidFill>
                  <a:latin typeface="Century Gothic" panose="020B0502020202020204" pitchFamily="34" charset="0"/>
                </a:rPr>
                <a:t>Data Quality</a:t>
              </a:r>
            </a:p>
            <a:p>
              <a:pPr algn="ctr"/>
              <a:r>
                <a:rPr lang="it-IT" sz="1200" b="1" dirty="0">
                  <a:solidFill>
                    <a:schemeClr val="bg1"/>
                  </a:solidFill>
                  <a:latin typeface="Century Gothic" panose="020B0502020202020204" pitchFamily="34" charset="0"/>
                </a:rPr>
                <a:t>Pillar I</a:t>
              </a:r>
            </a:p>
          </p:txBody>
        </p:sp>
        <p:sp>
          <p:nvSpPr>
            <p:cNvPr id="40" name="TextBox 39">
              <a:extLst>
                <a:ext uri="{FF2B5EF4-FFF2-40B4-BE49-F238E27FC236}">
                  <a16:creationId xmlns:a16="http://schemas.microsoft.com/office/drawing/2014/main" id="{428F1CAD-9F96-41B4-A16F-112D1EAE1A31}"/>
                </a:ext>
              </a:extLst>
            </p:cNvPr>
            <p:cNvSpPr txBox="1"/>
            <p:nvPr/>
          </p:nvSpPr>
          <p:spPr>
            <a:xfrm>
              <a:off x="3927264" y="4212462"/>
              <a:ext cx="1372774" cy="532599"/>
            </a:xfrm>
            <a:prstGeom prst="rect">
              <a:avLst/>
            </a:prstGeom>
            <a:noFill/>
          </p:spPr>
          <p:txBody>
            <a:bodyPr wrap="square" rtlCol="0" anchor="ctr">
              <a:prstTxWarp prst="textArchDown">
                <a:avLst>
                  <a:gd name="adj" fmla="val 21207833"/>
                </a:avLst>
              </a:prstTxWarp>
              <a:noAutofit/>
            </a:bodyPr>
            <a:lstStyle/>
            <a:p>
              <a:pPr algn="ctr"/>
              <a:r>
                <a:rPr lang="en-US" sz="1200" b="1" dirty="0">
                  <a:solidFill>
                    <a:schemeClr val="bg1"/>
                  </a:solidFill>
                  <a:latin typeface="Century Gothic" panose="020B0502020202020204" pitchFamily="34" charset="0"/>
                </a:rPr>
                <a:t>ALAC DT</a:t>
              </a:r>
            </a:p>
            <a:p>
              <a:pPr algn="ctr"/>
              <a:r>
                <a:rPr lang="en-US" sz="1200" b="1" dirty="0">
                  <a:solidFill>
                    <a:schemeClr val="bg1"/>
                  </a:solidFill>
                  <a:latin typeface="Century Gothic" panose="020B0502020202020204" pitchFamily="34" charset="0"/>
                </a:rPr>
                <a:t>Pillar I</a:t>
              </a:r>
              <a:endParaRPr lang="it-IT" sz="1200" b="1" dirty="0">
                <a:solidFill>
                  <a:schemeClr val="bg1"/>
                </a:solidFill>
                <a:latin typeface="Century Gothic" panose="020B0502020202020204" pitchFamily="34" charset="0"/>
              </a:endParaRPr>
            </a:p>
          </p:txBody>
        </p:sp>
        <p:sp>
          <p:nvSpPr>
            <p:cNvPr id="41" name="TextBox 40">
              <a:extLst>
                <a:ext uri="{FF2B5EF4-FFF2-40B4-BE49-F238E27FC236}">
                  <a16:creationId xmlns:a16="http://schemas.microsoft.com/office/drawing/2014/main" id="{CCCB94A9-8FC0-4355-9AB6-D9AE871AC32D}"/>
                </a:ext>
              </a:extLst>
            </p:cNvPr>
            <p:cNvSpPr txBox="1"/>
            <p:nvPr/>
          </p:nvSpPr>
          <p:spPr>
            <a:xfrm rot="2970594">
              <a:off x="3010820" y="3560520"/>
              <a:ext cx="1372774" cy="743595"/>
            </a:xfrm>
            <a:prstGeom prst="rect">
              <a:avLst/>
            </a:prstGeom>
            <a:noFill/>
          </p:spPr>
          <p:txBody>
            <a:bodyPr wrap="square" rtlCol="0" anchor="ctr">
              <a:prstTxWarp prst="textArchDown">
                <a:avLst>
                  <a:gd name="adj" fmla="val 1517890"/>
                </a:avLst>
              </a:prstTxWarp>
              <a:noAutofit/>
            </a:bodyPr>
            <a:lstStyle/>
            <a:p>
              <a:pPr algn="ctr"/>
              <a:r>
                <a:rPr lang="it-IT" sz="1200" b="1" dirty="0">
                  <a:solidFill>
                    <a:schemeClr val="bg1"/>
                  </a:solidFill>
                  <a:latin typeface="Century Gothic" panose="020B0502020202020204" pitchFamily="34" charset="0"/>
                </a:rPr>
                <a:t>UW Stressed </a:t>
              </a:r>
            </a:p>
            <a:p>
              <a:pPr algn="ctr"/>
              <a:r>
                <a:rPr lang="it-IT" sz="1200" b="1" dirty="0">
                  <a:solidFill>
                    <a:schemeClr val="bg1"/>
                  </a:solidFill>
                  <a:latin typeface="Century Gothic" panose="020B0502020202020204" pitchFamily="34" charset="0"/>
                </a:rPr>
                <a:t>TP SII</a:t>
              </a:r>
            </a:p>
          </p:txBody>
        </p:sp>
        <p:sp>
          <p:nvSpPr>
            <p:cNvPr id="44" name="TextBox 43">
              <a:extLst>
                <a:ext uri="{FF2B5EF4-FFF2-40B4-BE49-F238E27FC236}">
                  <a16:creationId xmlns:a16="http://schemas.microsoft.com/office/drawing/2014/main" id="{958E940C-0B3F-4DE6-9654-6D170681ECBF}"/>
                </a:ext>
              </a:extLst>
            </p:cNvPr>
            <p:cNvSpPr txBox="1"/>
            <p:nvPr/>
          </p:nvSpPr>
          <p:spPr>
            <a:xfrm rot="16849652">
              <a:off x="2778234" y="2693749"/>
              <a:ext cx="1447682" cy="665809"/>
            </a:xfrm>
            <a:prstGeom prst="rect">
              <a:avLst/>
            </a:prstGeom>
            <a:noFill/>
          </p:spPr>
          <p:txBody>
            <a:bodyPr wrap="square" rtlCol="0" anchor="b">
              <a:prstTxWarp prst="textArchUp">
                <a:avLst>
                  <a:gd name="adj" fmla="val 11567974"/>
                </a:avLst>
              </a:prstTxWarp>
              <a:noAutofit/>
            </a:bodyPr>
            <a:lstStyle/>
            <a:p>
              <a:pPr algn="ctr"/>
              <a:r>
                <a:rPr lang="it-IT" sz="1200" b="1" dirty="0">
                  <a:solidFill>
                    <a:schemeClr val="bg1"/>
                  </a:solidFill>
                  <a:latin typeface="Century Gothic" panose="020B0502020202020204" pitchFamily="34" charset="0"/>
                </a:rPr>
                <a:t>Opinion </a:t>
              </a:r>
            </a:p>
            <a:p>
              <a:pPr algn="ctr"/>
              <a:r>
                <a:rPr lang="it-IT" sz="1200" b="1" dirty="0">
                  <a:solidFill>
                    <a:schemeClr val="bg1"/>
                  </a:solidFill>
                  <a:latin typeface="Century Gothic" panose="020B0502020202020204" pitchFamily="34" charset="0"/>
                </a:rPr>
                <a:t>Reins &amp;UW</a:t>
              </a:r>
            </a:p>
          </p:txBody>
        </p:sp>
      </p:grpSp>
      <p:sp>
        <p:nvSpPr>
          <p:cNvPr id="21" name="Flowchart: Terminator 91">
            <a:extLst>
              <a:ext uri="{FF2B5EF4-FFF2-40B4-BE49-F238E27FC236}">
                <a16:creationId xmlns:a16="http://schemas.microsoft.com/office/drawing/2014/main" id="{DE7324DA-B90D-47FA-9615-921CCC2E7AF8}"/>
              </a:ext>
            </a:extLst>
          </p:cNvPr>
          <p:cNvSpPr/>
          <p:nvPr/>
        </p:nvSpPr>
        <p:spPr>
          <a:xfrm>
            <a:off x="3652434" y="1165593"/>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Best Estimate</a:t>
            </a:r>
          </a:p>
        </p:txBody>
      </p:sp>
      <p:sp>
        <p:nvSpPr>
          <p:cNvPr id="22" name="Flowchart: Terminator 91">
            <a:extLst>
              <a:ext uri="{FF2B5EF4-FFF2-40B4-BE49-F238E27FC236}">
                <a16:creationId xmlns:a16="http://schemas.microsoft.com/office/drawing/2014/main" id="{8E53559F-115A-42E9-B1C8-22F4B429C12D}"/>
              </a:ext>
            </a:extLst>
          </p:cNvPr>
          <p:cNvSpPr/>
          <p:nvPr/>
        </p:nvSpPr>
        <p:spPr>
          <a:xfrm>
            <a:off x="1601782" y="3173152"/>
            <a:ext cx="1890321" cy="615887"/>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Misure di Gestione</a:t>
            </a:r>
          </a:p>
        </p:txBody>
      </p:sp>
      <p:sp>
        <p:nvSpPr>
          <p:cNvPr id="23" name="Flowchart: Terminator 91">
            <a:extLst>
              <a:ext uri="{FF2B5EF4-FFF2-40B4-BE49-F238E27FC236}">
                <a16:creationId xmlns:a16="http://schemas.microsoft.com/office/drawing/2014/main" id="{E2FC18EE-332C-4D2F-827E-6E3D3CCE0887}"/>
              </a:ext>
            </a:extLst>
          </p:cNvPr>
          <p:cNvSpPr/>
          <p:nvPr/>
        </p:nvSpPr>
        <p:spPr>
          <a:xfrm>
            <a:off x="5626838" y="3173152"/>
            <a:ext cx="1852689" cy="593986"/>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ALAC DT</a:t>
            </a:r>
          </a:p>
        </p:txBody>
      </p:sp>
      <p:sp>
        <p:nvSpPr>
          <p:cNvPr id="3" name="Titolo 2">
            <a:extLst>
              <a:ext uri="{FF2B5EF4-FFF2-40B4-BE49-F238E27FC236}">
                <a16:creationId xmlns:a16="http://schemas.microsoft.com/office/drawing/2014/main" id="{6C04462F-E8EF-4282-BD60-14A80EE8D9B8}"/>
              </a:ext>
            </a:extLst>
          </p:cNvPr>
          <p:cNvSpPr>
            <a:spLocks noGrp="1"/>
          </p:cNvSpPr>
          <p:nvPr>
            <p:ph type="title"/>
          </p:nvPr>
        </p:nvSpPr>
        <p:spPr/>
        <p:txBody>
          <a:bodyPr/>
          <a:lstStyle/>
          <a:p>
            <a:r>
              <a:rPr lang="it-IT" sz="2000" dirty="0">
                <a:latin typeface="Century Gothic" panose="020B0502020202020204" pitchFamily="34" charset="0"/>
              </a:rPr>
              <a:t>Expert</a:t>
            </a:r>
            <a:r>
              <a:rPr lang="it-IT" sz="2000" dirty="0">
                <a:latin typeface="Century Gothic" panose="020B0502020202020204" pitchFamily="34" charset="0"/>
                <a:cs typeface="Vani" panose="020B0502040204020203" pitchFamily="18" charset="0"/>
              </a:rPr>
              <a:t> </a:t>
            </a:r>
            <a:r>
              <a:rPr lang="it-IT" sz="2000" dirty="0">
                <a:latin typeface="Century Gothic" panose="020B0502020202020204" pitchFamily="34" charset="0"/>
              </a:rPr>
              <a:t>Judgement: esempi</a:t>
            </a:r>
            <a:br>
              <a:rPr lang="it-IT" sz="2000" dirty="0">
                <a:solidFill>
                  <a:schemeClr val="accent2"/>
                </a:solidFill>
                <a:latin typeface="Century Gothic" panose="020B0502020202020204" pitchFamily="34" charset="0"/>
              </a:rPr>
            </a:br>
            <a:endParaRPr lang="it-IT" sz="2000" dirty="0"/>
          </a:p>
        </p:txBody>
      </p:sp>
      <p:sp>
        <p:nvSpPr>
          <p:cNvPr id="13" name="TextBox 114">
            <a:extLst>
              <a:ext uri="{FF2B5EF4-FFF2-40B4-BE49-F238E27FC236}">
                <a16:creationId xmlns:a16="http://schemas.microsoft.com/office/drawing/2014/main" id="{CAFC4CDE-69CD-459D-8E00-35B8A15E2B93}"/>
              </a:ext>
            </a:extLst>
          </p:cNvPr>
          <p:cNvSpPr txBox="1"/>
          <p:nvPr/>
        </p:nvSpPr>
        <p:spPr>
          <a:xfrm>
            <a:off x="3794932" y="1887170"/>
            <a:ext cx="1785777" cy="769441"/>
          </a:xfrm>
          <a:prstGeom prst="rect">
            <a:avLst/>
          </a:prstGeom>
          <a:noFill/>
        </p:spPr>
        <p:txBody>
          <a:bodyPr wrap="square" rtlCol="0">
            <a:spAutoFit/>
          </a:bodyPr>
          <a:lstStyle/>
          <a:p>
            <a:pPr algn="ctr"/>
            <a:r>
              <a:rPr lang="it-IT" sz="1100" dirty="0">
                <a:solidFill>
                  <a:srgbClr val="002060"/>
                </a:solidFill>
                <a:latin typeface="Century Gothic" panose="020B0502020202020204" pitchFamily="34" charset="0"/>
              </a:rPr>
              <a:t>Definizione della lunghezza dell’orizzonte di proiezione</a:t>
            </a:r>
          </a:p>
        </p:txBody>
      </p:sp>
      <p:sp>
        <p:nvSpPr>
          <p:cNvPr id="14" name="TextBox 114">
            <a:extLst>
              <a:ext uri="{FF2B5EF4-FFF2-40B4-BE49-F238E27FC236}">
                <a16:creationId xmlns:a16="http://schemas.microsoft.com/office/drawing/2014/main" id="{EB8C7DE4-30B0-4241-80F2-0EE26C6CD88F}"/>
              </a:ext>
            </a:extLst>
          </p:cNvPr>
          <p:cNvSpPr txBox="1"/>
          <p:nvPr/>
        </p:nvSpPr>
        <p:spPr>
          <a:xfrm>
            <a:off x="1670175" y="3932110"/>
            <a:ext cx="1785777" cy="1754326"/>
          </a:xfrm>
          <a:prstGeom prst="rect">
            <a:avLst/>
          </a:prstGeom>
          <a:solidFill>
            <a:schemeClr val="bg1"/>
          </a:solidFill>
        </p:spPr>
        <p:txBody>
          <a:bodyPr wrap="square" rtlCol="0">
            <a:spAutoFit/>
          </a:bodyPr>
          <a:lstStyle/>
          <a:p>
            <a:r>
              <a:rPr lang="it-IT" sz="900" dirty="0">
                <a:solidFill>
                  <a:srgbClr val="002060"/>
                </a:solidFill>
                <a:latin typeface="Century Gothic" panose="020B0502020202020204" pitchFamily="34" charset="0"/>
              </a:rPr>
              <a:t>•asset allocation strategica;</a:t>
            </a:r>
          </a:p>
          <a:p>
            <a:r>
              <a:rPr lang="it-IT" sz="900" dirty="0">
                <a:solidFill>
                  <a:srgbClr val="002060"/>
                </a:solidFill>
                <a:latin typeface="Century Gothic" panose="020B0502020202020204" pitchFamily="34" charset="0"/>
              </a:rPr>
              <a:t>•politiche di realizzo delle plus/minus;</a:t>
            </a:r>
          </a:p>
          <a:p>
            <a:r>
              <a:rPr lang="it-IT" sz="900" dirty="0">
                <a:solidFill>
                  <a:srgbClr val="002060"/>
                </a:solidFill>
                <a:latin typeface="Century Gothic" panose="020B0502020202020204" pitchFamily="34" charset="0"/>
              </a:rPr>
              <a:t>•strategie di rendimento target sulle gestioni separate;</a:t>
            </a:r>
          </a:p>
          <a:p>
            <a:r>
              <a:rPr lang="it-IT" sz="900" dirty="0">
                <a:solidFill>
                  <a:srgbClr val="002060"/>
                </a:solidFill>
                <a:latin typeface="Century Gothic" panose="020B0502020202020204" pitchFamily="34" charset="0"/>
              </a:rPr>
              <a:t>•azioni commerciali (business plan, revisione minimi garantiti);</a:t>
            </a:r>
          </a:p>
          <a:p>
            <a:r>
              <a:rPr lang="it-IT" sz="900" dirty="0">
                <a:solidFill>
                  <a:srgbClr val="002060"/>
                </a:solidFill>
                <a:latin typeface="Century Gothic" panose="020B0502020202020204" pitchFamily="34" charset="0"/>
              </a:rPr>
              <a:t>•evoluzione delle spese future.</a:t>
            </a:r>
          </a:p>
          <a:p>
            <a:endParaRPr lang="it-IT" sz="900" dirty="0">
              <a:solidFill>
                <a:srgbClr val="002060"/>
              </a:solidFill>
              <a:latin typeface="Century Gothic" panose="020B0502020202020204" pitchFamily="34" charset="0"/>
            </a:endParaRPr>
          </a:p>
        </p:txBody>
      </p:sp>
      <p:sp>
        <p:nvSpPr>
          <p:cNvPr id="15" name="TextBox 114">
            <a:extLst>
              <a:ext uri="{FF2B5EF4-FFF2-40B4-BE49-F238E27FC236}">
                <a16:creationId xmlns:a16="http://schemas.microsoft.com/office/drawing/2014/main" id="{810507A2-B605-4B2F-A3EB-736CCABB32E1}"/>
              </a:ext>
            </a:extLst>
          </p:cNvPr>
          <p:cNvSpPr txBox="1"/>
          <p:nvPr/>
        </p:nvSpPr>
        <p:spPr>
          <a:xfrm>
            <a:off x="5691482" y="4014750"/>
            <a:ext cx="1785777" cy="769441"/>
          </a:xfrm>
          <a:prstGeom prst="rect">
            <a:avLst/>
          </a:prstGeom>
          <a:solidFill>
            <a:schemeClr val="bg1"/>
          </a:solidFill>
        </p:spPr>
        <p:txBody>
          <a:bodyPr wrap="square" rtlCol="0">
            <a:spAutoFit/>
          </a:bodyPr>
          <a:lstStyle/>
          <a:p>
            <a:pPr algn="ctr"/>
            <a:r>
              <a:rPr lang="it-IT" sz="1100" dirty="0">
                <a:solidFill>
                  <a:srgbClr val="002060"/>
                </a:solidFill>
                <a:latin typeface="Century Gothic" panose="020B0502020202020204" pitchFamily="34" charset="0"/>
              </a:rPr>
              <a:t>Abbattimento del NB dopo lo scenario di perdita derivante dall’SCR</a:t>
            </a:r>
          </a:p>
        </p:txBody>
      </p:sp>
    </p:spTree>
    <p:extLst>
      <p:ext uri="{BB962C8B-B14F-4D97-AF65-F5344CB8AC3E}">
        <p14:creationId xmlns:p14="http://schemas.microsoft.com/office/powerpoint/2010/main" val="682046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ADE07-8868-40C1-A86B-15EB6A173A86}"/>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Esempio Reportistica Funzione Attuariale</a:t>
            </a:r>
          </a:p>
        </p:txBody>
      </p:sp>
      <p:sp>
        <p:nvSpPr>
          <p:cNvPr id="4" name="Segnaposto numero diapositiva 3">
            <a:extLst>
              <a:ext uri="{FF2B5EF4-FFF2-40B4-BE49-F238E27FC236}">
                <a16:creationId xmlns:a16="http://schemas.microsoft.com/office/drawing/2014/main" id="{921A5D25-81BE-4720-97CC-FBBE5100DBEC}"/>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58</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AB63E8BD-D3BE-4F22-8719-6FC115DCFDCD}"/>
              </a:ext>
            </a:extLst>
          </p:cNvPr>
          <p:cNvSpPr>
            <a:spLocks noGrp="1"/>
          </p:cNvSpPr>
          <p:nvPr>
            <p:ph idx="4294967295"/>
          </p:nvPr>
        </p:nvSpPr>
        <p:spPr>
          <a:xfrm>
            <a:off x="381424" y="476672"/>
            <a:ext cx="8153400" cy="4308475"/>
          </a:xfrm>
        </p:spPr>
        <p:txBody>
          <a:bodyPr/>
          <a:lstStyle/>
          <a:p>
            <a:pPr marL="0" indent="0">
              <a:buNone/>
            </a:pPr>
            <a:endParaRPr lang="it-IT" sz="1600" b="1" dirty="0">
              <a:solidFill>
                <a:srgbClr val="002060"/>
              </a:solidFill>
              <a:latin typeface="Century Gothic" panose="020B0502020202020204" pitchFamily="34" charset="0"/>
            </a:endParaRPr>
          </a:p>
          <a:p>
            <a:pPr marL="0" indent="0">
              <a:buNone/>
            </a:pPr>
            <a:r>
              <a:rPr lang="it-IT" sz="1600" b="1" dirty="0">
                <a:solidFill>
                  <a:srgbClr val="002060"/>
                </a:solidFill>
                <a:latin typeface="Century Gothic" panose="020B0502020202020204" pitchFamily="34" charset="0"/>
              </a:rPr>
              <a:t>Destinatario Consiglio di Amministrazione</a:t>
            </a:r>
          </a:p>
          <a:p>
            <a:r>
              <a:rPr lang="it-IT" sz="1600" dirty="0">
                <a:solidFill>
                  <a:srgbClr val="002060"/>
                </a:solidFill>
                <a:latin typeface="Century Gothic" panose="020B0502020202020204" pitchFamily="34" charset="0"/>
              </a:rPr>
              <a:t>Redazione e sottoscrizione della Relazione sulla sufficienza delle riserve tecniche di bilancio ai sensi del regolamento IVASS n° 22 del 2008</a:t>
            </a:r>
          </a:p>
          <a:p>
            <a:r>
              <a:rPr lang="it-IT" sz="1600" dirty="0">
                <a:solidFill>
                  <a:srgbClr val="002060"/>
                </a:solidFill>
                <a:latin typeface="Century Gothic" panose="020B0502020202020204" pitchFamily="34" charset="0"/>
              </a:rPr>
              <a:t> Sottoscrizione, unitamente ad un Responsabile dell’Impresa, della stima dei rendimenti attuali e prevedibili delle Gestioni Separate ( non necessariamente da presentare al Consiglio di Amministrazione)</a:t>
            </a:r>
          </a:p>
          <a:p>
            <a:r>
              <a:rPr lang="it-IT" sz="1600" dirty="0">
                <a:solidFill>
                  <a:srgbClr val="002060"/>
                </a:solidFill>
                <a:latin typeface="Century Gothic" panose="020B0502020202020204" pitchFamily="34" charset="0"/>
              </a:rPr>
              <a:t>Per le gestioni separate in cui fosse presente il fondo utili, una nota in cui illustra i criteri seguiti per la determinazione della quota del fondo utili attribuita ai fini del calcolo del tasso medio di rendimento.</a:t>
            </a:r>
          </a:p>
          <a:p>
            <a:r>
              <a:rPr lang="it-IT" sz="1600" dirty="0">
                <a:solidFill>
                  <a:srgbClr val="002060"/>
                </a:solidFill>
                <a:latin typeface="Century Gothic" panose="020B0502020202020204" pitchFamily="34" charset="0"/>
              </a:rPr>
              <a:t>adeguata informativa all’Organo amministrativo,  nell’ambito dei compiti previsti dall’art. 30-sexies del CAP, dall’art. 272 del Regolamento UE 35/2015 e dall’art. 38 del Regolamento 38/2018 della verifica della correttezza e adeguatezza del calcolo della MTRT (misura transitoria riserve tecniche)</a:t>
            </a:r>
          </a:p>
          <a:p>
            <a:r>
              <a:rPr lang="it-IT" sz="1600" dirty="0">
                <a:solidFill>
                  <a:srgbClr val="002060"/>
                </a:solidFill>
                <a:latin typeface="Century Gothic" panose="020B0502020202020204" pitchFamily="34" charset="0"/>
              </a:rPr>
              <a:t>Relazione annuale ai sensi del Reg 38 comprendente la rendicontazione annuale delle verifiche svolte anno precedente, monitoraggio piano raccomandazioni formulate dalla FA, pianificazione attività anno successivo, impiego budget anno precedente, richiesta approvazione budget anno successivo </a:t>
            </a:r>
          </a:p>
          <a:p>
            <a:pPr algn="just"/>
            <a:r>
              <a:rPr lang="it-IT" sz="1600" dirty="0">
                <a:solidFill>
                  <a:srgbClr val="002060"/>
                </a:solidFill>
                <a:latin typeface="Century Gothic" panose="020B0502020202020204" pitchFamily="34" charset="0"/>
              </a:rPr>
              <a:t>AFR Actuarial Function Report contenente validazione annuale delle TP (centrali e stressate UW),opinion sulla politica di sottoscrizione, sull’adeguatezza degli accordi di riassicurazione, esiti delle verifiche di Data Quality, validazione EJ, annex con formalizzazione esiti dei controlli effettuati dalla Funzione; nuove raccomandazioni della Funzione</a:t>
            </a:r>
          </a:p>
        </p:txBody>
      </p:sp>
    </p:spTree>
    <p:extLst>
      <p:ext uri="{BB962C8B-B14F-4D97-AF65-F5344CB8AC3E}">
        <p14:creationId xmlns:p14="http://schemas.microsoft.com/office/powerpoint/2010/main" val="2578590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ADE07-8868-40C1-A86B-15EB6A173A86}"/>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Esempio Reportistica Funzione Attuariale</a:t>
            </a:r>
          </a:p>
        </p:txBody>
      </p:sp>
      <p:sp>
        <p:nvSpPr>
          <p:cNvPr id="4" name="Segnaposto numero diapositiva 3">
            <a:extLst>
              <a:ext uri="{FF2B5EF4-FFF2-40B4-BE49-F238E27FC236}">
                <a16:creationId xmlns:a16="http://schemas.microsoft.com/office/drawing/2014/main" id="{921A5D25-81BE-4720-97CC-FBBE5100DBEC}"/>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59</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AB63E8BD-D3BE-4F22-8719-6FC115DCFDCD}"/>
              </a:ext>
            </a:extLst>
          </p:cNvPr>
          <p:cNvSpPr>
            <a:spLocks noGrp="1"/>
          </p:cNvSpPr>
          <p:nvPr>
            <p:ph idx="4294967295"/>
          </p:nvPr>
        </p:nvSpPr>
        <p:spPr>
          <a:xfrm>
            <a:off x="353405" y="764704"/>
            <a:ext cx="8153400" cy="4308475"/>
          </a:xfrm>
        </p:spPr>
        <p:txBody>
          <a:bodyPr/>
          <a:lstStyle/>
          <a:p>
            <a:pPr marL="0" indent="0">
              <a:buNone/>
            </a:pPr>
            <a:r>
              <a:rPr lang="it-IT" sz="1600" b="1" dirty="0">
                <a:solidFill>
                  <a:srgbClr val="002060"/>
                </a:solidFill>
                <a:latin typeface="Century Gothic" panose="020B0502020202020204" pitchFamily="34" charset="0"/>
              </a:rPr>
              <a:t>Destinatario Consiglio di Amministrazione</a:t>
            </a:r>
          </a:p>
          <a:p>
            <a:r>
              <a:rPr lang="it-IT" sz="1600" dirty="0">
                <a:solidFill>
                  <a:srgbClr val="002060"/>
                </a:solidFill>
                <a:latin typeface="Century Gothic" panose="020B0502020202020204" pitchFamily="34" charset="0"/>
              </a:rPr>
              <a:t>Report annuale di validazione ALAC DT , annex con formalizzazione esito dei controlli, nuove raccomandazioni della Funzione</a:t>
            </a:r>
          </a:p>
          <a:p>
            <a:r>
              <a:rPr lang="it-IT" sz="1600" dirty="0">
                <a:solidFill>
                  <a:srgbClr val="002060"/>
                </a:solidFill>
                <a:latin typeface="Century Gothic" panose="020B0502020202020204" pitchFamily="34" charset="0"/>
              </a:rPr>
              <a:t>Report annuale di validazione ALAC TP annex con formalizzazione esito dei controlli, nuove raccomandazioni della Funzione</a:t>
            </a:r>
          </a:p>
          <a:p>
            <a:r>
              <a:rPr lang="it-IT" sz="1600" dirty="0">
                <a:solidFill>
                  <a:srgbClr val="002060"/>
                </a:solidFill>
                <a:latin typeface="Century Gothic" panose="020B0502020202020204" pitchFamily="34" charset="0"/>
              </a:rPr>
              <a:t>Report annuale di validazione TP prospettiche nell’ambito del processo ORSA, annex con formalizzazione esito dei controlli, nuove raccomandazioni della Funzione</a:t>
            </a:r>
          </a:p>
          <a:p>
            <a:r>
              <a:rPr lang="it-IT" sz="1600" dirty="0">
                <a:solidFill>
                  <a:srgbClr val="002060"/>
                </a:solidFill>
                <a:latin typeface="Century Gothic" panose="020B0502020202020204" pitchFamily="34" charset="0"/>
              </a:rPr>
              <a:t>informativa semestrale con aggiornamento stato avanzamento del piano di attività della Funzione e monitoraggio piano raccomandazioni formulate dalla FA</a:t>
            </a:r>
          </a:p>
          <a:p>
            <a:r>
              <a:rPr lang="it-IT" sz="1600" dirty="0">
                <a:solidFill>
                  <a:srgbClr val="002060"/>
                </a:solidFill>
                <a:latin typeface="Century Gothic" panose="020B0502020202020204" pitchFamily="34" charset="0"/>
              </a:rPr>
              <a:t>Aggiornamento annuale linee guida Materialità e EJ </a:t>
            </a:r>
          </a:p>
          <a:p>
            <a:r>
              <a:rPr lang="it-IT" sz="1600" dirty="0">
                <a:solidFill>
                  <a:srgbClr val="002060"/>
                </a:solidFill>
                <a:latin typeface="Century Gothic" panose="020B0502020202020204" pitchFamily="34" charset="0"/>
              </a:rPr>
              <a:t>Aggiornamento annuale politica FA, Data Quality e supporto altre politiche ( es riservazione SI/SII, sottoscrizione, riassicurazione, sistema di gestione dei rischi e Orsa</a:t>
            </a:r>
          </a:p>
          <a:p>
            <a:endParaRPr lang="it-IT" sz="1400" dirty="0">
              <a:solidFill>
                <a:srgbClr val="002060"/>
              </a:solidFill>
              <a:latin typeface="Century Gothic" panose="020B0502020202020204" pitchFamily="34" charset="0"/>
            </a:endParaRPr>
          </a:p>
          <a:p>
            <a:pPr marL="0" indent="0">
              <a:buNone/>
            </a:pPr>
            <a:endParaRPr lang="it-IT" sz="1600" b="1" dirty="0">
              <a:solidFill>
                <a:srgbClr val="002060"/>
              </a:solidFill>
              <a:latin typeface="Century Gothic" panose="020B0502020202020204" pitchFamily="34" charset="0"/>
            </a:endParaRPr>
          </a:p>
          <a:p>
            <a:pPr marL="0" indent="0">
              <a:buNone/>
            </a:pPr>
            <a:r>
              <a:rPr lang="it-IT" sz="1600" b="1" dirty="0">
                <a:solidFill>
                  <a:srgbClr val="002060"/>
                </a:solidFill>
                <a:latin typeface="Century Gothic" panose="020B0502020202020204" pitchFamily="34" charset="0"/>
              </a:rPr>
              <a:t>Destinatario Alta direzione/ Collegio sindacale / Comitati </a:t>
            </a:r>
            <a:r>
              <a:rPr lang="it-IT" sz="1600" dirty="0">
                <a:solidFill>
                  <a:srgbClr val="002060"/>
                </a:solidFill>
                <a:latin typeface="Century Gothic" panose="020B0502020202020204" pitchFamily="34" charset="0"/>
              </a:rPr>
              <a:t>– relazione trimestrale sulle attività di verifica svolte, annex con formalizzazione esito dei controlli su valutazioni trimestrali, monitoraggio piano raccomandazioni</a:t>
            </a:r>
          </a:p>
        </p:txBody>
      </p:sp>
    </p:spTree>
    <p:extLst>
      <p:ext uri="{BB962C8B-B14F-4D97-AF65-F5344CB8AC3E}">
        <p14:creationId xmlns:p14="http://schemas.microsoft.com/office/powerpoint/2010/main" val="136708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678D5-F768-436D-AB9A-177E07842F79}"/>
              </a:ext>
            </a:extLst>
          </p:cNvPr>
          <p:cNvSpPr>
            <a:spLocks noGrp="1"/>
          </p:cNvSpPr>
          <p:nvPr>
            <p:ph type="title"/>
          </p:nvPr>
        </p:nvSpPr>
        <p:spPr/>
        <p:txBody>
          <a:bodyPr>
            <a:noAutofit/>
          </a:bodyPr>
          <a:lstStyle/>
          <a:p>
            <a:pPr fontAlgn="base">
              <a:spcBef>
                <a:spcPct val="50000"/>
              </a:spcBef>
              <a:spcAft>
                <a:spcPct val="0"/>
              </a:spcAft>
            </a:pPr>
            <a:r>
              <a:rPr lang="it-IT" sz="2000" b="1" dirty="0">
                <a:latin typeface="Century Gothic" panose="020B0502020202020204" pitchFamily="34" charset="0"/>
              </a:rPr>
              <a:t>Strutturazione ed Esternalizzazione della Funzione Attuariale                       </a:t>
            </a:r>
          </a:p>
        </p:txBody>
      </p:sp>
      <p:sp>
        <p:nvSpPr>
          <p:cNvPr id="4" name="Segnaposto numero diapositiva 3">
            <a:extLst>
              <a:ext uri="{FF2B5EF4-FFF2-40B4-BE49-F238E27FC236}">
                <a16:creationId xmlns:a16="http://schemas.microsoft.com/office/drawing/2014/main" id="{51ADA446-183C-4977-A84C-47A5C4644708}"/>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6</a:t>
            </a:fld>
            <a:endParaRPr lang="it-IT" dirty="0">
              <a:latin typeface="Century Gothic" panose="020B0502020202020204" pitchFamily="34" charset="0"/>
            </a:endParaRPr>
          </a:p>
        </p:txBody>
      </p:sp>
      <p:sp>
        <p:nvSpPr>
          <p:cNvPr id="5" name="Segnaposto contenuto 4">
            <a:extLst>
              <a:ext uri="{FF2B5EF4-FFF2-40B4-BE49-F238E27FC236}">
                <a16:creationId xmlns:a16="http://schemas.microsoft.com/office/drawing/2014/main" id="{95EB68E5-8C01-4344-B0F7-70CD077A3974}"/>
              </a:ext>
            </a:extLst>
          </p:cNvPr>
          <p:cNvSpPr>
            <a:spLocks noGrp="1"/>
          </p:cNvSpPr>
          <p:nvPr>
            <p:ph idx="4294967295"/>
          </p:nvPr>
        </p:nvSpPr>
        <p:spPr>
          <a:xfrm>
            <a:off x="383761" y="1484784"/>
            <a:ext cx="8153400" cy="3175000"/>
          </a:xfrm>
        </p:spPr>
        <p:txBody>
          <a:bodyPr/>
          <a:lstStyle/>
          <a:p>
            <a:r>
              <a:rPr lang="it-IT" sz="1800" dirty="0">
                <a:solidFill>
                  <a:srgbClr val="002060"/>
                </a:solidFill>
                <a:latin typeface="Century Gothic" panose="020B0502020202020204" pitchFamily="34" charset="0"/>
              </a:rPr>
              <a:t>La strutturazione della Funzione Attuariale dipende dalla dimensione e dal governo societario ( rafforzato, ordinario e semplificato);</a:t>
            </a:r>
            <a:r>
              <a:rPr lang="it-IT" dirty="0"/>
              <a:t> </a:t>
            </a:r>
            <a:r>
              <a:rPr lang="it-IT" sz="1800" dirty="0">
                <a:solidFill>
                  <a:srgbClr val="002060"/>
                </a:solidFill>
                <a:latin typeface="Century Gothic" panose="020B0502020202020204" pitchFamily="34" charset="0"/>
              </a:rPr>
              <a:t>dalla natura, complessità e portata dei rischi che caratterizzano l’impresa</a:t>
            </a:r>
          </a:p>
          <a:p>
            <a:pPr marL="0" indent="0">
              <a:buNone/>
            </a:pPr>
            <a:endParaRPr lang="it-IT" sz="1800" dirty="0">
              <a:solidFill>
                <a:srgbClr val="002060"/>
              </a:solidFill>
              <a:latin typeface="Century Gothic" panose="020B0502020202020204" pitchFamily="34" charset="0"/>
            </a:endParaRPr>
          </a:p>
          <a:p>
            <a:r>
              <a:rPr lang="it-IT" sz="1800" dirty="0">
                <a:solidFill>
                  <a:srgbClr val="002060"/>
                </a:solidFill>
                <a:latin typeface="Century Gothic" panose="020B0502020202020204" pitchFamily="34" charset="0"/>
              </a:rPr>
              <a:t>Nella Direttiva Solvency II art.49 non è previsto nessun divieto in merito all’esternalizzazione della Funzione Attuariale;</a:t>
            </a:r>
          </a:p>
          <a:p>
            <a:endParaRPr lang="it-IT" sz="1800" dirty="0">
              <a:solidFill>
                <a:srgbClr val="002060"/>
              </a:solidFill>
              <a:latin typeface="Century Gothic" panose="020B0502020202020204" pitchFamily="34" charset="0"/>
            </a:endParaRPr>
          </a:p>
          <a:p>
            <a:r>
              <a:rPr lang="it-IT" sz="1800" dirty="0">
                <a:solidFill>
                  <a:srgbClr val="002060"/>
                </a:solidFill>
                <a:latin typeface="Century Gothic" panose="020B0502020202020204" pitchFamily="34" charset="0"/>
              </a:rPr>
              <a:t>Principali Debolezze riscontrante dal Regolatore sulla FA nella </a:t>
            </a:r>
            <a:r>
              <a:rPr lang="it-IT" sz="1800" b="1" dirty="0">
                <a:solidFill>
                  <a:srgbClr val="002060"/>
                </a:solidFill>
                <a:latin typeface="Century Gothic" panose="020B0502020202020204" pitchFamily="34" charset="0"/>
              </a:rPr>
              <a:t>lettera al mercato IVASS sulle BEL del 2018 </a:t>
            </a:r>
            <a:r>
              <a:rPr lang="it-IT" sz="1800" dirty="0">
                <a:solidFill>
                  <a:srgbClr val="002060"/>
                </a:solidFill>
                <a:latin typeface="Century Gothic" panose="020B0502020202020204" pitchFamily="34" charset="0"/>
              </a:rPr>
              <a:t>nel corso degli accertamenti ispettivi sul ruolo e sulle attività svolte dalla Funzione Attuariale.</a:t>
            </a:r>
          </a:p>
        </p:txBody>
      </p:sp>
    </p:spTree>
    <p:extLst>
      <p:ext uri="{BB962C8B-B14F-4D97-AF65-F5344CB8AC3E}">
        <p14:creationId xmlns:p14="http://schemas.microsoft.com/office/powerpoint/2010/main" val="1430776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a:extLst>
              <a:ext uri="{FF2B5EF4-FFF2-40B4-BE49-F238E27FC236}">
                <a16:creationId xmlns:a16="http://schemas.microsoft.com/office/drawing/2014/main" id="{94138EC1-5765-4721-821B-9C1A8C54CE67}"/>
              </a:ext>
            </a:extLst>
          </p:cNvPr>
          <p:cNvSpPr txBox="1">
            <a:spLocks/>
          </p:cNvSpPr>
          <p:nvPr/>
        </p:nvSpPr>
        <p:spPr>
          <a:xfrm>
            <a:off x="139700" y="6368752"/>
            <a:ext cx="457200" cy="228600"/>
          </a:xfrm>
          <a:prstGeom prst="rect">
            <a:avLst/>
          </a:prstGeom>
        </p:spPr>
        <p:txBody>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AB1EDB12-6D16-4F21-9F12-C979D68D2378}" type="slidenum">
              <a:rPr lang="it-IT" sz="1000" smtClean="0">
                <a:solidFill>
                  <a:schemeClr val="bg1"/>
                </a:solidFill>
              </a:rPr>
              <a:pPr/>
              <a:t>60</a:t>
            </a:fld>
            <a:endParaRPr lang="it-IT" sz="1000" dirty="0">
              <a:solidFill>
                <a:schemeClr val="bg1"/>
              </a:solidFill>
            </a:endParaRPr>
          </a:p>
        </p:txBody>
      </p:sp>
      <p:grpSp>
        <p:nvGrpSpPr>
          <p:cNvPr id="23" name="Group 22">
            <a:extLst>
              <a:ext uri="{FF2B5EF4-FFF2-40B4-BE49-F238E27FC236}">
                <a16:creationId xmlns:a16="http://schemas.microsoft.com/office/drawing/2014/main" id="{C07B6B80-1AF2-4E45-8B99-DF4C5C51A068}"/>
              </a:ext>
            </a:extLst>
          </p:cNvPr>
          <p:cNvGrpSpPr/>
          <p:nvPr/>
        </p:nvGrpSpPr>
        <p:grpSpPr>
          <a:xfrm>
            <a:off x="1907704" y="2709000"/>
            <a:ext cx="5688632" cy="720000"/>
            <a:chOff x="2555776" y="2289882"/>
            <a:chExt cx="5688632" cy="720000"/>
          </a:xfrm>
        </p:grpSpPr>
        <p:cxnSp>
          <p:nvCxnSpPr>
            <p:cNvPr id="24" name="Straight Connector 23">
              <a:extLst>
                <a:ext uri="{FF2B5EF4-FFF2-40B4-BE49-F238E27FC236}">
                  <a16:creationId xmlns:a16="http://schemas.microsoft.com/office/drawing/2014/main" id="{678B791C-E6BF-4F87-A63E-EC48A5AD0771}"/>
                </a:ext>
              </a:extLst>
            </p:cNvPr>
            <p:cNvCxnSpPr>
              <a:cxnSpLocks/>
            </p:cNvCxnSpPr>
            <p:nvPr/>
          </p:nvCxnSpPr>
          <p:spPr>
            <a:xfrm>
              <a:off x="2915776" y="2924944"/>
              <a:ext cx="5328632" cy="0"/>
            </a:xfrm>
            <a:prstGeom prst="line">
              <a:avLst/>
            </a:prstGeom>
            <a:solidFill>
              <a:schemeClr val="accent1">
                <a:lumMod val="75000"/>
              </a:schemeClr>
            </a:solidFill>
            <a:ln w="38100">
              <a:solidFill>
                <a:srgbClr val="13BD9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F7CC4398-92BB-423A-9472-D646BFDA7AA4}"/>
                </a:ext>
              </a:extLst>
            </p:cNvPr>
            <p:cNvSpPr/>
            <p:nvPr/>
          </p:nvSpPr>
          <p:spPr>
            <a:xfrm>
              <a:off x="2555776" y="2289882"/>
              <a:ext cx="720000" cy="720000"/>
            </a:xfrm>
            <a:prstGeom prst="flowChartConnector">
              <a:avLst/>
            </a:prstGeom>
            <a:solidFill>
              <a:srgbClr val="13BD9D"/>
            </a:solidFill>
            <a:ln>
              <a:solidFill>
                <a:srgbClr val="13BD9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Century Gothic" panose="020B0502020202020204" pitchFamily="34" charset="0"/>
                </a:rPr>
                <a:t>4</a:t>
              </a:r>
            </a:p>
          </p:txBody>
        </p:sp>
      </p:grpSp>
      <p:sp>
        <p:nvSpPr>
          <p:cNvPr id="28" name="CasellaDiTesto 27">
            <a:extLst>
              <a:ext uri="{FF2B5EF4-FFF2-40B4-BE49-F238E27FC236}">
                <a16:creationId xmlns:a16="http://schemas.microsoft.com/office/drawing/2014/main" id="{DC15D3F2-F0B3-42A1-9B4E-BBF6B8E2D216}"/>
              </a:ext>
            </a:extLst>
          </p:cNvPr>
          <p:cNvSpPr txBox="1"/>
          <p:nvPr/>
        </p:nvSpPr>
        <p:spPr>
          <a:xfrm>
            <a:off x="2610376" y="2796927"/>
            <a:ext cx="5345960" cy="553998"/>
          </a:xfrm>
          <a:prstGeom prst="rect">
            <a:avLst/>
          </a:prstGeom>
          <a:noFill/>
        </p:spPr>
        <p:txBody>
          <a:bodyPr wrap="square" rtlCol="0">
            <a:spAutoFit/>
          </a:bodyPr>
          <a:lstStyle/>
          <a:p>
            <a:r>
              <a:rPr lang="it-IT" sz="1500" b="1" i="1" dirty="0">
                <a:solidFill>
                  <a:srgbClr val="002060"/>
                </a:solidFill>
                <a:latin typeface="Century Gothic" panose="020B0502020202020204" pitchFamily="34" charset="0"/>
              </a:rPr>
              <a:t>Supporto Creazione di Valore in un Framework Controllato</a:t>
            </a:r>
          </a:p>
        </p:txBody>
      </p:sp>
    </p:spTree>
    <p:extLst>
      <p:ext uri="{BB962C8B-B14F-4D97-AF65-F5344CB8AC3E}">
        <p14:creationId xmlns:p14="http://schemas.microsoft.com/office/powerpoint/2010/main" val="2098717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bwMode="gray"/>
        <p:txBody>
          <a:bodyPr>
            <a:noAutofit/>
          </a:bodyPr>
          <a:lstStyle/>
          <a:p>
            <a:r>
              <a:rPr lang="it-IT" sz="2000" dirty="0"/>
              <a:t>Trasversalità e competenze interdisciplinari della Funzione Attuariale</a:t>
            </a:r>
          </a:p>
        </p:txBody>
      </p:sp>
      <p:sp>
        <p:nvSpPr>
          <p:cNvPr id="15" name="Flowchart: Connector 87">
            <a:extLst>
              <a:ext uri="{FF2B5EF4-FFF2-40B4-BE49-F238E27FC236}">
                <a16:creationId xmlns:a16="http://schemas.microsoft.com/office/drawing/2014/main" id="{8FC93279-1085-4F13-AC6D-06E3DE45E10D}"/>
              </a:ext>
            </a:extLst>
          </p:cNvPr>
          <p:cNvSpPr/>
          <p:nvPr/>
        </p:nvSpPr>
        <p:spPr>
          <a:xfrm>
            <a:off x="1475656" y="829138"/>
            <a:ext cx="6264696" cy="5336165"/>
          </a:xfrm>
          <a:prstGeom prst="flowChartConnector">
            <a:avLst/>
          </a:prstGeom>
          <a:noFill/>
          <a:ln w="190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sp>
        <p:nvSpPr>
          <p:cNvPr id="16" name="Flowchart: Terminator 91">
            <a:extLst>
              <a:ext uri="{FF2B5EF4-FFF2-40B4-BE49-F238E27FC236}">
                <a16:creationId xmlns:a16="http://schemas.microsoft.com/office/drawing/2014/main" id="{BAD99AC9-C482-4621-916A-A05E9C691F64}"/>
              </a:ext>
            </a:extLst>
          </p:cNvPr>
          <p:cNvSpPr/>
          <p:nvPr/>
        </p:nvSpPr>
        <p:spPr>
          <a:xfrm>
            <a:off x="3708962" y="1230250"/>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Risk Management</a:t>
            </a:r>
          </a:p>
        </p:txBody>
      </p:sp>
      <p:sp>
        <p:nvSpPr>
          <p:cNvPr id="17" name="Flowchart: Terminator 91">
            <a:extLst>
              <a:ext uri="{FF2B5EF4-FFF2-40B4-BE49-F238E27FC236}">
                <a16:creationId xmlns:a16="http://schemas.microsoft.com/office/drawing/2014/main" id="{C222A0BB-C7B1-4047-B6FC-B4D91AFB4684}"/>
              </a:ext>
            </a:extLst>
          </p:cNvPr>
          <p:cNvSpPr/>
          <p:nvPr/>
        </p:nvSpPr>
        <p:spPr>
          <a:xfrm>
            <a:off x="6255187" y="2422679"/>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ALM</a:t>
            </a:r>
          </a:p>
        </p:txBody>
      </p:sp>
      <p:sp>
        <p:nvSpPr>
          <p:cNvPr id="18" name="Flowchart: Terminator 91">
            <a:extLst>
              <a:ext uri="{FF2B5EF4-FFF2-40B4-BE49-F238E27FC236}">
                <a16:creationId xmlns:a16="http://schemas.microsoft.com/office/drawing/2014/main" id="{1C8D7656-1E58-4AE3-8517-0FA03BA37173}"/>
              </a:ext>
            </a:extLst>
          </p:cNvPr>
          <p:cNvSpPr/>
          <p:nvPr/>
        </p:nvSpPr>
        <p:spPr>
          <a:xfrm>
            <a:off x="3708962" y="2204864"/>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Finanza</a:t>
            </a:r>
          </a:p>
        </p:txBody>
      </p:sp>
      <p:sp>
        <p:nvSpPr>
          <p:cNvPr id="19" name="Flowchart: Terminator 91">
            <a:extLst>
              <a:ext uri="{FF2B5EF4-FFF2-40B4-BE49-F238E27FC236}">
                <a16:creationId xmlns:a16="http://schemas.microsoft.com/office/drawing/2014/main" id="{25EB0612-DFBF-4B3F-880B-1182425C4B05}"/>
              </a:ext>
            </a:extLst>
          </p:cNvPr>
          <p:cNvSpPr/>
          <p:nvPr/>
        </p:nvSpPr>
        <p:spPr>
          <a:xfrm>
            <a:off x="1162737" y="2422679"/>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Pricing e </a:t>
            </a:r>
          </a:p>
          <a:p>
            <a:pPr algn="ctr"/>
            <a:r>
              <a:rPr lang="it-IT" sz="1200" b="1" dirty="0">
                <a:solidFill>
                  <a:schemeClr val="bg1"/>
                </a:solidFill>
                <a:latin typeface="Century Gothic" panose="020B0502020202020204" pitchFamily="34" charset="0"/>
              </a:rPr>
              <a:t>Riassicurazione</a:t>
            </a:r>
          </a:p>
        </p:txBody>
      </p:sp>
      <p:sp>
        <p:nvSpPr>
          <p:cNvPr id="21" name="Flowchart: Terminator 91">
            <a:extLst>
              <a:ext uri="{FF2B5EF4-FFF2-40B4-BE49-F238E27FC236}">
                <a16:creationId xmlns:a16="http://schemas.microsoft.com/office/drawing/2014/main" id="{BB976B69-0828-498A-AF2A-84B3EC02C223}"/>
              </a:ext>
            </a:extLst>
          </p:cNvPr>
          <p:cNvSpPr/>
          <p:nvPr/>
        </p:nvSpPr>
        <p:spPr>
          <a:xfrm>
            <a:off x="6255186" y="3461055"/>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CdG</a:t>
            </a:r>
          </a:p>
        </p:txBody>
      </p:sp>
      <p:sp>
        <p:nvSpPr>
          <p:cNvPr id="22" name="Flowchart: Terminator 91">
            <a:extLst>
              <a:ext uri="{FF2B5EF4-FFF2-40B4-BE49-F238E27FC236}">
                <a16:creationId xmlns:a16="http://schemas.microsoft.com/office/drawing/2014/main" id="{CDD82372-2FC8-4BA1-8B35-1EAA81A3D36C}"/>
              </a:ext>
            </a:extLst>
          </p:cNvPr>
          <p:cNvSpPr/>
          <p:nvPr/>
        </p:nvSpPr>
        <p:spPr>
          <a:xfrm>
            <a:off x="3708962" y="3859609"/>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Attuariato</a:t>
            </a:r>
          </a:p>
        </p:txBody>
      </p:sp>
      <p:sp>
        <p:nvSpPr>
          <p:cNvPr id="23" name="Flowchart: Terminator 91">
            <a:extLst>
              <a:ext uri="{FF2B5EF4-FFF2-40B4-BE49-F238E27FC236}">
                <a16:creationId xmlns:a16="http://schemas.microsoft.com/office/drawing/2014/main" id="{E74A2BA5-0227-4797-8994-DB6C78922774}"/>
              </a:ext>
            </a:extLst>
          </p:cNvPr>
          <p:cNvSpPr/>
          <p:nvPr/>
        </p:nvSpPr>
        <p:spPr>
          <a:xfrm>
            <a:off x="1162737" y="3515501"/>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IT</a:t>
            </a:r>
          </a:p>
        </p:txBody>
      </p:sp>
      <p:sp>
        <p:nvSpPr>
          <p:cNvPr id="24" name="Flowchart: Terminator 91">
            <a:extLst>
              <a:ext uri="{FF2B5EF4-FFF2-40B4-BE49-F238E27FC236}">
                <a16:creationId xmlns:a16="http://schemas.microsoft.com/office/drawing/2014/main" id="{194F808B-8CB5-4B54-BBD2-BC3A83815B80}"/>
              </a:ext>
            </a:extLst>
          </p:cNvPr>
          <p:cNvSpPr/>
          <p:nvPr/>
        </p:nvSpPr>
        <p:spPr>
          <a:xfrm>
            <a:off x="3708962" y="4941168"/>
            <a:ext cx="1957781" cy="649511"/>
          </a:xfrm>
          <a:prstGeom prst="flowChartTerminator">
            <a:avLst/>
          </a:prstGeom>
          <a:solidFill>
            <a:srgbClr val="F24B08"/>
          </a:solidFill>
          <a:ln>
            <a:solidFill>
              <a:srgbClr val="F24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latin typeface="Century Gothic" panose="020B0502020202020204" pitchFamily="34" charset="0"/>
              </a:rPr>
              <a:t>Amministrazione e Bilancio</a:t>
            </a:r>
          </a:p>
        </p:txBody>
      </p:sp>
    </p:spTree>
    <p:extLst>
      <p:ext uri="{BB962C8B-B14F-4D97-AF65-F5344CB8AC3E}">
        <p14:creationId xmlns:p14="http://schemas.microsoft.com/office/powerpoint/2010/main" val="3826203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62BC5017-79CC-49D1-91B7-3837028724ED}"/>
              </a:ext>
            </a:extLst>
          </p:cNvPr>
          <p:cNvCxnSpPr>
            <a:cxnSpLocks/>
            <a:stCxn id="44" idx="0"/>
            <a:endCxn id="94" idx="2"/>
          </p:cNvCxnSpPr>
          <p:nvPr/>
        </p:nvCxnSpPr>
        <p:spPr>
          <a:xfrm flipH="1" flipV="1">
            <a:off x="1120072" y="3556442"/>
            <a:ext cx="10374" cy="616424"/>
          </a:xfrm>
          <a:prstGeom prst="line">
            <a:avLst/>
          </a:prstGeom>
          <a:ln w="19050">
            <a:solidFill>
              <a:srgbClr val="F24B08"/>
            </a:solidFill>
            <a:prstDash val="sysDash"/>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904F097C-DE92-4AB7-925A-ACF36ED613E4}"/>
              </a:ext>
            </a:extLst>
          </p:cNvPr>
          <p:cNvCxnSpPr>
            <a:cxnSpLocks/>
            <a:stCxn id="72" idx="6"/>
            <a:endCxn id="69" idx="2"/>
          </p:cNvCxnSpPr>
          <p:nvPr/>
        </p:nvCxnSpPr>
        <p:spPr>
          <a:xfrm flipV="1">
            <a:off x="4512505" y="2999042"/>
            <a:ext cx="411241" cy="690618"/>
          </a:xfrm>
          <a:prstGeom prst="bentConnector3">
            <a:avLst>
              <a:gd name="adj1" fmla="val 50000"/>
            </a:avLst>
          </a:prstGeom>
          <a:ln w="38100">
            <a:solidFill>
              <a:srgbClr val="9C8F5E"/>
            </a:solidFill>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4CF6ECA7-A60E-47EC-8963-98465D910A3E}"/>
              </a:ext>
            </a:extLst>
          </p:cNvPr>
          <p:cNvCxnSpPr>
            <a:cxnSpLocks/>
            <a:stCxn id="69" idx="6"/>
            <a:endCxn id="70" idx="2"/>
          </p:cNvCxnSpPr>
          <p:nvPr/>
        </p:nvCxnSpPr>
        <p:spPr>
          <a:xfrm flipV="1">
            <a:off x="5859746" y="2308424"/>
            <a:ext cx="411241" cy="690618"/>
          </a:xfrm>
          <a:prstGeom prst="bentConnector3">
            <a:avLst>
              <a:gd name="adj1" fmla="val 50000"/>
            </a:avLst>
          </a:prstGeom>
          <a:ln w="38100">
            <a:solidFill>
              <a:srgbClr val="AB9F75"/>
            </a:solidFill>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5887B331-3ECD-4365-BD4A-B4DFF85C8755}"/>
              </a:ext>
            </a:extLst>
          </p:cNvPr>
          <p:cNvCxnSpPr>
            <a:cxnSpLocks/>
            <a:stCxn id="70" idx="6"/>
            <a:endCxn id="68" idx="2"/>
          </p:cNvCxnSpPr>
          <p:nvPr/>
        </p:nvCxnSpPr>
        <p:spPr>
          <a:xfrm flipV="1">
            <a:off x="7206987" y="1617806"/>
            <a:ext cx="411241" cy="690618"/>
          </a:xfrm>
          <a:prstGeom prst="bentConnector3">
            <a:avLst>
              <a:gd name="adj1" fmla="val 50000"/>
            </a:avLst>
          </a:prstGeom>
          <a:ln w="38100">
            <a:solidFill>
              <a:srgbClr val="B5AB85"/>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62B79337-73C1-4BCA-AF9A-D6C7B8AFA277}"/>
              </a:ext>
            </a:extLst>
          </p:cNvPr>
          <p:cNvCxnSpPr>
            <a:cxnSpLocks/>
            <a:stCxn id="74" idx="6"/>
            <a:endCxn id="72" idx="2"/>
          </p:cNvCxnSpPr>
          <p:nvPr/>
        </p:nvCxnSpPr>
        <p:spPr>
          <a:xfrm flipV="1">
            <a:off x="3165264" y="3689660"/>
            <a:ext cx="411241" cy="690618"/>
          </a:xfrm>
          <a:prstGeom prst="bentConnector3">
            <a:avLst>
              <a:gd name="adj1" fmla="val 50000"/>
            </a:avLst>
          </a:prstGeom>
          <a:ln w="38100">
            <a:solidFill>
              <a:srgbClr val="8B7F53"/>
            </a:solidFill>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BED7C122-E840-47DB-94DE-C6D117179EA9}"/>
              </a:ext>
            </a:extLst>
          </p:cNvPr>
          <p:cNvCxnSpPr>
            <a:cxnSpLocks/>
            <a:stCxn id="44" idx="6"/>
            <a:endCxn id="74" idx="2"/>
          </p:cNvCxnSpPr>
          <p:nvPr/>
        </p:nvCxnSpPr>
        <p:spPr>
          <a:xfrm flipV="1">
            <a:off x="1818023" y="4380278"/>
            <a:ext cx="411241" cy="480166"/>
          </a:xfrm>
          <a:prstGeom prst="bentConnector3">
            <a:avLst>
              <a:gd name="adj1" fmla="val 50000"/>
            </a:avLst>
          </a:prstGeom>
          <a:ln w="38100">
            <a:solidFill>
              <a:srgbClr val="73694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61CFC95-4799-4019-AA6A-47371CC94DD9}"/>
              </a:ext>
            </a:extLst>
          </p:cNvPr>
          <p:cNvGrpSpPr>
            <a:grpSpLocks noChangeAspect="1"/>
          </p:cNvGrpSpPr>
          <p:nvPr/>
        </p:nvGrpSpPr>
        <p:grpSpPr>
          <a:xfrm>
            <a:off x="4923746" y="2531042"/>
            <a:ext cx="936000" cy="936000"/>
            <a:chOff x="2232550" y="3321175"/>
            <a:chExt cx="1044000" cy="1044000"/>
          </a:xfrm>
        </p:grpSpPr>
        <p:sp>
          <p:nvSpPr>
            <p:cNvPr id="69" name="Flowchart: Connector 68">
              <a:extLst>
                <a:ext uri="{FF2B5EF4-FFF2-40B4-BE49-F238E27FC236}">
                  <a16:creationId xmlns:a16="http://schemas.microsoft.com/office/drawing/2014/main" id="{CB4E274F-22FE-45FB-8B15-2CB3A388EE0A}"/>
                </a:ext>
              </a:extLst>
            </p:cNvPr>
            <p:cNvSpPr/>
            <p:nvPr/>
          </p:nvSpPr>
          <p:spPr>
            <a:xfrm>
              <a:off x="2232550" y="3321175"/>
              <a:ext cx="1044000" cy="1044000"/>
            </a:xfrm>
            <a:prstGeom prst="flowChartConnector">
              <a:avLst/>
            </a:prstGeom>
            <a:solidFill>
              <a:schemeClr val="bg1"/>
            </a:solidFill>
            <a:ln w="57150">
              <a:solidFill>
                <a:srgbClr val="72BF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15" name="Flowchart: Connector 14">
              <a:extLst>
                <a:ext uri="{FF2B5EF4-FFF2-40B4-BE49-F238E27FC236}">
                  <a16:creationId xmlns:a16="http://schemas.microsoft.com/office/drawing/2014/main" id="{2D011303-E227-450D-B0A2-83CED76ECFC7}"/>
                </a:ext>
              </a:extLst>
            </p:cNvPr>
            <p:cNvSpPr/>
            <p:nvPr/>
          </p:nvSpPr>
          <p:spPr>
            <a:xfrm>
              <a:off x="2358550" y="3447175"/>
              <a:ext cx="792000" cy="792000"/>
            </a:xfrm>
            <a:prstGeom prst="flowChartConnector">
              <a:avLst/>
            </a:prstGeom>
            <a:solidFill>
              <a:srgbClr val="72BFC5"/>
            </a:solidFill>
            <a:ln w="57150">
              <a:solidFill>
                <a:srgbClr val="9ED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75" name="Graphic 74" descr="Research">
              <a:extLst>
                <a:ext uri="{FF2B5EF4-FFF2-40B4-BE49-F238E27FC236}">
                  <a16:creationId xmlns:a16="http://schemas.microsoft.com/office/drawing/2014/main" id="{1353FDC5-DC39-437E-94D0-ABABE219A8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3102" y="3637522"/>
              <a:ext cx="437161" cy="437161"/>
            </a:xfrm>
            <a:prstGeom prst="rect">
              <a:avLst/>
            </a:prstGeom>
          </p:spPr>
        </p:pic>
      </p:grpSp>
      <p:grpSp>
        <p:nvGrpSpPr>
          <p:cNvPr id="6" name="Group 5">
            <a:extLst>
              <a:ext uri="{FF2B5EF4-FFF2-40B4-BE49-F238E27FC236}">
                <a16:creationId xmlns:a16="http://schemas.microsoft.com/office/drawing/2014/main" id="{BA3668C7-192D-4314-964D-BCB297515E94}"/>
              </a:ext>
            </a:extLst>
          </p:cNvPr>
          <p:cNvGrpSpPr>
            <a:grpSpLocks noChangeAspect="1"/>
          </p:cNvGrpSpPr>
          <p:nvPr/>
        </p:nvGrpSpPr>
        <p:grpSpPr>
          <a:xfrm>
            <a:off x="3576505" y="3221660"/>
            <a:ext cx="936000" cy="936000"/>
            <a:chOff x="5398174" y="2614924"/>
            <a:chExt cx="1044000" cy="1044000"/>
          </a:xfrm>
        </p:grpSpPr>
        <p:sp>
          <p:nvSpPr>
            <p:cNvPr id="72" name="Flowchart: Connector 71">
              <a:extLst>
                <a:ext uri="{FF2B5EF4-FFF2-40B4-BE49-F238E27FC236}">
                  <a16:creationId xmlns:a16="http://schemas.microsoft.com/office/drawing/2014/main" id="{700FA065-C8D0-4767-8204-A7395C4DB06B}"/>
                </a:ext>
              </a:extLst>
            </p:cNvPr>
            <p:cNvSpPr/>
            <p:nvPr/>
          </p:nvSpPr>
          <p:spPr>
            <a:xfrm>
              <a:off x="5398174" y="2614924"/>
              <a:ext cx="1044000" cy="1044000"/>
            </a:xfrm>
            <a:prstGeom prst="flowChartConnector">
              <a:avLst/>
            </a:prstGeom>
            <a:solidFill>
              <a:schemeClr val="bg1"/>
            </a:solidFill>
            <a:ln w="57150">
              <a:solidFill>
                <a:srgbClr val="46CAB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2" name="Flowchart: Connector 41">
              <a:extLst>
                <a:ext uri="{FF2B5EF4-FFF2-40B4-BE49-F238E27FC236}">
                  <a16:creationId xmlns:a16="http://schemas.microsoft.com/office/drawing/2014/main" id="{CD580CF8-C23B-480D-9EEC-34ABB190F4B4}"/>
                </a:ext>
              </a:extLst>
            </p:cNvPr>
            <p:cNvSpPr/>
            <p:nvPr/>
          </p:nvSpPr>
          <p:spPr>
            <a:xfrm>
              <a:off x="5524174" y="2740924"/>
              <a:ext cx="792000" cy="792000"/>
            </a:xfrm>
            <a:prstGeom prst="flowChartConnector">
              <a:avLst/>
            </a:prstGeom>
            <a:solidFill>
              <a:srgbClr val="46CAB1"/>
            </a:solidFill>
            <a:ln w="57150">
              <a:solidFill>
                <a:srgbClr val="70D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79" name="Graphic 78" descr="Classroom">
              <a:extLst>
                <a:ext uri="{FF2B5EF4-FFF2-40B4-BE49-F238E27FC236}">
                  <a16:creationId xmlns:a16="http://schemas.microsoft.com/office/drawing/2014/main" id="{9E65159F-D0C0-45A4-8EC7-680C0D6612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9943" y="2910296"/>
              <a:ext cx="437161" cy="437161"/>
            </a:xfrm>
            <a:prstGeom prst="rect">
              <a:avLst/>
            </a:prstGeom>
          </p:spPr>
        </p:pic>
      </p:grpSp>
      <p:grpSp>
        <p:nvGrpSpPr>
          <p:cNvPr id="7" name="Group 6">
            <a:extLst>
              <a:ext uri="{FF2B5EF4-FFF2-40B4-BE49-F238E27FC236}">
                <a16:creationId xmlns:a16="http://schemas.microsoft.com/office/drawing/2014/main" id="{E49F189D-1054-4261-A299-2AC47DBB0E3A}"/>
              </a:ext>
            </a:extLst>
          </p:cNvPr>
          <p:cNvGrpSpPr>
            <a:grpSpLocks noChangeAspect="1"/>
          </p:cNvGrpSpPr>
          <p:nvPr/>
        </p:nvGrpSpPr>
        <p:grpSpPr>
          <a:xfrm>
            <a:off x="2229264" y="3912278"/>
            <a:ext cx="936000" cy="936000"/>
            <a:chOff x="6912524" y="2242653"/>
            <a:chExt cx="1044000" cy="1044000"/>
          </a:xfrm>
        </p:grpSpPr>
        <p:sp>
          <p:nvSpPr>
            <p:cNvPr id="74" name="Flowchart: Connector 73">
              <a:extLst>
                <a:ext uri="{FF2B5EF4-FFF2-40B4-BE49-F238E27FC236}">
                  <a16:creationId xmlns:a16="http://schemas.microsoft.com/office/drawing/2014/main" id="{A1E0DF87-B8DF-45A3-996F-08ED41D86E25}"/>
                </a:ext>
              </a:extLst>
            </p:cNvPr>
            <p:cNvSpPr/>
            <p:nvPr/>
          </p:nvSpPr>
          <p:spPr>
            <a:xfrm>
              <a:off x="6912524" y="2242653"/>
              <a:ext cx="1044000" cy="1044000"/>
            </a:xfrm>
            <a:prstGeom prst="flowChartConnector">
              <a:avLst/>
            </a:prstGeom>
            <a:solidFill>
              <a:schemeClr val="bg1"/>
            </a:solidFill>
            <a:ln w="57150">
              <a:solidFill>
                <a:srgbClr val="109C8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Flowchart: Connector 42">
              <a:extLst>
                <a:ext uri="{FF2B5EF4-FFF2-40B4-BE49-F238E27FC236}">
                  <a16:creationId xmlns:a16="http://schemas.microsoft.com/office/drawing/2014/main" id="{F4409C26-3FD7-4055-8701-361723910F9F}"/>
                </a:ext>
              </a:extLst>
            </p:cNvPr>
            <p:cNvSpPr/>
            <p:nvPr/>
          </p:nvSpPr>
          <p:spPr>
            <a:xfrm>
              <a:off x="7038524" y="2359615"/>
              <a:ext cx="792000" cy="792000"/>
            </a:xfrm>
            <a:prstGeom prst="flowChartConnector">
              <a:avLst/>
            </a:prstGeom>
            <a:solidFill>
              <a:srgbClr val="109C81"/>
            </a:solidFill>
            <a:ln w="57150">
              <a:solidFill>
                <a:srgbClr val="13B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2" name="Graphic 81" descr="Bullseye">
              <a:extLst>
                <a:ext uri="{FF2B5EF4-FFF2-40B4-BE49-F238E27FC236}">
                  <a16:creationId xmlns:a16="http://schemas.microsoft.com/office/drawing/2014/main" id="{ACF4CC75-5D21-43E1-AB57-DA3DBA779B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171" y="2533309"/>
              <a:ext cx="437161" cy="437161"/>
            </a:xfrm>
            <a:prstGeom prst="rect">
              <a:avLst/>
            </a:prstGeom>
          </p:spPr>
        </p:pic>
      </p:grpSp>
      <p:grpSp>
        <p:nvGrpSpPr>
          <p:cNvPr id="8" name="Group 7">
            <a:extLst>
              <a:ext uri="{FF2B5EF4-FFF2-40B4-BE49-F238E27FC236}">
                <a16:creationId xmlns:a16="http://schemas.microsoft.com/office/drawing/2014/main" id="{9340A7C0-F716-4EF2-A6B6-58B78B1976D4}"/>
              </a:ext>
            </a:extLst>
          </p:cNvPr>
          <p:cNvGrpSpPr>
            <a:grpSpLocks noChangeAspect="1"/>
          </p:cNvGrpSpPr>
          <p:nvPr/>
        </p:nvGrpSpPr>
        <p:grpSpPr>
          <a:xfrm>
            <a:off x="442868" y="4172866"/>
            <a:ext cx="1375155" cy="1375155"/>
            <a:chOff x="7853125" y="4078126"/>
            <a:chExt cx="828000" cy="828000"/>
          </a:xfrm>
          <a:solidFill>
            <a:srgbClr val="F97039"/>
          </a:solidFill>
          <a:effectLst>
            <a:outerShdw blurRad="50800" dist="38100" dir="5400000" algn="t" rotWithShape="0">
              <a:prstClr val="black">
                <a:alpha val="62000"/>
              </a:prstClr>
            </a:outerShdw>
          </a:effectLst>
        </p:grpSpPr>
        <p:sp>
          <p:nvSpPr>
            <p:cNvPr id="44" name="Flowchart: Connector 43">
              <a:extLst>
                <a:ext uri="{FF2B5EF4-FFF2-40B4-BE49-F238E27FC236}">
                  <a16:creationId xmlns:a16="http://schemas.microsoft.com/office/drawing/2014/main" id="{A9567910-9DCD-40A6-B845-FAA893242608}"/>
                </a:ext>
              </a:extLst>
            </p:cNvPr>
            <p:cNvSpPr/>
            <p:nvPr/>
          </p:nvSpPr>
          <p:spPr>
            <a:xfrm>
              <a:off x="7853125" y="4078126"/>
              <a:ext cx="828000" cy="828000"/>
            </a:xfrm>
            <a:prstGeom prst="flowChartConnector">
              <a:avLst/>
            </a:prstGeom>
            <a:solidFill>
              <a:srgbClr val="F24B08"/>
            </a:solidFill>
            <a:ln w="76200">
              <a:solidFill>
                <a:srgbClr val="F24B08"/>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anose="020B0502020202020204" pitchFamily="34" charset="0"/>
              </a:endParaRPr>
            </a:p>
          </p:txBody>
        </p:sp>
        <p:pic>
          <p:nvPicPr>
            <p:cNvPr id="84" name="Graphic 83" descr="Checklist">
              <a:extLst>
                <a:ext uri="{FF2B5EF4-FFF2-40B4-BE49-F238E27FC236}">
                  <a16:creationId xmlns:a16="http://schemas.microsoft.com/office/drawing/2014/main" id="{C0905952-CFDC-4E28-9D17-E457790B3C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84925" y="4225848"/>
              <a:ext cx="556007" cy="556007"/>
            </a:xfrm>
            <a:prstGeom prst="rect">
              <a:avLst/>
            </a:prstGeom>
          </p:spPr>
        </p:pic>
      </p:grpSp>
      <p:grpSp>
        <p:nvGrpSpPr>
          <p:cNvPr id="5" name="Group 4">
            <a:extLst>
              <a:ext uri="{FF2B5EF4-FFF2-40B4-BE49-F238E27FC236}">
                <a16:creationId xmlns:a16="http://schemas.microsoft.com/office/drawing/2014/main" id="{18DFEB66-E1E5-4F42-86A9-A90D72B6B88E}"/>
              </a:ext>
            </a:extLst>
          </p:cNvPr>
          <p:cNvGrpSpPr>
            <a:grpSpLocks noChangeAspect="1"/>
          </p:cNvGrpSpPr>
          <p:nvPr/>
        </p:nvGrpSpPr>
        <p:grpSpPr>
          <a:xfrm>
            <a:off x="6270987" y="1840424"/>
            <a:ext cx="936000" cy="936000"/>
            <a:chOff x="3820698" y="2963073"/>
            <a:chExt cx="1044000" cy="1044000"/>
          </a:xfrm>
        </p:grpSpPr>
        <p:sp>
          <p:nvSpPr>
            <p:cNvPr id="70" name="Flowchart: Connector 69">
              <a:extLst>
                <a:ext uri="{FF2B5EF4-FFF2-40B4-BE49-F238E27FC236}">
                  <a16:creationId xmlns:a16="http://schemas.microsoft.com/office/drawing/2014/main" id="{CAEB4BAE-382C-4BED-BAAB-193D31036242}"/>
                </a:ext>
              </a:extLst>
            </p:cNvPr>
            <p:cNvSpPr/>
            <p:nvPr/>
          </p:nvSpPr>
          <p:spPr>
            <a:xfrm>
              <a:off x="3820698" y="2963073"/>
              <a:ext cx="1044000" cy="1044000"/>
            </a:xfrm>
            <a:prstGeom prst="flowChartConnector">
              <a:avLst/>
            </a:prstGeom>
            <a:solidFill>
              <a:schemeClr val="bg1"/>
            </a:solidFill>
            <a:ln w="571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1" name="Flowchart: Connector 40">
              <a:extLst>
                <a:ext uri="{FF2B5EF4-FFF2-40B4-BE49-F238E27FC236}">
                  <a16:creationId xmlns:a16="http://schemas.microsoft.com/office/drawing/2014/main" id="{79C77D83-F974-4B13-8971-482B26C7D260}"/>
                </a:ext>
              </a:extLst>
            </p:cNvPr>
            <p:cNvSpPr/>
            <p:nvPr/>
          </p:nvSpPr>
          <p:spPr>
            <a:xfrm>
              <a:off x="3946698" y="3096354"/>
              <a:ext cx="792000" cy="792000"/>
            </a:xfrm>
            <a:prstGeom prst="flowChartConnector">
              <a:avLst/>
            </a:prstGeom>
            <a:solidFill>
              <a:srgbClr val="0070C0"/>
            </a:solidFill>
            <a:ln w="57150">
              <a:solidFill>
                <a:srgbClr val="018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77" name="Graphic 76" descr="Meeting">
              <a:extLst>
                <a:ext uri="{FF2B5EF4-FFF2-40B4-BE49-F238E27FC236}">
                  <a16:creationId xmlns:a16="http://schemas.microsoft.com/office/drawing/2014/main" id="{A6FEBFD3-4422-4543-ADA1-736B4980E80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24117" y="3289402"/>
              <a:ext cx="437161" cy="437161"/>
            </a:xfrm>
            <a:prstGeom prst="rect">
              <a:avLst/>
            </a:prstGeom>
          </p:spPr>
        </p:pic>
      </p:grpSp>
      <p:grpSp>
        <p:nvGrpSpPr>
          <p:cNvPr id="2" name="Group 1">
            <a:extLst>
              <a:ext uri="{FF2B5EF4-FFF2-40B4-BE49-F238E27FC236}">
                <a16:creationId xmlns:a16="http://schemas.microsoft.com/office/drawing/2014/main" id="{97B41172-DCC6-43FD-832A-31D23297F9A9}"/>
              </a:ext>
            </a:extLst>
          </p:cNvPr>
          <p:cNvGrpSpPr>
            <a:grpSpLocks noChangeAspect="1"/>
          </p:cNvGrpSpPr>
          <p:nvPr/>
        </p:nvGrpSpPr>
        <p:grpSpPr>
          <a:xfrm>
            <a:off x="7618228" y="1149806"/>
            <a:ext cx="936000" cy="936000"/>
            <a:chOff x="547805" y="3703848"/>
            <a:chExt cx="1044000" cy="1044000"/>
          </a:xfrm>
        </p:grpSpPr>
        <p:sp>
          <p:nvSpPr>
            <p:cNvPr id="68" name="Flowchart: Connector 67">
              <a:extLst>
                <a:ext uri="{FF2B5EF4-FFF2-40B4-BE49-F238E27FC236}">
                  <a16:creationId xmlns:a16="http://schemas.microsoft.com/office/drawing/2014/main" id="{4A937F65-1C20-4712-8D82-870773FADAF6}"/>
                </a:ext>
              </a:extLst>
            </p:cNvPr>
            <p:cNvSpPr/>
            <p:nvPr/>
          </p:nvSpPr>
          <p:spPr>
            <a:xfrm>
              <a:off x="547805" y="3703848"/>
              <a:ext cx="1044000" cy="1044000"/>
            </a:xfrm>
            <a:prstGeom prst="flowChartConnector">
              <a:avLst/>
            </a:prstGeom>
            <a:solidFill>
              <a:schemeClr val="bg1"/>
            </a:solidFill>
            <a:ln w="57150">
              <a:solidFill>
                <a:srgbClr val="26267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0" name="Flowchart: Connector 39">
              <a:extLst>
                <a:ext uri="{FF2B5EF4-FFF2-40B4-BE49-F238E27FC236}">
                  <a16:creationId xmlns:a16="http://schemas.microsoft.com/office/drawing/2014/main" id="{F42D7ECF-DF43-46F5-8EF7-CAB453DE93EF}"/>
                </a:ext>
              </a:extLst>
            </p:cNvPr>
            <p:cNvSpPr/>
            <p:nvPr/>
          </p:nvSpPr>
          <p:spPr>
            <a:xfrm>
              <a:off x="673805" y="3829848"/>
              <a:ext cx="792000" cy="792000"/>
            </a:xfrm>
            <a:prstGeom prst="flowChartConnector">
              <a:avLst/>
            </a:prstGeom>
            <a:solidFill>
              <a:srgbClr val="262673"/>
            </a:solidFill>
            <a:ln w="57150">
              <a:solidFill>
                <a:srgbClr val="3B3B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73" name="Graphic 72" descr="Chess pieces">
              <a:extLst>
                <a:ext uri="{FF2B5EF4-FFF2-40B4-BE49-F238E27FC236}">
                  <a16:creationId xmlns:a16="http://schemas.microsoft.com/office/drawing/2014/main" id="{6C07C05D-4394-4737-B5D6-D0F5C2E1D8B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4981" y="3986405"/>
              <a:ext cx="437161" cy="437161"/>
            </a:xfrm>
            <a:prstGeom prst="rect">
              <a:avLst/>
            </a:prstGeom>
          </p:spPr>
        </p:pic>
      </p:grpSp>
      <p:sp>
        <p:nvSpPr>
          <p:cNvPr id="94" name="Rectangle: Rounded Corners 93">
            <a:extLst>
              <a:ext uri="{FF2B5EF4-FFF2-40B4-BE49-F238E27FC236}">
                <a16:creationId xmlns:a16="http://schemas.microsoft.com/office/drawing/2014/main" id="{7F96ECE1-E045-405B-9A17-21D47FD12981}"/>
              </a:ext>
            </a:extLst>
          </p:cNvPr>
          <p:cNvSpPr/>
          <p:nvPr/>
        </p:nvSpPr>
        <p:spPr>
          <a:xfrm>
            <a:off x="432494" y="3123650"/>
            <a:ext cx="1375156" cy="432792"/>
          </a:xfrm>
          <a:prstGeom prst="roundRect">
            <a:avLst>
              <a:gd name="adj" fmla="val 50000"/>
            </a:avLst>
          </a:prstGeom>
          <a:solidFill>
            <a:srgbClr val="F24B08"/>
          </a:solidFill>
          <a:effectLst>
            <a:outerShdw blurRad="50800" dist="38100" dir="5400000" algn="t" rotWithShape="0">
              <a:prstClr val="black">
                <a:alpha val="40000"/>
              </a:prstClr>
            </a:outerShdw>
          </a:effectLst>
        </p:spPr>
        <p:txBody>
          <a:bodyPr wrap="square" rtlCol="0" anchor="ctr">
            <a:spAutoFit/>
          </a:bodyPr>
          <a:lstStyle/>
          <a:p>
            <a:pPr algn="ctr"/>
            <a:r>
              <a:rPr lang="it-IT" sz="1400" b="1" dirty="0">
                <a:solidFill>
                  <a:schemeClr val="bg1"/>
                </a:solidFill>
                <a:latin typeface="Century Gothic" panose="020B0502020202020204" pitchFamily="34" charset="0"/>
              </a:rPr>
              <a:t>CONTROLLI</a:t>
            </a:r>
          </a:p>
        </p:txBody>
      </p:sp>
      <p:sp>
        <p:nvSpPr>
          <p:cNvPr id="95" name="CasellaDiTesto 24">
            <a:extLst>
              <a:ext uri="{FF2B5EF4-FFF2-40B4-BE49-F238E27FC236}">
                <a16:creationId xmlns:a16="http://schemas.microsoft.com/office/drawing/2014/main" id="{3EBB520F-3EEA-4219-BDED-EA4C406ABE8B}"/>
              </a:ext>
            </a:extLst>
          </p:cNvPr>
          <p:cNvSpPr txBox="1"/>
          <p:nvPr/>
        </p:nvSpPr>
        <p:spPr>
          <a:xfrm>
            <a:off x="7042067" y="2992622"/>
            <a:ext cx="2088321" cy="738664"/>
          </a:xfrm>
          <a:prstGeom prst="roundRect">
            <a:avLst>
              <a:gd name="adj" fmla="val 0"/>
            </a:avLst>
          </a:prstGeom>
          <a:noFill/>
          <a:ln w="76200">
            <a:noFill/>
          </a:ln>
        </p:spPr>
        <p:txBody>
          <a:bodyPr wrap="square" rtlCol="0">
            <a:spAutoFit/>
          </a:bodyPr>
          <a:lstStyle/>
          <a:p>
            <a:pPr algn="ctr"/>
            <a:r>
              <a:rPr lang="it-IT" sz="1100" dirty="0">
                <a:solidFill>
                  <a:schemeClr val="bg1">
                    <a:lumMod val="50000"/>
                  </a:schemeClr>
                </a:solidFill>
                <a:latin typeface="Century Gothic" panose="020B0502020202020204" pitchFamily="34" charset="0"/>
              </a:rPr>
              <a:t>Sostenere le decisioni</a:t>
            </a:r>
            <a:r>
              <a:rPr lang="it-IT" sz="1400" dirty="0">
                <a:solidFill>
                  <a:schemeClr val="bg1">
                    <a:lumMod val="50000"/>
                  </a:schemeClr>
                </a:solidFill>
                <a:latin typeface="Century Gothic" panose="020B0502020202020204" pitchFamily="34" charset="0"/>
              </a:rPr>
              <a:t> </a:t>
            </a:r>
            <a:r>
              <a:rPr lang="it-IT" sz="1400" b="1" dirty="0">
                <a:solidFill>
                  <a:srgbClr val="262673"/>
                </a:solidFill>
                <a:latin typeface="Century Gothic" panose="020B0502020202020204" pitchFamily="34" charset="0"/>
              </a:rPr>
              <a:t>strategiche</a:t>
            </a:r>
            <a:r>
              <a:rPr lang="it-IT" sz="1400" dirty="0">
                <a:solidFill>
                  <a:schemeClr val="bg1">
                    <a:lumMod val="50000"/>
                  </a:schemeClr>
                </a:solidFill>
                <a:latin typeface="Century Gothic" panose="020B0502020202020204" pitchFamily="34" charset="0"/>
              </a:rPr>
              <a:t> </a:t>
            </a:r>
            <a:r>
              <a:rPr lang="it-IT" sz="1100" dirty="0">
                <a:solidFill>
                  <a:schemeClr val="bg1">
                    <a:lumMod val="50000"/>
                  </a:schemeClr>
                </a:solidFill>
                <a:latin typeface="Century Gothic" panose="020B0502020202020204" pitchFamily="34" charset="0"/>
              </a:rPr>
              <a:t>in un framework</a:t>
            </a:r>
            <a:r>
              <a:rPr lang="it-IT" sz="1400" b="1" dirty="0">
                <a:solidFill>
                  <a:srgbClr val="262673"/>
                </a:solidFill>
                <a:latin typeface="Century Gothic" panose="020B0502020202020204" pitchFamily="34" charset="0"/>
              </a:rPr>
              <a:t> Controllato</a:t>
            </a:r>
            <a:endParaRPr lang="it-IT" sz="1400" dirty="0">
              <a:solidFill>
                <a:schemeClr val="bg1">
                  <a:lumMod val="50000"/>
                </a:schemeClr>
              </a:solidFill>
              <a:latin typeface="Century Gothic" panose="020B0502020202020204" pitchFamily="34" charset="0"/>
            </a:endParaRPr>
          </a:p>
        </p:txBody>
      </p:sp>
      <p:sp>
        <p:nvSpPr>
          <p:cNvPr id="96" name="CasellaDiTesto 24">
            <a:extLst>
              <a:ext uri="{FF2B5EF4-FFF2-40B4-BE49-F238E27FC236}">
                <a16:creationId xmlns:a16="http://schemas.microsoft.com/office/drawing/2014/main" id="{87463913-5BE3-4DBF-9501-F7258DA5599D}"/>
              </a:ext>
            </a:extLst>
          </p:cNvPr>
          <p:cNvSpPr txBox="1"/>
          <p:nvPr/>
        </p:nvSpPr>
        <p:spPr>
          <a:xfrm>
            <a:off x="4522721" y="4378901"/>
            <a:ext cx="1751124" cy="973782"/>
          </a:xfrm>
          <a:prstGeom prst="roundRect">
            <a:avLst>
              <a:gd name="adj" fmla="val 50000"/>
            </a:avLst>
          </a:prstGeom>
          <a:noFill/>
          <a:ln w="76200">
            <a:noFill/>
          </a:ln>
        </p:spPr>
        <p:txBody>
          <a:bodyPr wrap="square" rtlCol="0">
            <a:spAutoFit/>
          </a:bodyPr>
          <a:lstStyle/>
          <a:p>
            <a:pPr algn="ctr"/>
            <a:r>
              <a:rPr lang="it-IT" sz="1100" dirty="0">
                <a:solidFill>
                  <a:schemeClr val="bg1">
                    <a:lumMod val="50000"/>
                  </a:schemeClr>
                </a:solidFill>
                <a:latin typeface="Century Gothic" panose="020B0502020202020204" pitchFamily="34" charset="0"/>
              </a:rPr>
              <a:t>Monitoraggio</a:t>
            </a:r>
            <a:r>
              <a:rPr lang="it-IT" sz="1100" dirty="0">
                <a:solidFill>
                  <a:srgbClr val="72BFC5"/>
                </a:solidFill>
                <a:latin typeface="Century Gothic" panose="020B0502020202020204" pitchFamily="34" charset="0"/>
              </a:rPr>
              <a:t> </a:t>
            </a:r>
            <a:r>
              <a:rPr lang="it-IT" sz="1100" dirty="0">
                <a:solidFill>
                  <a:schemeClr val="bg1">
                    <a:lumMod val="50000"/>
                  </a:schemeClr>
                </a:solidFill>
                <a:latin typeface="Century Gothic" panose="020B0502020202020204" pitchFamily="34" charset="0"/>
              </a:rPr>
              <a:t>del</a:t>
            </a:r>
            <a:r>
              <a:rPr lang="it-IT" sz="1100" dirty="0">
                <a:solidFill>
                  <a:srgbClr val="72BFC5"/>
                </a:solidFill>
                <a:latin typeface="Century Gothic" panose="020B0502020202020204" pitchFamily="34" charset="0"/>
              </a:rPr>
              <a:t> </a:t>
            </a:r>
            <a:r>
              <a:rPr lang="it-IT" sz="1400" b="1" dirty="0">
                <a:solidFill>
                  <a:srgbClr val="72BFC5"/>
                </a:solidFill>
                <a:latin typeface="Century Gothic" panose="020B0502020202020204" pitchFamily="34" charset="0"/>
              </a:rPr>
              <a:t>Piano di Azione</a:t>
            </a:r>
            <a:endParaRPr lang="it-IT" sz="1400" dirty="0">
              <a:solidFill>
                <a:schemeClr val="bg1">
                  <a:lumMod val="50000"/>
                </a:schemeClr>
              </a:solidFill>
              <a:latin typeface="Century Gothic" panose="020B0502020202020204" pitchFamily="34" charset="0"/>
            </a:endParaRPr>
          </a:p>
        </p:txBody>
      </p:sp>
      <p:sp>
        <p:nvSpPr>
          <p:cNvPr id="97" name="Rectangle 96">
            <a:extLst>
              <a:ext uri="{FF2B5EF4-FFF2-40B4-BE49-F238E27FC236}">
                <a16:creationId xmlns:a16="http://schemas.microsoft.com/office/drawing/2014/main" id="{1677736F-8D7E-472B-BBE5-CBA4C89CE3B1}"/>
              </a:ext>
            </a:extLst>
          </p:cNvPr>
          <p:cNvSpPr/>
          <p:nvPr/>
        </p:nvSpPr>
        <p:spPr>
          <a:xfrm>
            <a:off x="6029153" y="675334"/>
            <a:ext cx="1447645" cy="523220"/>
          </a:xfrm>
          <a:prstGeom prst="rect">
            <a:avLst/>
          </a:prstGeom>
          <a:noFill/>
        </p:spPr>
        <p:txBody>
          <a:bodyPr wrap="square" rtlCol="0" anchor="ctr">
            <a:spAutoFit/>
          </a:bodyPr>
          <a:lstStyle/>
          <a:p>
            <a:pPr algn="ctr"/>
            <a:r>
              <a:rPr lang="it-IT" sz="1400" b="1" dirty="0">
                <a:solidFill>
                  <a:srgbClr val="016DB7"/>
                </a:solidFill>
                <a:latin typeface="Century Gothic" panose="020B0502020202020204" pitchFamily="34" charset="0"/>
              </a:rPr>
              <a:t>Comunicare</a:t>
            </a:r>
            <a:r>
              <a:rPr lang="it-IT" sz="1400" b="1" dirty="0">
                <a:solidFill>
                  <a:schemeClr val="accent1">
                    <a:lumMod val="75000"/>
                  </a:schemeClr>
                </a:solidFill>
                <a:latin typeface="Century Gothic" panose="020B0502020202020204" pitchFamily="34" charset="0"/>
              </a:rPr>
              <a:t> </a:t>
            </a:r>
            <a:r>
              <a:rPr lang="it-IT" sz="1100" b="1" dirty="0">
                <a:solidFill>
                  <a:schemeClr val="tx1">
                    <a:lumMod val="50000"/>
                    <a:lumOff val="50000"/>
                  </a:schemeClr>
                </a:solidFill>
                <a:latin typeface="Century Gothic" panose="020B0502020202020204" pitchFamily="34" charset="0"/>
              </a:rPr>
              <a:t>al </a:t>
            </a:r>
            <a:r>
              <a:rPr lang="it-IT" sz="1400" b="1" dirty="0">
                <a:solidFill>
                  <a:srgbClr val="016DB7"/>
                </a:solidFill>
                <a:latin typeface="Century Gothic" panose="020B0502020202020204" pitchFamily="34" charset="0"/>
              </a:rPr>
              <a:t>consiglio</a:t>
            </a:r>
            <a:r>
              <a:rPr lang="it-IT" sz="1400" b="1" dirty="0">
                <a:solidFill>
                  <a:schemeClr val="accent1">
                    <a:lumMod val="75000"/>
                  </a:schemeClr>
                </a:solidFill>
                <a:latin typeface="Century Gothic" panose="020B0502020202020204" pitchFamily="34" charset="0"/>
              </a:rPr>
              <a:t> </a:t>
            </a:r>
            <a:endParaRPr lang="it-IT" sz="1400" b="1" dirty="0">
              <a:solidFill>
                <a:srgbClr val="016DB7"/>
              </a:solidFill>
              <a:latin typeface="Century Gothic" panose="020B0502020202020204" pitchFamily="34" charset="0"/>
            </a:endParaRPr>
          </a:p>
        </p:txBody>
      </p:sp>
      <p:sp>
        <p:nvSpPr>
          <p:cNvPr id="98" name="Rectangle 97">
            <a:extLst>
              <a:ext uri="{FF2B5EF4-FFF2-40B4-BE49-F238E27FC236}">
                <a16:creationId xmlns:a16="http://schemas.microsoft.com/office/drawing/2014/main" id="{680BF3DA-4D87-4710-81B0-511DBE2D00F4}"/>
              </a:ext>
            </a:extLst>
          </p:cNvPr>
          <p:cNvSpPr/>
          <p:nvPr/>
        </p:nvSpPr>
        <p:spPr>
          <a:xfrm>
            <a:off x="2915816" y="1772816"/>
            <a:ext cx="2267291" cy="692497"/>
          </a:xfrm>
          <a:prstGeom prst="rect">
            <a:avLst/>
          </a:prstGeom>
          <a:noFill/>
        </p:spPr>
        <p:txBody>
          <a:bodyPr wrap="square" rtlCol="0" anchor="ctr">
            <a:spAutoFit/>
          </a:bodyPr>
          <a:lstStyle/>
          <a:p>
            <a:pPr algn="ctr"/>
            <a:r>
              <a:rPr lang="it-IT" sz="1100" dirty="0">
                <a:solidFill>
                  <a:schemeClr val="bg1">
                    <a:lumMod val="50000"/>
                  </a:schemeClr>
                </a:solidFill>
                <a:latin typeface="Century Gothic" panose="020B0502020202020204" pitchFamily="34" charset="0"/>
              </a:rPr>
              <a:t>Suggerimenti per la </a:t>
            </a:r>
          </a:p>
          <a:p>
            <a:pPr algn="ctr"/>
            <a:r>
              <a:rPr lang="it-IT" sz="1400" b="1" dirty="0">
                <a:solidFill>
                  <a:srgbClr val="46CAB1"/>
                </a:solidFill>
                <a:latin typeface="Century Gothic" panose="020B0502020202020204" pitchFamily="34" charset="0"/>
              </a:rPr>
              <a:t>Risoluzione</a:t>
            </a:r>
            <a:r>
              <a:rPr lang="it-IT" sz="1400" dirty="0">
                <a:solidFill>
                  <a:schemeClr val="bg1">
                    <a:lumMod val="50000"/>
                  </a:schemeClr>
                </a:solidFill>
                <a:latin typeface="Century Gothic" panose="020B0502020202020204" pitchFamily="34" charset="0"/>
              </a:rPr>
              <a:t> </a:t>
            </a:r>
            <a:r>
              <a:rPr lang="it-IT" sz="1100" dirty="0">
                <a:solidFill>
                  <a:schemeClr val="bg1">
                    <a:lumMod val="50000"/>
                  </a:schemeClr>
                </a:solidFill>
                <a:latin typeface="Century Gothic" panose="020B0502020202020204" pitchFamily="34" charset="0"/>
              </a:rPr>
              <a:t>&amp;</a:t>
            </a:r>
            <a:r>
              <a:rPr lang="it-IT" sz="1400" b="1" dirty="0">
                <a:solidFill>
                  <a:srgbClr val="46CAB1"/>
                </a:solidFill>
                <a:latin typeface="Century Gothic" panose="020B0502020202020204" pitchFamily="34" charset="0"/>
              </a:rPr>
              <a:t> Raccomandazioni</a:t>
            </a:r>
            <a:endParaRPr lang="it-IT" sz="1400" dirty="0">
              <a:solidFill>
                <a:schemeClr val="bg1">
                  <a:lumMod val="50000"/>
                </a:schemeClr>
              </a:solidFill>
              <a:latin typeface="Century Gothic" panose="020B0502020202020204" pitchFamily="34" charset="0"/>
            </a:endParaRPr>
          </a:p>
        </p:txBody>
      </p:sp>
      <p:sp>
        <p:nvSpPr>
          <p:cNvPr id="99" name="Rectangle 98">
            <a:extLst>
              <a:ext uri="{FF2B5EF4-FFF2-40B4-BE49-F238E27FC236}">
                <a16:creationId xmlns:a16="http://schemas.microsoft.com/office/drawing/2014/main" id="{91AF6C1F-7A68-4F45-A795-9ED1F16F0512}"/>
              </a:ext>
            </a:extLst>
          </p:cNvPr>
          <p:cNvSpPr/>
          <p:nvPr/>
        </p:nvSpPr>
        <p:spPr>
          <a:xfrm>
            <a:off x="1506382" y="5447026"/>
            <a:ext cx="2377324" cy="477054"/>
          </a:xfrm>
          <a:prstGeom prst="rect">
            <a:avLst/>
          </a:prstGeom>
          <a:noFill/>
        </p:spPr>
        <p:txBody>
          <a:bodyPr wrap="square" rtlCol="0">
            <a:spAutoFit/>
          </a:bodyPr>
          <a:lstStyle/>
          <a:p>
            <a:pPr algn="ctr"/>
            <a:r>
              <a:rPr lang="it-IT" sz="1100" dirty="0">
                <a:solidFill>
                  <a:schemeClr val="bg1">
                    <a:lumMod val="50000"/>
                  </a:schemeClr>
                </a:solidFill>
                <a:latin typeface="Century Gothic" panose="020B0502020202020204" pitchFamily="34" charset="0"/>
              </a:rPr>
              <a:t>Identificazioni delle potenziali </a:t>
            </a:r>
            <a:r>
              <a:rPr lang="it-IT" sz="1400" b="1" dirty="0">
                <a:solidFill>
                  <a:srgbClr val="109C81"/>
                </a:solidFill>
                <a:latin typeface="Century Gothic" panose="020B0502020202020204" pitchFamily="34" charset="0"/>
              </a:rPr>
              <a:t>aree di miglioramento</a:t>
            </a:r>
          </a:p>
        </p:txBody>
      </p:sp>
      <p:cxnSp>
        <p:nvCxnSpPr>
          <p:cNvPr id="102" name="Straight Connector 101">
            <a:extLst>
              <a:ext uri="{FF2B5EF4-FFF2-40B4-BE49-F238E27FC236}">
                <a16:creationId xmlns:a16="http://schemas.microsoft.com/office/drawing/2014/main" id="{6B71FD54-DD88-4189-9B85-81A71ED3B787}"/>
              </a:ext>
            </a:extLst>
          </p:cNvPr>
          <p:cNvCxnSpPr>
            <a:cxnSpLocks/>
            <a:stCxn id="72" idx="0"/>
            <a:endCxn id="98" idx="2"/>
          </p:cNvCxnSpPr>
          <p:nvPr/>
        </p:nvCxnSpPr>
        <p:spPr>
          <a:xfrm flipV="1">
            <a:off x="4044505" y="2465313"/>
            <a:ext cx="4957" cy="756347"/>
          </a:xfrm>
          <a:prstGeom prst="line">
            <a:avLst/>
          </a:prstGeom>
          <a:ln w="19050">
            <a:solidFill>
              <a:srgbClr val="46CAB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9401CC-709E-4893-9A81-7A771271EAA3}"/>
              </a:ext>
            </a:extLst>
          </p:cNvPr>
          <p:cNvCxnSpPr>
            <a:cxnSpLocks/>
            <a:stCxn id="70" idx="0"/>
            <a:endCxn id="97" idx="2"/>
          </p:cNvCxnSpPr>
          <p:nvPr/>
        </p:nvCxnSpPr>
        <p:spPr>
          <a:xfrm flipV="1">
            <a:off x="6738987" y="1198554"/>
            <a:ext cx="13989" cy="64187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15DFF90-A029-4890-8EE4-B296AD7D353C}"/>
              </a:ext>
            </a:extLst>
          </p:cNvPr>
          <p:cNvCxnSpPr>
            <a:cxnSpLocks/>
            <a:stCxn id="99" idx="0"/>
            <a:endCxn id="74" idx="4"/>
          </p:cNvCxnSpPr>
          <p:nvPr/>
        </p:nvCxnSpPr>
        <p:spPr>
          <a:xfrm flipV="1">
            <a:off x="2695044" y="4848278"/>
            <a:ext cx="2220" cy="598748"/>
          </a:xfrm>
          <a:prstGeom prst="line">
            <a:avLst/>
          </a:prstGeom>
          <a:ln w="19050">
            <a:solidFill>
              <a:srgbClr val="109C8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9B92E02-42FB-4A43-A989-9DE95696B40F}"/>
              </a:ext>
            </a:extLst>
          </p:cNvPr>
          <p:cNvCxnSpPr>
            <a:cxnSpLocks/>
            <a:stCxn id="96" idx="0"/>
            <a:endCxn id="69" idx="4"/>
          </p:cNvCxnSpPr>
          <p:nvPr/>
        </p:nvCxnSpPr>
        <p:spPr>
          <a:xfrm flipH="1" flipV="1">
            <a:off x="5391746" y="3467042"/>
            <a:ext cx="6537" cy="911859"/>
          </a:xfrm>
          <a:prstGeom prst="line">
            <a:avLst/>
          </a:prstGeom>
          <a:ln w="19050">
            <a:solidFill>
              <a:srgbClr val="72BFC5"/>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E0AD965-65C1-454F-89F2-2332832BAA1B}"/>
              </a:ext>
            </a:extLst>
          </p:cNvPr>
          <p:cNvCxnSpPr>
            <a:cxnSpLocks/>
            <a:stCxn id="95" idx="0"/>
            <a:endCxn id="68" idx="4"/>
          </p:cNvCxnSpPr>
          <p:nvPr/>
        </p:nvCxnSpPr>
        <p:spPr>
          <a:xfrm flipV="1">
            <a:off x="8086228" y="2085806"/>
            <a:ext cx="0" cy="906816"/>
          </a:xfrm>
          <a:prstGeom prst="line">
            <a:avLst/>
          </a:prstGeom>
          <a:ln w="19050">
            <a:solidFill>
              <a:srgbClr val="262673"/>
            </a:solidFill>
            <a:prstDash val="sysDash"/>
          </a:ln>
        </p:spPr>
        <p:style>
          <a:lnRef idx="1">
            <a:schemeClr val="accent1"/>
          </a:lnRef>
          <a:fillRef idx="0">
            <a:schemeClr val="accent1"/>
          </a:fillRef>
          <a:effectRef idx="0">
            <a:schemeClr val="accent1"/>
          </a:effectRef>
          <a:fontRef idx="minor">
            <a:schemeClr val="tx1"/>
          </a:fontRef>
        </p:style>
      </p:cxnSp>
      <p:sp>
        <p:nvSpPr>
          <p:cNvPr id="3" name="Titolo 2">
            <a:extLst>
              <a:ext uri="{FF2B5EF4-FFF2-40B4-BE49-F238E27FC236}">
                <a16:creationId xmlns:a16="http://schemas.microsoft.com/office/drawing/2014/main" id="{BDEEC1FA-3A6F-4B2D-8B38-AD0874AB4A83}"/>
              </a:ext>
            </a:extLst>
          </p:cNvPr>
          <p:cNvSpPr>
            <a:spLocks noGrp="1"/>
          </p:cNvSpPr>
          <p:nvPr>
            <p:ph type="title"/>
          </p:nvPr>
        </p:nvSpPr>
        <p:spPr/>
        <p:txBody>
          <a:bodyPr/>
          <a:lstStyle/>
          <a:p>
            <a:r>
              <a:rPr lang="it-IT" sz="1800" dirty="0">
                <a:latin typeface="Century Gothic" panose="020B0502020202020204" pitchFamily="34" charset="0"/>
              </a:rPr>
              <a:t>Funzione Attuariale: Dal governo di impresa alla creazione di valore</a:t>
            </a:r>
            <a:br>
              <a:rPr lang="it-IT" sz="1800" dirty="0">
                <a:latin typeface="Century Gothic" panose="020B0502020202020204" pitchFamily="34" charset="0"/>
              </a:rPr>
            </a:br>
            <a:endParaRPr lang="it-IT" sz="1800" dirty="0"/>
          </a:p>
        </p:txBody>
      </p:sp>
    </p:spTree>
    <p:extLst>
      <p:ext uri="{BB962C8B-B14F-4D97-AF65-F5344CB8AC3E}">
        <p14:creationId xmlns:p14="http://schemas.microsoft.com/office/powerpoint/2010/main" val="1273333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64858-6AC9-451B-A33A-06DCCCE90B4D}"/>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Creazione di Valore in un Framework Controllato</a:t>
            </a:r>
          </a:p>
        </p:txBody>
      </p:sp>
      <p:sp>
        <p:nvSpPr>
          <p:cNvPr id="4" name="Segnaposto numero diapositiva 3">
            <a:extLst>
              <a:ext uri="{FF2B5EF4-FFF2-40B4-BE49-F238E27FC236}">
                <a16:creationId xmlns:a16="http://schemas.microsoft.com/office/drawing/2014/main" id="{93C0E8E2-CF85-4B1B-8F5F-AE59834511F9}"/>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63</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DDCBE4E4-2329-4908-9C08-1185E76CD2EF}"/>
              </a:ext>
            </a:extLst>
          </p:cNvPr>
          <p:cNvSpPr>
            <a:spLocks noGrp="1"/>
          </p:cNvSpPr>
          <p:nvPr>
            <p:ph idx="4294967295"/>
          </p:nvPr>
        </p:nvSpPr>
        <p:spPr>
          <a:xfrm>
            <a:off x="383761" y="435836"/>
            <a:ext cx="8153400" cy="1601788"/>
          </a:xfrm>
        </p:spPr>
        <p:txBody>
          <a:bodyPr/>
          <a:lstStyle/>
          <a:p>
            <a:pPr>
              <a:buFontTx/>
              <a:buChar char="-"/>
            </a:pPr>
            <a:endParaRPr lang="it-IT" sz="2000" dirty="0">
              <a:solidFill>
                <a:srgbClr val="002060"/>
              </a:solidFill>
              <a:latin typeface="Century Gothic" panose="020B0502020202020204" pitchFamily="34" charset="0"/>
            </a:endParaRPr>
          </a:p>
          <a:p>
            <a:pPr marL="0" indent="0">
              <a:buNone/>
            </a:pPr>
            <a:endParaRPr lang="it-IT" sz="2000" dirty="0">
              <a:solidFill>
                <a:srgbClr val="002060"/>
              </a:solidFill>
              <a:latin typeface="Century Gothic" panose="020B0502020202020204" pitchFamily="34" charset="0"/>
            </a:endParaRPr>
          </a:p>
          <a:p>
            <a:pPr marL="0" indent="0" fontAlgn="base">
              <a:spcBef>
                <a:spcPct val="0"/>
              </a:spcBef>
              <a:spcAft>
                <a:spcPct val="0"/>
              </a:spcAft>
              <a:buNone/>
            </a:pPr>
            <a:r>
              <a:rPr lang="it-IT" sz="2000" dirty="0">
                <a:solidFill>
                  <a:srgbClr val="002060"/>
                </a:solidFill>
                <a:latin typeface="Century Gothic" panose="020B0502020202020204" pitchFamily="34" charset="0"/>
              </a:rPr>
              <a:t>Capacità di </a:t>
            </a:r>
            <a:r>
              <a:rPr lang="it-IT" sz="2000" b="1" dirty="0">
                <a:solidFill>
                  <a:srgbClr val="002060"/>
                </a:solidFill>
                <a:latin typeface="Century Gothic" panose="020B0502020202020204" pitchFamily="34" charset="0"/>
              </a:rPr>
              <a:t>supportare</a:t>
            </a:r>
            <a:r>
              <a:rPr lang="it-IT" sz="2000" dirty="0">
                <a:solidFill>
                  <a:srgbClr val="002060"/>
                </a:solidFill>
                <a:latin typeface="Century Gothic" panose="020B0502020202020204" pitchFamily="34" charset="0"/>
              </a:rPr>
              <a:t> </a:t>
            </a:r>
          </a:p>
          <a:p>
            <a:pPr marL="0" indent="0" fontAlgn="base">
              <a:spcBef>
                <a:spcPct val="0"/>
              </a:spcBef>
              <a:spcAft>
                <a:spcPct val="0"/>
              </a:spcAft>
              <a:buNone/>
            </a:pPr>
            <a:endParaRPr lang="it-IT" sz="2000" dirty="0">
              <a:solidFill>
                <a:srgbClr val="002060"/>
              </a:solidFill>
              <a:latin typeface="Century Gothic" panose="020B0502020202020204" pitchFamily="34" charset="0"/>
            </a:endParaRPr>
          </a:p>
          <a:p>
            <a:pPr marL="0" indent="0" fontAlgn="base">
              <a:spcBef>
                <a:spcPct val="0"/>
              </a:spcBef>
              <a:spcAft>
                <a:spcPct val="0"/>
              </a:spcAft>
              <a:buNone/>
            </a:pPr>
            <a:endParaRPr lang="it-IT" sz="2000" dirty="0">
              <a:solidFill>
                <a:srgbClr val="002060"/>
              </a:solidFill>
              <a:latin typeface="Century Gothic" panose="020B0502020202020204" pitchFamily="34" charset="0"/>
            </a:endParaRPr>
          </a:p>
          <a:p>
            <a:pPr marL="0" indent="0" fontAlgn="base">
              <a:spcBef>
                <a:spcPct val="0"/>
              </a:spcBef>
              <a:spcAft>
                <a:spcPct val="0"/>
              </a:spcAft>
              <a:buNone/>
            </a:pPr>
            <a:endParaRPr lang="it-IT" sz="2000" dirty="0">
              <a:solidFill>
                <a:srgbClr val="002060"/>
              </a:solidFill>
              <a:latin typeface="Century Gothic" panose="020B0502020202020204" pitchFamily="34" charset="0"/>
            </a:endParaRPr>
          </a:p>
          <a:p>
            <a:pPr marL="0" indent="0" fontAlgn="base">
              <a:spcBef>
                <a:spcPct val="0"/>
              </a:spcBef>
              <a:spcAft>
                <a:spcPct val="0"/>
              </a:spcAft>
              <a:buNone/>
            </a:pPr>
            <a:endParaRPr lang="it-IT" sz="2000" dirty="0">
              <a:solidFill>
                <a:srgbClr val="002060"/>
              </a:solidFill>
              <a:latin typeface="Century Gothic" panose="020B0502020202020204" pitchFamily="34" charset="0"/>
            </a:endParaRPr>
          </a:p>
          <a:p>
            <a:pPr marL="0" indent="0" fontAlgn="base">
              <a:spcBef>
                <a:spcPct val="0"/>
              </a:spcBef>
              <a:spcAft>
                <a:spcPct val="0"/>
              </a:spcAft>
              <a:buNone/>
            </a:pPr>
            <a:r>
              <a:rPr lang="it-IT" sz="2000" dirty="0">
                <a:solidFill>
                  <a:srgbClr val="002060"/>
                </a:solidFill>
                <a:latin typeface="Century Gothic" panose="020B0502020202020204" pitchFamily="34" charset="0"/>
              </a:rPr>
              <a:t>le </a:t>
            </a:r>
            <a:r>
              <a:rPr lang="it-IT" sz="2000" b="1" dirty="0">
                <a:solidFill>
                  <a:srgbClr val="002060"/>
                </a:solidFill>
                <a:latin typeface="Century Gothic" panose="020B0502020202020204" pitchFamily="34" charset="0"/>
              </a:rPr>
              <a:t>strategie di business</a:t>
            </a:r>
          </a:p>
          <a:p>
            <a:pPr marL="0" indent="0" fontAlgn="base">
              <a:spcBef>
                <a:spcPct val="0"/>
              </a:spcBef>
              <a:spcAft>
                <a:spcPct val="0"/>
              </a:spcAft>
              <a:buNone/>
            </a:pPr>
            <a:endParaRPr lang="it-IT" sz="2000" b="1" dirty="0">
              <a:solidFill>
                <a:srgbClr val="002060"/>
              </a:solidFill>
              <a:latin typeface="Century Gothic" panose="020B0502020202020204" pitchFamily="34" charset="0"/>
            </a:endParaRPr>
          </a:p>
          <a:p>
            <a:pPr marL="0" indent="0" fontAlgn="base">
              <a:spcBef>
                <a:spcPct val="0"/>
              </a:spcBef>
              <a:spcAft>
                <a:spcPct val="0"/>
              </a:spcAft>
              <a:buNone/>
            </a:pPr>
            <a:r>
              <a:rPr lang="it-IT" sz="2000" b="1" dirty="0">
                <a:solidFill>
                  <a:srgbClr val="002060"/>
                </a:solidFill>
                <a:latin typeface="Century Gothic" panose="020B0502020202020204" pitchFamily="34" charset="0"/>
              </a:rPr>
              <a:t> </a:t>
            </a:r>
          </a:p>
          <a:p>
            <a:pPr marL="0" indent="0" fontAlgn="base">
              <a:spcBef>
                <a:spcPct val="0"/>
              </a:spcBef>
              <a:spcAft>
                <a:spcPct val="0"/>
              </a:spcAft>
              <a:buNone/>
            </a:pPr>
            <a:endParaRPr lang="it-IT" sz="2000" b="1" dirty="0">
              <a:solidFill>
                <a:srgbClr val="002060"/>
              </a:solidFill>
              <a:latin typeface="Century Gothic" panose="020B0502020202020204" pitchFamily="34" charset="0"/>
            </a:endParaRPr>
          </a:p>
          <a:p>
            <a:pPr marL="0" indent="0" fontAlgn="base">
              <a:spcBef>
                <a:spcPct val="0"/>
              </a:spcBef>
              <a:spcAft>
                <a:spcPct val="0"/>
              </a:spcAft>
              <a:buNone/>
            </a:pPr>
            <a:endParaRPr lang="it-IT" sz="2000" dirty="0">
              <a:solidFill>
                <a:srgbClr val="002060"/>
              </a:solidFill>
              <a:latin typeface="Century Gothic" panose="020B0502020202020204" pitchFamily="34" charset="0"/>
            </a:endParaRPr>
          </a:p>
          <a:p>
            <a:pPr marL="0" indent="0" fontAlgn="base">
              <a:spcBef>
                <a:spcPct val="0"/>
              </a:spcBef>
              <a:spcAft>
                <a:spcPct val="0"/>
              </a:spcAft>
              <a:buNone/>
            </a:pPr>
            <a:r>
              <a:rPr lang="it-IT" sz="2000" dirty="0">
                <a:solidFill>
                  <a:srgbClr val="002060"/>
                </a:solidFill>
                <a:latin typeface="Century Gothic" panose="020B0502020202020204" pitchFamily="34" charset="0"/>
              </a:rPr>
              <a:t>in un </a:t>
            </a:r>
            <a:r>
              <a:rPr lang="it-IT" sz="2000" b="1" dirty="0">
                <a:solidFill>
                  <a:srgbClr val="002060"/>
                </a:solidFill>
                <a:latin typeface="Century Gothic" panose="020B0502020202020204" pitchFamily="34" charset="0"/>
              </a:rPr>
              <a:t>framework controllato </a:t>
            </a:r>
          </a:p>
          <a:p>
            <a:pPr marL="0" indent="0" fontAlgn="base">
              <a:spcBef>
                <a:spcPct val="0"/>
              </a:spcBef>
              <a:spcAft>
                <a:spcPct val="0"/>
              </a:spcAft>
              <a:buNone/>
            </a:pPr>
            <a:endParaRPr lang="it-IT" sz="2000" b="1" dirty="0">
              <a:solidFill>
                <a:srgbClr val="002060"/>
              </a:solidFill>
              <a:latin typeface="Century Gothic" panose="020B0502020202020204" pitchFamily="34" charset="0"/>
            </a:endParaRPr>
          </a:p>
          <a:p>
            <a:pPr marL="0" indent="0" fontAlgn="base">
              <a:spcBef>
                <a:spcPct val="0"/>
              </a:spcBef>
              <a:spcAft>
                <a:spcPct val="0"/>
              </a:spcAft>
              <a:buNone/>
            </a:pPr>
            <a:endParaRPr lang="it-IT" sz="2000" b="1" dirty="0">
              <a:solidFill>
                <a:srgbClr val="002060"/>
              </a:solidFill>
              <a:latin typeface="Century Gothic" panose="020B0502020202020204" pitchFamily="34" charset="0"/>
            </a:endParaRPr>
          </a:p>
          <a:p>
            <a:pPr marL="0" indent="0" fontAlgn="base">
              <a:spcBef>
                <a:spcPct val="0"/>
              </a:spcBef>
              <a:spcAft>
                <a:spcPct val="0"/>
              </a:spcAft>
              <a:buNone/>
            </a:pPr>
            <a:endParaRPr lang="it-IT" sz="2000" b="1" dirty="0">
              <a:solidFill>
                <a:srgbClr val="002060"/>
              </a:solidFill>
              <a:latin typeface="Century Gothic" panose="020B0502020202020204" pitchFamily="34" charset="0"/>
            </a:endParaRPr>
          </a:p>
          <a:p>
            <a:pPr marL="0" indent="0" fontAlgn="base">
              <a:spcBef>
                <a:spcPct val="0"/>
              </a:spcBef>
              <a:spcAft>
                <a:spcPct val="0"/>
              </a:spcAft>
              <a:buNone/>
            </a:pPr>
            <a:endParaRPr lang="it-IT" sz="2000" b="1" dirty="0">
              <a:solidFill>
                <a:srgbClr val="002060"/>
              </a:solidFill>
              <a:latin typeface="Century Gothic" panose="020B0502020202020204" pitchFamily="34" charset="0"/>
            </a:endParaRPr>
          </a:p>
          <a:p>
            <a:pPr marL="0" indent="0" fontAlgn="base">
              <a:spcBef>
                <a:spcPct val="0"/>
              </a:spcBef>
              <a:spcAft>
                <a:spcPct val="0"/>
              </a:spcAft>
              <a:buNone/>
            </a:pPr>
            <a:r>
              <a:rPr lang="it-IT" sz="2000" dirty="0">
                <a:solidFill>
                  <a:srgbClr val="002060"/>
                </a:solidFill>
                <a:latin typeface="Century Gothic" panose="020B0502020202020204" pitchFamily="34" charset="0"/>
              </a:rPr>
              <a:t>per la </a:t>
            </a:r>
            <a:r>
              <a:rPr lang="it-IT" sz="2000" b="1" dirty="0">
                <a:solidFill>
                  <a:srgbClr val="002060"/>
                </a:solidFill>
                <a:latin typeface="Century Gothic" panose="020B0502020202020204" pitchFamily="34" charset="0"/>
              </a:rPr>
              <a:t>creazione di valore </a:t>
            </a:r>
            <a:r>
              <a:rPr lang="it-IT" sz="2000" dirty="0">
                <a:solidFill>
                  <a:srgbClr val="002060"/>
                </a:solidFill>
                <a:latin typeface="Century Gothic" panose="020B0502020202020204" pitchFamily="34" charset="0"/>
              </a:rPr>
              <a:t>per tutti gli stakeholder </a:t>
            </a:r>
          </a:p>
          <a:p>
            <a:pPr>
              <a:buFontTx/>
              <a:buChar char="-"/>
            </a:pPr>
            <a:endParaRPr lang="it-IT" sz="2000" dirty="0">
              <a:solidFill>
                <a:srgbClr val="002060"/>
              </a:solidFill>
              <a:latin typeface="Century Gothic" panose="020B0502020202020204" pitchFamily="34" charset="0"/>
            </a:endParaRPr>
          </a:p>
        </p:txBody>
      </p:sp>
      <p:cxnSp>
        <p:nvCxnSpPr>
          <p:cNvPr id="5" name="Connettore 2 4">
            <a:extLst>
              <a:ext uri="{FF2B5EF4-FFF2-40B4-BE49-F238E27FC236}">
                <a16:creationId xmlns:a16="http://schemas.microsoft.com/office/drawing/2014/main" id="{BBD12A50-BFE7-4C89-A515-639D23E30E9B}"/>
              </a:ext>
            </a:extLst>
          </p:cNvPr>
          <p:cNvCxnSpPr>
            <a:cxnSpLocks/>
          </p:cNvCxnSpPr>
          <p:nvPr/>
        </p:nvCxnSpPr>
        <p:spPr>
          <a:xfrm>
            <a:off x="1123885" y="1492091"/>
            <a:ext cx="0" cy="720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nettore 2 7">
            <a:extLst>
              <a:ext uri="{FF2B5EF4-FFF2-40B4-BE49-F238E27FC236}">
                <a16:creationId xmlns:a16="http://schemas.microsoft.com/office/drawing/2014/main" id="{39597816-FD07-42A4-9D09-EECE4F24A067}"/>
              </a:ext>
            </a:extLst>
          </p:cNvPr>
          <p:cNvCxnSpPr>
            <a:cxnSpLocks/>
          </p:cNvCxnSpPr>
          <p:nvPr/>
        </p:nvCxnSpPr>
        <p:spPr>
          <a:xfrm>
            <a:off x="1123885" y="2924944"/>
            <a:ext cx="0" cy="720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nettore 2 8">
            <a:extLst>
              <a:ext uri="{FF2B5EF4-FFF2-40B4-BE49-F238E27FC236}">
                <a16:creationId xmlns:a16="http://schemas.microsoft.com/office/drawing/2014/main" id="{68B95C32-43A3-44E8-88C8-68C5160DBB3B}"/>
              </a:ext>
            </a:extLst>
          </p:cNvPr>
          <p:cNvCxnSpPr>
            <a:cxnSpLocks/>
          </p:cNvCxnSpPr>
          <p:nvPr/>
        </p:nvCxnSpPr>
        <p:spPr>
          <a:xfrm>
            <a:off x="1123885" y="4365104"/>
            <a:ext cx="0" cy="720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96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bwMode="gray"/>
        <p:txBody>
          <a:bodyPr>
            <a:noAutofit/>
          </a:bodyPr>
          <a:lstStyle/>
          <a:p>
            <a:r>
              <a:rPr lang="it-IT" sz="2000" dirty="0"/>
              <a:t>SII, Funzione Attuariale e Creazione di Valore</a:t>
            </a:r>
          </a:p>
        </p:txBody>
      </p:sp>
      <p:sp>
        <p:nvSpPr>
          <p:cNvPr id="13" name="Rettangolo 12">
            <a:extLst>
              <a:ext uri="{FF2B5EF4-FFF2-40B4-BE49-F238E27FC236}">
                <a16:creationId xmlns:a16="http://schemas.microsoft.com/office/drawing/2014/main" id="{C96BD9D2-6AE9-4CBD-8367-835D1544626F}"/>
              </a:ext>
            </a:extLst>
          </p:cNvPr>
          <p:cNvSpPr/>
          <p:nvPr/>
        </p:nvSpPr>
        <p:spPr>
          <a:xfrm>
            <a:off x="323528" y="1772816"/>
            <a:ext cx="7789011" cy="39441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Arial" panose="020B0604020202020204" pitchFamily="34" charset="0"/>
              <a:buChar char="•"/>
            </a:pPr>
            <a:r>
              <a:rPr lang="it-IT" sz="1600" dirty="0">
                <a:solidFill>
                  <a:srgbClr val="002060"/>
                </a:solidFill>
                <a:latin typeface="Century Gothic" panose="020B0502020202020204" pitchFamily="34" charset="0"/>
              </a:rPr>
              <a:t>Logiche di </a:t>
            </a:r>
            <a:r>
              <a:rPr lang="it-IT" sz="1600" b="1" dirty="0">
                <a:solidFill>
                  <a:srgbClr val="002060"/>
                </a:solidFill>
                <a:latin typeface="Century Gothic" panose="020B0502020202020204" pitchFamily="34" charset="0"/>
              </a:rPr>
              <a:t>gestione integrata </a:t>
            </a:r>
            <a:r>
              <a:rPr lang="it-IT" sz="1600" dirty="0">
                <a:solidFill>
                  <a:srgbClr val="002060"/>
                </a:solidFill>
                <a:latin typeface="Century Gothic" panose="020B0502020202020204" pitchFamily="34" charset="0"/>
              </a:rPr>
              <a:t>dell’attivo e del passivo sono fortemente incentivate e “premiate” dal punto di vista sia del capitale disponibile, sia del capitale richiesto;</a:t>
            </a:r>
          </a:p>
          <a:p>
            <a:pPr marL="285750" indent="-285750">
              <a:lnSpc>
                <a:spcPct val="150000"/>
              </a:lnSpc>
              <a:buFont typeface="Arial" panose="020B0604020202020204" pitchFamily="34" charset="0"/>
              <a:buChar char="•"/>
            </a:pPr>
            <a:r>
              <a:rPr lang="it-IT" sz="1600" dirty="0">
                <a:solidFill>
                  <a:srgbClr val="002060"/>
                </a:solidFill>
                <a:latin typeface="Century Gothic" panose="020B0502020202020204" pitchFamily="34" charset="0"/>
              </a:rPr>
              <a:t>Beneficio </a:t>
            </a:r>
            <a:r>
              <a:rPr lang="it-IT" sz="1600" b="1" dirty="0">
                <a:solidFill>
                  <a:srgbClr val="002060"/>
                </a:solidFill>
                <a:latin typeface="Century Gothic" panose="020B0502020202020204" pitchFamily="34" charset="0"/>
              </a:rPr>
              <a:t>diversificazione dei rischi</a:t>
            </a:r>
            <a:r>
              <a:rPr lang="it-IT" sz="1600" dirty="0">
                <a:solidFill>
                  <a:srgbClr val="002060"/>
                </a:solidFill>
                <a:latin typeface="Century Gothic" panose="020B0502020202020204" pitchFamily="34" charset="0"/>
              </a:rPr>
              <a:t>;</a:t>
            </a:r>
            <a:endParaRPr lang="it-IT" sz="1600" b="1" dirty="0">
              <a:solidFill>
                <a:srgbClr val="002060"/>
              </a:solidFill>
              <a:latin typeface="Century Gothic" panose="020B0502020202020204" pitchFamily="34" charset="0"/>
            </a:endParaRPr>
          </a:p>
          <a:p>
            <a:pPr marL="285750" indent="-285750">
              <a:lnSpc>
                <a:spcPct val="150000"/>
              </a:lnSpc>
              <a:buFont typeface="Arial" panose="020B0604020202020204" pitchFamily="34" charset="0"/>
              <a:buChar char="•"/>
            </a:pPr>
            <a:r>
              <a:rPr lang="it-IT" sz="1600" b="1" dirty="0">
                <a:solidFill>
                  <a:srgbClr val="002060"/>
                </a:solidFill>
                <a:latin typeface="Century Gothic" panose="020B0502020202020204" pitchFamily="34" charset="0"/>
              </a:rPr>
              <a:t>Capacità di assorbimento </a:t>
            </a:r>
            <a:r>
              <a:rPr lang="it-IT" sz="1600" dirty="0">
                <a:solidFill>
                  <a:srgbClr val="002060"/>
                </a:solidFill>
                <a:latin typeface="Century Gothic" panose="020B0502020202020204" pitchFamily="34" charset="0"/>
              </a:rPr>
              <a:t>delle perdite da parte delle riserve tecniche e delle imposte differite  alleggerisce il requisito di capitale</a:t>
            </a:r>
          </a:p>
          <a:p>
            <a:pPr marL="285750" indent="-285750">
              <a:lnSpc>
                <a:spcPct val="150000"/>
              </a:lnSpc>
              <a:buFont typeface="Arial" panose="020B0604020202020204" pitchFamily="34" charset="0"/>
              <a:buChar char="•"/>
            </a:pPr>
            <a:r>
              <a:rPr lang="it-IT" sz="1600" b="1" dirty="0">
                <a:solidFill>
                  <a:srgbClr val="002060"/>
                </a:solidFill>
                <a:latin typeface="Century Gothic" panose="020B0502020202020204" pitchFamily="34" charset="0"/>
              </a:rPr>
              <a:t>Ottimizzazione rischi </a:t>
            </a:r>
            <a:r>
              <a:rPr lang="it-IT" sz="1600" dirty="0">
                <a:solidFill>
                  <a:srgbClr val="002060"/>
                </a:solidFill>
                <a:latin typeface="Century Gothic" panose="020B0502020202020204" pitchFamily="34" charset="0"/>
              </a:rPr>
              <a:t>finanziari</a:t>
            </a:r>
          </a:p>
          <a:p>
            <a:pPr marL="285750" indent="-285750">
              <a:lnSpc>
                <a:spcPct val="150000"/>
              </a:lnSpc>
              <a:buFont typeface="Arial" panose="020B0604020202020204" pitchFamily="34" charset="0"/>
              <a:buChar char="•"/>
            </a:pPr>
            <a:r>
              <a:rPr lang="it-IT" sz="1600" b="1" dirty="0">
                <a:solidFill>
                  <a:srgbClr val="002060"/>
                </a:solidFill>
                <a:latin typeface="Century Gothic" panose="020B0502020202020204" pitchFamily="34" charset="0"/>
                <a:sym typeface="Arial" charset="0"/>
              </a:rPr>
              <a:t>Diversificazione</a:t>
            </a:r>
            <a:r>
              <a:rPr lang="it-IT" sz="1600" dirty="0">
                <a:solidFill>
                  <a:srgbClr val="002060"/>
                </a:solidFill>
                <a:latin typeface="Century Gothic" panose="020B0502020202020204" pitchFamily="34" charset="0"/>
                <a:sym typeface="Arial" charset="0"/>
              </a:rPr>
              <a:t> degli investimenti con congruo profilo rischio/rendimento</a:t>
            </a:r>
          </a:p>
          <a:p>
            <a:pPr marL="285750" indent="-285750">
              <a:lnSpc>
                <a:spcPct val="150000"/>
              </a:lnSpc>
              <a:buFont typeface="Arial" panose="020B0604020202020204" pitchFamily="34" charset="0"/>
              <a:buChar char="•"/>
            </a:pPr>
            <a:r>
              <a:rPr lang="it-IT" sz="1600" dirty="0">
                <a:solidFill>
                  <a:srgbClr val="002060"/>
                </a:solidFill>
                <a:latin typeface="Century Gothic" panose="020B0502020202020204" pitchFamily="34" charset="0"/>
                <a:sym typeface="Arial" charset="0"/>
              </a:rPr>
              <a:t>Riduzione delle operazioni «speculative grade»</a:t>
            </a:r>
          </a:p>
          <a:p>
            <a:pPr marL="285750" indent="-285750">
              <a:lnSpc>
                <a:spcPct val="150000"/>
              </a:lnSpc>
              <a:buFont typeface="Arial" panose="020B0604020202020204" pitchFamily="34" charset="0"/>
              <a:buChar char="•"/>
            </a:pPr>
            <a:r>
              <a:rPr lang="it-IT" sz="1600" dirty="0">
                <a:solidFill>
                  <a:srgbClr val="002060"/>
                </a:solidFill>
                <a:latin typeface="Century Gothic" panose="020B0502020202020204" pitchFamily="34" charset="0"/>
                <a:sym typeface="Arial" charset="0"/>
              </a:rPr>
              <a:t>Hedging di portafoglio  </a:t>
            </a:r>
          </a:p>
          <a:p>
            <a:pPr marL="285750" indent="-285750">
              <a:lnSpc>
                <a:spcPct val="150000"/>
              </a:lnSpc>
              <a:buFont typeface="Arial" panose="020B0604020202020204" pitchFamily="34" charset="0"/>
              <a:buChar char="•"/>
            </a:pPr>
            <a:r>
              <a:rPr lang="it-IT" sz="1600" b="1" dirty="0">
                <a:solidFill>
                  <a:srgbClr val="002060"/>
                </a:solidFill>
                <a:latin typeface="Century Gothic" panose="020B0502020202020204" pitchFamily="34" charset="0"/>
                <a:sym typeface="Arial" charset="0"/>
              </a:rPr>
              <a:t>Riassicurazione</a:t>
            </a:r>
            <a:endParaRPr lang="it-IT" sz="1600" b="1" dirty="0">
              <a:solidFill>
                <a:srgbClr val="002060"/>
              </a:solidFill>
              <a:latin typeface="Century Gothic" panose="020B0502020202020204" pitchFamily="34" charset="0"/>
            </a:endParaRPr>
          </a:p>
          <a:p>
            <a:pPr marL="285750" indent="-285750">
              <a:lnSpc>
                <a:spcPct val="150000"/>
              </a:lnSpc>
              <a:buFont typeface="Arial" panose="020B0604020202020204" pitchFamily="34" charset="0"/>
              <a:buChar char="•"/>
            </a:pPr>
            <a:r>
              <a:rPr lang="it-IT" sz="1600" dirty="0">
                <a:solidFill>
                  <a:srgbClr val="002060"/>
                </a:solidFill>
                <a:latin typeface="Century Gothic" panose="020B0502020202020204" pitchFamily="34" charset="0"/>
              </a:rPr>
              <a:t>Product mix e livello dei volumi</a:t>
            </a:r>
          </a:p>
          <a:p>
            <a:pPr marL="285750" indent="-285750">
              <a:lnSpc>
                <a:spcPct val="150000"/>
              </a:lnSpc>
              <a:buFont typeface="Arial" panose="020B0604020202020204" pitchFamily="34" charset="0"/>
              <a:buChar char="•"/>
            </a:pPr>
            <a:r>
              <a:rPr lang="it-IT" sz="1600" dirty="0">
                <a:solidFill>
                  <a:srgbClr val="002060"/>
                </a:solidFill>
                <a:latin typeface="Century Gothic" panose="020B0502020202020204" pitchFamily="34" charset="0"/>
              </a:rPr>
              <a:t>Livello della </a:t>
            </a:r>
            <a:r>
              <a:rPr lang="it-IT" sz="1600" b="1" dirty="0">
                <a:solidFill>
                  <a:srgbClr val="002060"/>
                </a:solidFill>
                <a:latin typeface="Century Gothic" panose="020B0502020202020204" pitchFamily="34" charset="0"/>
              </a:rPr>
              <a:t>profittabilità/ valore</a:t>
            </a:r>
            <a:r>
              <a:rPr lang="it-IT" sz="1600" dirty="0">
                <a:solidFill>
                  <a:srgbClr val="002060"/>
                </a:solidFill>
                <a:latin typeface="Century Gothic" panose="020B0502020202020204" pitchFamily="34" charset="0"/>
              </a:rPr>
              <a:t> sotto SII</a:t>
            </a:r>
          </a:p>
          <a:p>
            <a:pPr marL="285750" indent="-285750">
              <a:lnSpc>
                <a:spcPct val="150000"/>
              </a:lnSpc>
              <a:buFont typeface="Arial" panose="020B0604020202020204" pitchFamily="34" charset="0"/>
              <a:buChar char="•"/>
            </a:pPr>
            <a:r>
              <a:rPr lang="it-IT" sz="1600" dirty="0">
                <a:solidFill>
                  <a:srgbClr val="002060"/>
                </a:solidFill>
                <a:latin typeface="Century Gothic" panose="020B0502020202020204" pitchFamily="34" charset="0"/>
              </a:rPr>
              <a:t>Ottimizzazione </a:t>
            </a:r>
            <a:r>
              <a:rPr lang="it-IT" sz="1600" b="1" dirty="0">
                <a:solidFill>
                  <a:srgbClr val="002060"/>
                </a:solidFill>
                <a:latin typeface="Century Gothic" panose="020B0502020202020204" pitchFamily="34" charset="0"/>
              </a:rPr>
              <a:t>valore</a:t>
            </a:r>
            <a:r>
              <a:rPr lang="it-IT" sz="1600" dirty="0">
                <a:solidFill>
                  <a:srgbClr val="002060"/>
                </a:solidFill>
                <a:latin typeface="Century Gothic" panose="020B0502020202020204" pitchFamily="34" charset="0"/>
              </a:rPr>
              <a:t> dell’intero patrimonio informativo dei Dati</a:t>
            </a:r>
          </a:p>
          <a:p>
            <a:pPr>
              <a:lnSpc>
                <a:spcPct val="150000"/>
              </a:lnSpc>
            </a:pPr>
            <a:r>
              <a:rPr lang="it-IT" sz="1600" i="1" u="sng" dirty="0">
                <a:solidFill>
                  <a:srgbClr val="002060"/>
                </a:solidFill>
                <a:latin typeface="Century Gothic" panose="020B0502020202020204" pitchFamily="34" charset="0"/>
              </a:rPr>
              <a:t>Dati affidabili alimentano decisioni aziendali attendibili.</a:t>
            </a:r>
          </a:p>
          <a:p>
            <a:pPr marL="285750" indent="-285750">
              <a:lnSpc>
                <a:spcPct val="150000"/>
              </a:lnSpc>
              <a:buFont typeface="Arial" panose="020B0604020202020204" pitchFamily="34" charset="0"/>
              <a:buChar char="•"/>
            </a:pPr>
            <a:endParaRPr lang="it-IT" sz="1600" dirty="0">
              <a:solidFill>
                <a:srgbClr val="002060"/>
              </a:solidFill>
              <a:latin typeface="Century Gothic" panose="020B0502020202020204" pitchFamily="34" charset="0"/>
            </a:endParaRPr>
          </a:p>
          <a:p>
            <a:pPr marL="285750" indent="-285750" algn="ctr">
              <a:buFont typeface="Arial" panose="020B0604020202020204" pitchFamily="34" charset="0"/>
              <a:buChar char="•"/>
            </a:pPr>
            <a:endParaRPr lang="it-IT" dirty="0"/>
          </a:p>
        </p:txBody>
      </p:sp>
    </p:spTree>
    <p:extLst>
      <p:ext uri="{BB962C8B-B14F-4D97-AF65-F5344CB8AC3E}">
        <p14:creationId xmlns:p14="http://schemas.microsoft.com/office/powerpoint/2010/main" val="1090956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bwMode="gray">
          <a:xfrm>
            <a:off x="291468" y="116632"/>
            <a:ext cx="8561064" cy="299310"/>
          </a:xfrm>
        </p:spPr>
        <p:txBody>
          <a:bodyPr>
            <a:noAutofit/>
          </a:bodyPr>
          <a:lstStyle/>
          <a:p>
            <a:r>
              <a:rPr lang="it-IT" sz="1800" dirty="0"/>
              <a:t>IDD, Funzione Attuariale e Creazione di Valore</a:t>
            </a:r>
            <a:br>
              <a:rPr lang="it-IT" sz="2000" dirty="0">
                <a:highlight>
                  <a:srgbClr val="FFFF00"/>
                </a:highlight>
              </a:rPr>
            </a:br>
            <a:endParaRPr lang="it-IT" sz="2000" dirty="0">
              <a:highlight>
                <a:srgbClr val="FFFF00"/>
              </a:highlight>
            </a:endParaRPr>
          </a:p>
        </p:txBody>
      </p:sp>
      <p:sp>
        <p:nvSpPr>
          <p:cNvPr id="2" name="Rettangolo 1">
            <a:extLst>
              <a:ext uri="{FF2B5EF4-FFF2-40B4-BE49-F238E27FC236}">
                <a16:creationId xmlns:a16="http://schemas.microsoft.com/office/drawing/2014/main" id="{29A64827-2F76-4F24-9BAE-22673A7CD9F7}"/>
              </a:ext>
            </a:extLst>
          </p:cNvPr>
          <p:cNvSpPr/>
          <p:nvPr/>
        </p:nvSpPr>
        <p:spPr>
          <a:xfrm>
            <a:off x="442504" y="1340768"/>
            <a:ext cx="8258991" cy="3570208"/>
          </a:xfrm>
          <a:prstGeom prst="rect">
            <a:avLst/>
          </a:prstGeom>
        </p:spPr>
        <p:txBody>
          <a:bodyPr wrap="square">
            <a:spAutoFit/>
          </a:bodyPr>
          <a:lstStyle/>
          <a:p>
            <a:r>
              <a:rPr lang="it-IT" sz="1600" b="1" dirty="0">
                <a:solidFill>
                  <a:srgbClr val="002060"/>
                </a:solidFill>
                <a:latin typeface="Century Gothic" panose="020B0502020202020204" pitchFamily="34" charset="0"/>
              </a:rPr>
              <a:t>Tutela del consumatore con la POG </a:t>
            </a:r>
          </a:p>
          <a:p>
            <a:endParaRPr lang="it-IT" sz="1600" b="1" dirty="0">
              <a:solidFill>
                <a:srgbClr val="002060"/>
              </a:solidFill>
              <a:latin typeface="Century Gothic" panose="020B0502020202020204" pitchFamily="34" charset="0"/>
            </a:endParaRPr>
          </a:p>
          <a:p>
            <a:pPr marL="285750" indent="-285750">
              <a:buFont typeface="Wingdings" panose="05000000000000000000" pitchFamily="2" charset="2"/>
              <a:buChar char="q"/>
            </a:pPr>
            <a:r>
              <a:rPr lang="it-IT" sz="1600" dirty="0">
                <a:solidFill>
                  <a:srgbClr val="002060"/>
                </a:solidFill>
                <a:latin typeface="Century Gothic" panose="020B0502020202020204" pitchFamily="34" charset="0"/>
              </a:rPr>
              <a:t>    Garantire ai clienti lo stesso livello di tutela indipendentemente dal canale</a:t>
            </a:r>
          </a:p>
          <a:p>
            <a:r>
              <a:rPr lang="it-IT" sz="1600" dirty="0">
                <a:solidFill>
                  <a:srgbClr val="002060"/>
                </a:solidFill>
                <a:latin typeface="Century Gothic" panose="020B0502020202020204" pitchFamily="34" charset="0"/>
              </a:rPr>
              <a:t>attraverso il quale acquistano un prodotto assicurativo</a:t>
            </a:r>
          </a:p>
          <a:p>
            <a:pPr marL="285750" indent="-285750">
              <a:buFont typeface="Wingdings" panose="05000000000000000000" pitchFamily="2" charset="2"/>
              <a:buChar char="q"/>
            </a:pPr>
            <a:r>
              <a:rPr lang="it-IT" sz="1600" dirty="0">
                <a:solidFill>
                  <a:srgbClr val="002060"/>
                </a:solidFill>
                <a:latin typeface="Century Gothic" panose="020B0502020202020204" pitchFamily="34" charset="0"/>
              </a:rPr>
              <a:t>    Armonizzare la regolamentazione per creare condizioni di parità tra i distributori</a:t>
            </a:r>
          </a:p>
          <a:p>
            <a:pPr marL="285750" indent="-285750">
              <a:buFont typeface="Wingdings" panose="05000000000000000000" pitchFamily="2" charset="2"/>
              <a:buChar char="q"/>
            </a:pPr>
            <a:r>
              <a:rPr lang="it-IT" sz="1600" dirty="0">
                <a:solidFill>
                  <a:srgbClr val="002060"/>
                </a:solidFill>
                <a:latin typeface="Century Gothic" panose="020B0502020202020204" pitchFamily="34" charset="0"/>
              </a:rPr>
              <a:t>Garantire una coerenza tra il prodotto e l’evoluzione delle esigenze del cliente</a:t>
            </a:r>
          </a:p>
          <a:p>
            <a:pPr marL="285750" indent="-285750">
              <a:buFont typeface="Wingdings" panose="05000000000000000000" pitchFamily="2" charset="2"/>
              <a:buChar char="q"/>
            </a:pPr>
            <a:endParaRPr lang="it-IT" sz="1600" dirty="0">
              <a:solidFill>
                <a:srgbClr val="002060"/>
              </a:solidFill>
              <a:latin typeface="Century Gothic" panose="020B0502020202020204" pitchFamily="34" charset="0"/>
            </a:endParaRPr>
          </a:p>
          <a:p>
            <a:endParaRPr lang="it-IT" sz="1600" dirty="0">
              <a:solidFill>
                <a:srgbClr val="002060"/>
              </a:solidFill>
              <a:latin typeface="Century Gothic" panose="020B0502020202020204" pitchFamily="34" charset="0"/>
            </a:endParaRPr>
          </a:p>
          <a:p>
            <a:r>
              <a:rPr lang="it-IT" sz="1600" b="1" dirty="0">
                <a:solidFill>
                  <a:srgbClr val="002060"/>
                </a:solidFill>
                <a:latin typeface="Century Gothic" panose="020B0502020202020204" pitchFamily="34" charset="0"/>
              </a:rPr>
              <a:t>La Product Oversight Governance</a:t>
            </a:r>
          </a:p>
          <a:p>
            <a:endParaRPr lang="it-IT" sz="1600" b="1" dirty="0">
              <a:solidFill>
                <a:srgbClr val="002060"/>
              </a:solidFill>
              <a:latin typeface="Century Gothic" panose="020B0502020202020204" pitchFamily="34" charset="0"/>
            </a:endParaRPr>
          </a:p>
          <a:p>
            <a:r>
              <a:rPr lang="it-IT" sz="1600" dirty="0">
                <a:solidFill>
                  <a:srgbClr val="002060"/>
                </a:solidFill>
                <a:latin typeface="Century Gothic" panose="020B0502020202020204" pitchFamily="34" charset="0"/>
              </a:rPr>
              <a:t>L’IDD introduce attraverso la POG l’obbligo di adottare un </a:t>
            </a:r>
            <a:r>
              <a:rPr lang="it-IT" sz="1600" b="1" dirty="0">
                <a:solidFill>
                  <a:srgbClr val="002060"/>
                </a:solidFill>
                <a:latin typeface="Century Gothic" panose="020B0502020202020204" pitchFamily="34" charset="0"/>
              </a:rPr>
              <a:t>processo di ideazione</a:t>
            </a:r>
            <a:r>
              <a:rPr lang="it-IT" sz="1600" dirty="0">
                <a:solidFill>
                  <a:srgbClr val="002060"/>
                </a:solidFill>
                <a:latin typeface="Century Gothic" panose="020B0502020202020204" pitchFamily="34" charset="0"/>
              </a:rPr>
              <a:t>, di </a:t>
            </a:r>
            <a:r>
              <a:rPr lang="it-IT" sz="1600" b="1" dirty="0">
                <a:solidFill>
                  <a:srgbClr val="002060"/>
                </a:solidFill>
                <a:latin typeface="Century Gothic" panose="020B0502020202020204" pitchFamily="34" charset="0"/>
              </a:rPr>
              <a:t>gestione</a:t>
            </a:r>
            <a:r>
              <a:rPr lang="it-IT" sz="1600" dirty="0">
                <a:solidFill>
                  <a:srgbClr val="002060"/>
                </a:solidFill>
                <a:latin typeface="Century Gothic" panose="020B0502020202020204" pitchFamily="34" charset="0"/>
              </a:rPr>
              <a:t> e di </a:t>
            </a:r>
            <a:r>
              <a:rPr lang="it-IT" sz="1600" b="1" dirty="0">
                <a:solidFill>
                  <a:srgbClr val="002060"/>
                </a:solidFill>
                <a:latin typeface="Century Gothic" panose="020B0502020202020204" pitchFamily="34" charset="0"/>
              </a:rPr>
              <a:t>monitoraggio</a:t>
            </a:r>
            <a:r>
              <a:rPr lang="it-IT" sz="1600" dirty="0">
                <a:solidFill>
                  <a:srgbClr val="002060"/>
                </a:solidFill>
                <a:latin typeface="Century Gothic" panose="020B0502020202020204" pitchFamily="34" charset="0"/>
              </a:rPr>
              <a:t> per ciascun prodotto assicurativo la cui distribuzione deve avvenire attraverso gli appropriati canali distributivi.</a:t>
            </a:r>
          </a:p>
        </p:txBody>
      </p:sp>
    </p:spTree>
    <p:extLst>
      <p:ext uri="{BB962C8B-B14F-4D97-AF65-F5344CB8AC3E}">
        <p14:creationId xmlns:p14="http://schemas.microsoft.com/office/powerpoint/2010/main" val="3134918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bwMode="gray">
          <a:xfrm>
            <a:off x="291468" y="116632"/>
            <a:ext cx="8561064" cy="299310"/>
          </a:xfrm>
        </p:spPr>
        <p:txBody>
          <a:bodyPr>
            <a:noAutofit/>
          </a:bodyPr>
          <a:lstStyle/>
          <a:p>
            <a:r>
              <a:rPr lang="it-IT" sz="1800" dirty="0"/>
              <a:t>IDD, Funzione Attuariale e Creazione di Valore</a:t>
            </a:r>
            <a:br>
              <a:rPr lang="it-IT" sz="2000" dirty="0">
                <a:highlight>
                  <a:srgbClr val="FFFF00"/>
                </a:highlight>
              </a:rPr>
            </a:br>
            <a:endParaRPr lang="it-IT" sz="2000" dirty="0">
              <a:highlight>
                <a:srgbClr val="FFFF00"/>
              </a:highlight>
            </a:endParaRPr>
          </a:p>
        </p:txBody>
      </p:sp>
      <p:sp>
        <p:nvSpPr>
          <p:cNvPr id="8" name="Title 4">
            <a:extLst>
              <a:ext uri="{FF2B5EF4-FFF2-40B4-BE49-F238E27FC236}">
                <a16:creationId xmlns:a16="http://schemas.microsoft.com/office/drawing/2014/main" id="{0D326B10-FAB9-470F-BFFF-12CFC0E55C46}"/>
              </a:ext>
            </a:extLst>
          </p:cNvPr>
          <p:cNvSpPr txBox="1">
            <a:spLocks/>
          </p:cNvSpPr>
          <p:nvPr/>
        </p:nvSpPr>
        <p:spPr bwMode="gray">
          <a:xfrm>
            <a:off x="332388" y="1052736"/>
            <a:ext cx="8479224" cy="3312368"/>
          </a:xfrm>
          <a:prstGeom prst="rect">
            <a:avLst/>
          </a:prstGeom>
          <a:noFill/>
          <a:ln>
            <a:noFill/>
          </a:ln>
          <a:effectLst/>
          <a:extLst>
            <a:ext uri="{909E8E84-426E-40DD-AFC4-6F175D3DCCD1}">
              <a14:hiddenFill xmlns:a14="http://schemas.microsoft.com/office/drawing/2010/main">
                <a:solidFill>
                  <a:srgbClr val="0674B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fontAlgn="base">
              <a:spcBef>
                <a:spcPct val="0"/>
              </a:spcBef>
              <a:spcAft>
                <a:spcPct val="0"/>
              </a:spcAft>
              <a:defRPr sz="2000" b="1" kern="1200">
                <a:solidFill>
                  <a:schemeClr val="accent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2pPr>
            <a:lvl3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3pPr>
            <a:lvl4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4pPr>
            <a:lvl5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5pPr>
            <a:lvl6pPr marL="4572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6pPr>
            <a:lvl7pPr marL="9144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7pPr>
            <a:lvl8pPr marL="13716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8pPr>
            <a:lvl9pPr marL="18288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9pPr>
          </a:lstStyle>
          <a:p>
            <a:pPr marL="285750" indent="-285750">
              <a:buFont typeface="Arial" panose="020B0604020202020204" pitchFamily="34" charset="0"/>
              <a:buChar char="•"/>
            </a:pPr>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it-IT" sz="1600" dirty="0">
                <a:solidFill>
                  <a:srgbClr val="002060"/>
                </a:solidFill>
                <a:effectLst/>
                <a:latin typeface="Century Gothic" panose="020B0502020202020204" pitchFamily="34" charset="0"/>
                <a:ea typeface="+mn-ea"/>
                <a:cs typeface="+mn-cs"/>
              </a:rPr>
              <a:t>Analisi di impatto SII </a:t>
            </a:r>
            <a:r>
              <a:rPr lang="it-IT" sz="1600" b="0" dirty="0">
                <a:solidFill>
                  <a:srgbClr val="002060"/>
                </a:solidFill>
                <a:effectLst/>
                <a:latin typeface="Century Gothic" panose="020B0502020202020204" pitchFamily="34" charset="0"/>
                <a:ea typeface="+mn-ea"/>
                <a:cs typeface="+mn-cs"/>
              </a:rPr>
              <a:t>per valutare il risparmio/aggravio in termini di capitale e solvibilità delle modalità di incentivazione della rete di vendita; valutazione varie modalità di remunerazione ; supporto tecnico/ compiti aggiuntivi della FA </a:t>
            </a:r>
          </a:p>
          <a:p>
            <a:pPr marL="285750" indent="-285750">
              <a:buFont typeface="Arial" panose="020B0604020202020204" pitchFamily="34" charset="0"/>
              <a:buChar char="•"/>
            </a:pPr>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it-IT" sz="1600" b="0" dirty="0">
                <a:solidFill>
                  <a:srgbClr val="002060"/>
                </a:solidFill>
                <a:effectLst/>
                <a:latin typeface="Century Gothic" panose="020B0502020202020204" pitchFamily="34" charset="0"/>
                <a:ea typeface="+mn-ea"/>
                <a:cs typeface="+mn-cs"/>
              </a:rPr>
              <a:t>Sfruttare la </a:t>
            </a:r>
            <a:r>
              <a:rPr lang="it-IT" sz="1600" dirty="0">
                <a:solidFill>
                  <a:srgbClr val="002060"/>
                </a:solidFill>
                <a:effectLst/>
                <a:latin typeface="Century Gothic" panose="020B0502020202020204" pitchFamily="34" charset="0"/>
                <a:ea typeface="+mn-ea"/>
                <a:cs typeface="+mn-cs"/>
              </a:rPr>
              <a:t>verifica sui conflitti di interesse </a:t>
            </a:r>
            <a:r>
              <a:rPr lang="it-IT" sz="1600" b="0" dirty="0">
                <a:solidFill>
                  <a:srgbClr val="002060"/>
                </a:solidFill>
                <a:effectLst/>
                <a:latin typeface="Century Gothic" panose="020B0502020202020204" pitchFamily="34" charset="0"/>
                <a:ea typeface="+mn-ea"/>
                <a:cs typeface="+mn-cs"/>
              </a:rPr>
              <a:t>per scongiurare/ mantenere/ uniformare il valore per la rete di vendita  sulla NP; analisi di remunerazione rete distributiva al fine di verificare che non ci sia conflitto di interesse nella politica di remunerazione nei prodotti a catalogo;</a:t>
            </a:r>
            <a:r>
              <a:rPr lang="it-IT" sz="1600" b="0" dirty="0">
                <a:solidFill>
                  <a:srgbClr val="002060"/>
                </a:solidFill>
                <a:latin typeface="Century Gothic" panose="020B0502020202020204" pitchFamily="34" charset="0"/>
              </a:rPr>
              <a:t> </a:t>
            </a:r>
            <a:r>
              <a:rPr lang="it-IT" sz="1600" b="0" dirty="0">
                <a:solidFill>
                  <a:srgbClr val="002060"/>
                </a:solidFill>
                <a:effectLst/>
                <a:latin typeface="Century Gothic" panose="020B0502020202020204" pitchFamily="34" charset="0"/>
                <a:ea typeface="+mn-ea"/>
                <a:cs typeface="+mn-cs"/>
              </a:rPr>
              <a:t>supporto/ compiti aggiuntivi della FA </a:t>
            </a:r>
          </a:p>
          <a:p>
            <a:pPr marL="285750" indent="-285750">
              <a:buFont typeface="Arial" panose="020B0604020202020204" pitchFamily="34" charset="0"/>
              <a:buChar char="•"/>
            </a:pPr>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it-IT" sz="1600" b="0" dirty="0">
                <a:solidFill>
                  <a:srgbClr val="002060"/>
                </a:solidFill>
                <a:effectLst/>
                <a:latin typeface="Century Gothic" panose="020B0502020202020204" pitchFamily="34" charset="0"/>
                <a:ea typeface="+mn-ea"/>
                <a:cs typeface="+mn-cs"/>
              </a:rPr>
              <a:t>Accompagnare queste molteplici viste di valore (considerando anche valore/disvalore derivante della riassicurazione)  con </a:t>
            </a:r>
            <a:r>
              <a:rPr lang="it-IT" sz="1600" dirty="0">
                <a:solidFill>
                  <a:srgbClr val="002060"/>
                </a:solidFill>
                <a:effectLst/>
                <a:latin typeface="Century Gothic" panose="020B0502020202020204" pitchFamily="34" charset="0"/>
                <a:ea typeface="+mn-ea"/>
                <a:cs typeface="+mn-cs"/>
              </a:rPr>
              <a:t>analisi /studi/benchmarking di mercato</a:t>
            </a:r>
            <a:r>
              <a:rPr lang="it-IT" sz="1600" b="0" dirty="0">
                <a:solidFill>
                  <a:srgbClr val="002060"/>
                </a:solidFill>
                <a:effectLst/>
                <a:latin typeface="Century Gothic" panose="020B0502020202020204" pitchFamily="34" charset="0"/>
                <a:ea typeface="+mn-ea"/>
                <a:cs typeface="+mn-cs"/>
              </a:rPr>
              <a:t>.</a:t>
            </a:r>
          </a:p>
        </p:txBody>
      </p:sp>
    </p:spTree>
    <p:extLst>
      <p:ext uri="{BB962C8B-B14F-4D97-AF65-F5344CB8AC3E}">
        <p14:creationId xmlns:p14="http://schemas.microsoft.com/office/powerpoint/2010/main" val="3497930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bwMode="gray">
          <a:xfrm>
            <a:off x="332388" y="116632"/>
            <a:ext cx="8561064" cy="299310"/>
          </a:xfrm>
        </p:spPr>
        <p:txBody>
          <a:bodyPr>
            <a:noAutofit/>
          </a:bodyPr>
          <a:lstStyle/>
          <a:p>
            <a:r>
              <a:rPr lang="it-IT" sz="1800" dirty="0"/>
              <a:t>IFRS17, Funzione Attuariale e Creazione di Valore</a:t>
            </a:r>
            <a:br>
              <a:rPr lang="it-IT" sz="2000" dirty="0"/>
            </a:br>
            <a:endParaRPr lang="it-IT" sz="2000" dirty="0"/>
          </a:p>
        </p:txBody>
      </p:sp>
      <p:sp>
        <p:nvSpPr>
          <p:cNvPr id="8" name="Title 4">
            <a:extLst>
              <a:ext uri="{FF2B5EF4-FFF2-40B4-BE49-F238E27FC236}">
                <a16:creationId xmlns:a16="http://schemas.microsoft.com/office/drawing/2014/main" id="{0D326B10-FAB9-470F-BFFF-12CFC0E55C46}"/>
              </a:ext>
            </a:extLst>
          </p:cNvPr>
          <p:cNvSpPr txBox="1">
            <a:spLocks/>
          </p:cNvSpPr>
          <p:nvPr/>
        </p:nvSpPr>
        <p:spPr bwMode="gray">
          <a:xfrm>
            <a:off x="332388" y="1052736"/>
            <a:ext cx="8479224" cy="4739759"/>
          </a:xfrm>
          <a:prstGeom prst="rect">
            <a:avLst/>
          </a:prstGeom>
          <a:noFill/>
          <a:ln>
            <a:noFill/>
          </a:ln>
          <a:effectLst/>
          <a:extLst>
            <a:ext uri="{909E8E84-426E-40DD-AFC4-6F175D3DCCD1}">
              <a14:hiddenFill xmlns:a14="http://schemas.microsoft.com/office/drawing/2010/main">
                <a:solidFill>
                  <a:srgbClr val="0674B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fontAlgn="base">
              <a:spcBef>
                <a:spcPct val="0"/>
              </a:spcBef>
              <a:spcAft>
                <a:spcPct val="0"/>
              </a:spcAft>
              <a:defRPr sz="2000" b="1" kern="1200">
                <a:solidFill>
                  <a:schemeClr val="accent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2pPr>
            <a:lvl3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3pPr>
            <a:lvl4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4pPr>
            <a:lvl5pPr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5pPr>
            <a:lvl6pPr marL="4572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6pPr>
            <a:lvl7pPr marL="9144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7pPr>
            <a:lvl8pPr marL="13716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8pPr>
            <a:lvl9pPr marL="1828800" algn="l" rtl="0" fontAlgn="base">
              <a:spcBef>
                <a:spcPct val="0"/>
              </a:spcBef>
              <a:spcAft>
                <a:spcPct val="0"/>
              </a:spcAft>
              <a:defRPr sz="2000" b="1">
                <a:solidFill>
                  <a:schemeClr val="accent2"/>
                </a:solidFill>
                <a:effectLst>
                  <a:outerShdw blurRad="38100" dist="38100" dir="2700000" algn="tl">
                    <a:srgbClr val="C0C0C0"/>
                  </a:outerShdw>
                </a:effectLst>
                <a:latin typeface="Arial" panose="020B0604020202020204" pitchFamily="34" charset="0"/>
                <a:ea typeface="Osaka" pitchFamily="1" charset="-128"/>
              </a:defRPr>
            </a:lvl9pPr>
          </a:lstStyle>
          <a:p>
            <a:r>
              <a:rPr lang="it-IT" sz="1600" dirty="0">
                <a:solidFill>
                  <a:srgbClr val="002060"/>
                </a:solidFill>
                <a:latin typeface="Century Gothic" panose="020B0502020202020204" pitchFamily="34" charset="0"/>
              </a:rPr>
              <a:t>Gli ambiti dove ci si aspetta un maggior sviluppo nei prossimi anni: </a:t>
            </a:r>
          </a:p>
          <a:p>
            <a:endParaRPr lang="it-IT" sz="1600" b="0" dirty="0">
              <a:solidFill>
                <a:srgbClr val="002060"/>
              </a:solidFill>
              <a:effectLst/>
              <a:latin typeface="Century Gothic" panose="020B0502020202020204" pitchFamily="34" charset="0"/>
              <a:ea typeface="+mn-ea"/>
              <a:cs typeface="+mn-cs"/>
            </a:endParaRPr>
          </a:p>
          <a:p>
            <a:r>
              <a:rPr lang="it-IT" sz="1600" b="0" dirty="0">
                <a:solidFill>
                  <a:srgbClr val="002060"/>
                </a:solidFill>
                <a:effectLst/>
                <a:latin typeface="Century Gothic" panose="020B0502020202020204" pitchFamily="34" charset="0"/>
                <a:ea typeface="+mn-ea"/>
                <a:cs typeface="+mn-cs"/>
              </a:rPr>
              <a:t>L’applicazione di </a:t>
            </a:r>
            <a:r>
              <a:rPr lang="it-IT" sz="1600" dirty="0">
                <a:solidFill>
                  <a:srgbClr val="002060"/>
                </a:solidFill>
                <a:effectLst/>
                <a:latin typeface="Century Gothic" panose="020B0502020202020204" pitchFamily="34" charset="0"/>
                <a:ea typeface="+mn-ea"/>
                <a:cs typeface="+mn-cs"/>
              </a:rPr>
              <a:t>IFRS17</a:t>
            </a:r>
            <a:r>
              <a:rPr lang="it-IT" sz="1600" b="0" dirty="0">
                <a:solidFill>
                  <a:srgbClr val="002060"/>
                </a:solidFill>
                <a:effectLst/>
                <a:latin typeface="Century Gothic" panose="020B0502020202020204" pitchFamily="34" charset="0"/>
                <a:ea typeface="+mn-ea"/>
                <a:cs typeface="+mn-cs"/>
              </a:rPr>
              <a:t> porterà un impatto notevole sulla Funzione Attuariale dal  punto di vista verosimilmente di governo di impresa ma anche dal punto di vista strategico, lasciando ampi spazi anche solo nel supporto alle scelte delle metodologie e delle ipotesi alla base delle stime, ad esempio:</a:t>
            </a:r>
          </a:p>
          <a:p>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it-IT" sz="1600" b="0" dirty="0">
                <a:solidFill>
                  <a:srgbClr val="002060"/>
                </a:solidFill>
                <a:effectLst/>
                <a:latin typeface="Century Gothic" panose="020B0502020202020204" pitchFamily="34" charset="0"/>
                <a:ea typeface="+mn-ea"/>
                <a:cs typeface="+mn-cs"/>
              </a:rPr>
              <a:t>Curva di </a:t>
            </a:r>
            <a:r>
              <a:rPr lang="it-IT" sz="1600" dirty="0">
                <a:solidFill>
                  <a:srgbClr val="002060"/>
                </a:solidFill>
                <a:effectLst/>
                <a:latin typeface="Century Gothic" panose="020B0502020202020204" pitchFamily="34" charset="0"/>
                <a:ea typeface="+mn-ea"/>
                <a:cs typeface="+mn-cs"/>
              </a:rPr>
              <a:t>discounting</a:t>
            </a:r>
            <a:r>
              <a:rPr lang="it-IT" sz="1600" b="0" dirty="0">
                <a:solidFill>
                  <a:srgbClr val="002060"/>
                </a:solidFill>
                <a:effectLst/>
                <a:latin typeface="Century Gothic" panose="020B0502020202020204" pitchFamily="34" charset="0"/>
                <a:ea typeface="+mn-ea"/>
                <a:cs typeface="+mn-cs"/>
              </a:rPr>
              <a:t>;</a:t>
            </a:r>
          </a:p>
          <a:p>
            <a:pPr marL="285750" indent="-285750">
              <a:buFont typeface="Arial" panose="020B0604020202020204" pitchFamily="34" charset="0"/>
              <a:buChar char="•"/>
            </a:pPr>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it-IT" sz="1600" dirty="0">
                <a:solidFill>
                  <a:srgbClr val="002060"/>
                </a:solidFill>
                <a:effectLst/>
                <a:latin typeface="Century Gothic" panose="020B0502020202020204" pitchFamily="34" charset="0"/>
                <a:ea typeface="+mn-ea"/>
                <a:cs typeface="+mn-cs"/>
              </a:rPr>
              <a:t>Risk Adjustment</a:t>
            </a:r>
            <a:r>
              <a:rPr lang="it-IT" sz="1600" b="0" dirty="0">
                <a:solidFill>
                  <a:srgbClr val="002060"/>
                </a:solidFill>
                <a:effectLst/>
                <a:latin typeface="Century Gothic" panose="020B0502020202020204" pitchFamily="34" charset="0"/>
                <a:ea typeface="+mn-ea"/>
                <a:cs typeface="+mn-cs"/>
              </a:rPr>
              <a:t>;</a:t>
            </a:r>
          </a:p>
          <a:p>
            <a:pPr marL="285750" indent="-285750">
              <a:buFont typeface="Arial" panose="020B0604020202020204" pitchFamily="34" charset="0"/>
              <a:buChar char="•"/>
            </a:pPr>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it-IT" sz="1600" b="0" dirty="0">
                <a:solidFill>
                  <a:srgbClr val="002060"/>
                </a:solidFill>
                <a:effectLst/>
                <a:latin typeface="Century Gothic" panose="020B0502020202020204" pitchFamily="34" charset="0"/>
                <a:ea typeface="+mn-ea"/>
                <a:cs typeface="+mn-cs"/>
              </a:rPr>
              <a:t>Scelta dei </a:t>
            </a:r>
            <a:r>
              <a:rPr lang="it-IT" sz="1600" dirty="0">
                <a:solidFill>
                  <a:srgbClr val="002060"/>
                </a:solidFill>
                <a:effectLst/>
                <a:latin typeface="Century Gothic" panose="020B0502020202020204" pitchFamily="34" charset="0"/>
                <a:ea typeface="+mn-ea"/>
                <a:cs typeface="+mn-cs"/>
              </a:rPr>
              <a:t>Driver</a:t>
            </a:r>
            <a:r>
              <a:rPr lang="it-IT" sz="1600" b="0" dirty="0">
                <a:solidFill>
                  <a:srgbClr val="002060"/>
                </a:solidFill>
                <a:effectLst/>
                <a:latin typeface="Century Gothic" panose="020B0502020202020204" pitchFamily="34" charset="0"/>
                <a:ea typeface="+mn-ea"/>
                <a:cs typeface="+mn-cs"/>
              </a:rPr>
              <a:t> di allocazione del </a:t>
            </a:r>
            <a:r>
              <a:rPr lang="it-IT" sz="1600" dirty="0">
                <a:solidFill>
                  <a:srgbClr val="002060"/>
                </a:solidFill>
                <a:effectLst/>
                <a:latin typeface="Century Gothic" panose="020B0502020202020204" pitchFamily="34" charset="0"/>
                <a:ea typeface="+mn-ea"/>
                <a:cs typeface="+mn-cs"/>
              </a:rPr>
              <a:t>CSM</a:t>
            </a:r>
            <a:r>
              <a:rPr lang="it-IT" sz="1600" b="0" dirty="0">
                <a:solidFill>
                  <a:srgbClr val="002060"/>
                </a:solidFill>
                <a:effectLst/>
                <a:latin typeface="Century Gothic" panose="020B0502020202020204" pitchFamily="34" charset="0"/>
                <a:ea typeface="+mn-ea"/>
                <a:cs typeface="+mn-cs"/>
              </a:rPr>
              <a:t>;</a:t>
            </a:r>
          </a:p>
          <a:p>
            <a:pPr marL="285750" indent="-285750">
              <a:buFont typeface="Arial" panose="020B0604020202020204" pitchFamily="34" charset="0"/>
              <a:buChar char="•"/>
            </a:pPr>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it-IT" sz="1600" b="0" dirty="0">
                <a:solidFill>
                  <a:srgbClr val="002060"/>
                </a:solidFill>
                <a:effectLst/>
                <a:latin typeface="Century Gothic" panose="020B0502020202020204" pitchFamily="34" charset="0"/>
                <a:ea typeface="+mn-ea"/>
                <a:cs typeface="+mn-cs"/>
              </a:rPr>
              <a:t>Livelli di </a:t>
            </a:r>
            <a:r>
              <a:rPr lang="it-IT" sz="1600" dirty="0">
                <a:solidFill>
                  <a:srgbClr val="002060"/>
                </a:solidFill>
                <a:effectLst/>
                <a:latin typeface="Century Gothic" panose="020B0502020202020204" pitchFamily="34" charset="0"/>
                <a:ea typeface="+mn-ea"/>
                <a:cs typeface="+mn-cs"/>
              </a:rPr>
              <a:t>Aggregazione</a:t>
            </a:r>
            <a:r>
              <a:rPr lang="it-IT" sz="1600" b="0" dirty="0">
                <a:solidFill>
                  <a:srgbClr val="002060"/>
                </a:solidFill>
                <a:effectLst/>
                <a:latin typeface="Century Gothic" panose="020B0502020202020204" pitchFamily="34" charset="0"/>
                <a:ea typeface="+mn-ea"/>
                <a:cs typeface="+mn-cs"/>
              </a:rPr>
              <a:t>;</a:t>
            </a:r>
          </a:p>
          <a:p>
            <a:pPr marL="285750" indent="-285750">
              <a:buFont typeface="Arial" panose="020B0604020202020204" pitchFamily="34" charset="0"/>
              <a:buChar char="•"/>
            </a:pPr>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it-IT" sz="1600" b="0" dirty="0">
                <a:solidFill>
                  <a:srgbClr val="002060"/>
                </a:solidFill>
                <a:effectLst/>
                <a:latin typeface="Century Gothic" panose="020B0502020202020204" pitchFamily="34" charset="0"/>
                <a:ea typeface="+mn-ea"/>
                <a:cs typeface="+mn-cs"/>
              </a:rPr>
              <a:t>Contratti Onerosi.</a:t>
            </a:r>
          </a:p>
          <a:p>
            <a:endParaRPr lang="it-IT" sz="1600" b="0" dirty="0">
              <a:solidFill>
                <a:srgbClr val="002060"/>
              </a:solidFill>
              <a:effectLst/>
              <a:latin typeface="Century Gothic" panose="020B0502020202020204" pitchFamily="34" charset="0"/>
              <a:ea typeface="+mn-ea"/>
              <a:cs typeface="+mn-cs"/>
            </a:endParaRPr>
          </a:p>
          <a:p>
            <a:endParaRPr lang="it-IT" sz="1600" b="0" dirty="0">
              <a:solidFill>
                <a:srgbClr val="002060"/>
              </a:solidFill>
              <a:effectLst/>
              <a:latin typeface="Century Gothic" panose="020B0502020202020204" pitchFamily="34" charset="0"/>
              <a:ea typeface="+mn-ea"/>
              <a:cs typeface="+mn-cs"/>
            </a:endParaRPr>
          </a:p>
          <a:p>
            <a:pPr marL="285750" indent="-285750">
              <a:buFont typeface="Arial" panose="020B0604020202020204" pitchFamily="34" charset="0"/>
              <a:buChar char="•"/>
            </a:pPr>
            <a:endParaRPr lang="it-IT" sz="1600" b="0" dirty="0">
              <a:solidFill>
                <a:srgbClr val="002060"/>
              </a:solidFill>
              <a:effectLst/>
              <a:latin typeface="Century Gothic" panose="020B0502020202020204" pitchFamily="34" charset="0"/>
              <a:ea typeface="+mn-ea"/>
              <a:cs typeface="+mn-cs"/>
            </a:endParaRPr>
          </a:p>
        </p:txBody>
      </p:sp>
    </p:spTree>
    <p:extLst>
      <p:ext uri="{BB962C8B-B14F-4D97-AF65-F5344CB8AC3E}">
        <p14:creationId xmlns:p14="http://schemas.microsoft.com/office/powerpoint/2010/main" val="313740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p:txBody>
          <a:bodyPr/>
          <a:lstStyle/>
          <a:p>
            <a:pPr>
              <a:defRPr/>
            </a:pPr>
            <a:r>
              <a:rPr lang="it-IT" sz="2000" dirty="0"/>
              <a:t>Sostenibilità, Funzione Attuariale e Creazione di Valore</a:t>
            </a:r>
            <a:endParaRPr lang="it-IT" sz="2000"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6E0E4E6A-E6CB-4378-9C54-DE99A794473B}" type="slidenum">
              <a:rPr lang="it-IT" altLang="it-IT" smtClean="0"/>
              <a:pPr>
                <a:defRPr/>
              </a:pPr>
              <a:t>68</a:t>
            </a:fld>
            <a:endParaRPr lang="it-IT" altLang="it-IT" dirty="0"/>
          </a:p>
        </p:txBody>
      </p:sp>
      <p:sp>
        <p:nvSpPr>
          <p:cNvPr id="2" name="Rettangolo 1">
            <a:extLst>
              <a:ext uri="{FF2B5EF4-FFF2-40B4-BE49-F238E27FC236}">
                <a16:creationId xmlns:a16="http://schemas.microsoft.com/office/drawing/2014/main" id="{8BC1A402-2997-43C1-B0BE-602B2AC01955}"/>
              </a:ext>
            </a:extLst>
          </p:cNvPr>
          <p:cNvSpPr/>
          <p:nvPr/>
        </p:nvSpPr>
        <p:spPr>
          <a:xfrm>
            <a:off x="516673" y="924068"/>
            <a:ext cx="7791524" cy="5933932"/>
          </a:xfrm>
          <a:prstGeom prst="rect">
            <a:avLst/>
          </a:prstGeom>
        </p:spPr>
        <p:txBody>
          <a:bodyPr wrap="square">
            <a:spAutoFit/>
          </a:bodyPr>
          <a:lstStyle/>
          <a:p>
            <a:pPr algn="ctr" defTabSz="685800">
              <a:lnSpc>
                <a:spcPct val="90000"/>
              </a:lnSpc>
            </a:pPr>
            <a:r>
              <a:rPr lang="it-IT" sz="2000" b="1" dirty="0">
                <a:solidFill>
                  <a:srgbClr val="002060"/>
                </a:solidFill>
                <a:latin typeface="Century Gothic" panose="020B0502020202020204" pitchFamily="34" charset="0"/>
              </a:rPr>
              <a:t>Valore = Sostenibilità</a:t>
            </a:r>
          </a:p>
          <a:p>
            <a:pPr defTabSz="685800">
              <a:lnSpc>
                <a:spcPct val="90000"/>
              </a:lnSpc>
            </a:pPr>
            <a:endParaRPr lang="it-IT" sz="1600" dirty="0">
              <a:solidFill>
                <a:srgbClr val="002060"/>
              </a:solidFill>
              <a:latin typeface="Century Gothic" panose="020B0502020202020204" pitchFamily="34" charset="0"/>
            </a:endParaRPr>
          </a:p>
          <a:p>
            <a:pPr defTabSz="685800">
              <a:lnSpc>
                <a:spcPct val="90000"/>
              </a:lnSpc>
            </a:pPr>
            <a:endParaRPr lang="it-IT" sz="1600" dirty="0">
              <a:solidFill>
                <a:srgbClr val="002060"/>
              </a:solidFill>
              <a:latin typeface="Century Gothic" panose="020B0502020202020204" pitchFamily="34" charset="0"/>
            </a:endParaRPr>
          </a:p>
          <a:p>
            <a:pPr defTabSz="685800">
              <a:lnSpc>
                <a:spcPct val="90000"/>
              </a:lnSpc>
            </a:pPr>
            <a:endParaRPr lang="it-IT" sz="1600" dirty="0">
              <a:solidFill>
                <a:srgbClr val="002060"/>
              </a:solidFill>
              <a:latin typeface="Century Gothic" panose="020B0502020202020204" pitchFamily="34" charset="0"/>
            </a:endParaRPr>
          </a:p>
          <a:p>
            <a:pPr algn="ctr" defTabSz="685800">
              <a:lnSpc>
                <a:spcPct val="90000"/>
              </a:lnSpc>
            </a:pPr>
            <a:r>
              <a:rPr lang="it-IT" sz="1600" dirty="0">
                <a:solidFill>
                  <a:srgbClr val="002060"/>
                </a:solidFill>
                <a:latin typeface="Century Gothic" panose="020B0502020202020204" pitchFamily="34" charset="0"/>
              </a:rPr>
              <a:t>Sostenibilità vuol dire anche </a:t>
            </a:r>
            <a:r>
              <a:rPr lang="it-IT" sz="1600" b="1" dirty="0">
                <a:solidFill>
                  <a:srgbClr val="002060"/>
                </a:solidFill>
                <a:latin typeface="Century Gothic" panose="020B0502020202020204" pitchFamily="34" charset="0"/>
              </a:rPr>
              <a:t>previdenza</a:t>
            </a:r>
            <a:r>
              <a:rPr lang="it-IT" sz="1600" dirty="0">
                <a:solidFill>
                  <a:srgbClr val="002060"/>
                </a:solidFill>
                <a:latin typeface="Century Gothic" panose="020B0502020202020204" pitchFamily="34" charset="0"/>
              </a:rPr>
              <a:t>, </a:t>
            </a:r>
            <a:r>
              <a:rPr lang="it-IT" sz="1600" b="1" dirty="0">
                <a:solidFill>
                  <a:srgbClr val="002060"/>
                </a:solidFill>
                <a:latin typeface="Century Gothic" panose="020B0502020202020204" pitchFamily="34" charset="0"/>
              </a:rPr>
              <a:t>protezione</a:t>
            </a:r>
            <a:r>
              <a:rPr lang="it-IT" sz="1600" dirty="0">
                <a:solidFill>
                  <a:srgbClr val="002060"/>
                </a:solidFill>
                <a:latin typeface="Century Gothic" panose="020B0502020202020204" pitchFamily="34" charset="0"/>
              </a:rPr>
              <a:t>, proteggere i nostri cari, prendersi cura dei nostri </a:t>
            </a:r>
            <a:r>
              <a:rPr lang="it-IT" sz="1600" b="1" dirty="0">
                <a:solidFill>
                  <a:srgbClr val="002060"/>
                </a:solidFill>
                <a:latin typeface="Century Gothic" panose="020B0502020202020204" pitchFamily="34" charset="0"/>
              </a:rPr>
              <a:t>risparmi</a:t>
            </a:r>
            <a:r>
              <a:rPr lang="it-IT" sz="1600" dirty="0">
                <a:solidFill>
                  <a:srgbClr val="002060"/>
                </a:solidFill>
                <a:latin typeface="Century Gothic" panose="020B0502020202020204" pitchFamily="34" charset="0"/>
              </a:rPr>
              <a:t>, del nostro </a:t>
            </a:r>
            <a:r>
              <a:rPr lang="it-IT" sz="1600" b="1" dirty="0">
                <a:solidFill>
                  <a:srgbClr val="002060"/>
                </a:solidFill>
                <a:latin typeface="Century Gothic" panose="020B0502020202020204" pitchFamily="34" charset="0"/>
              </a:rPr>
              <a:t>patrimonio</a:t>
            </a:r>
            <a:r>
              <a:rPr lang="it-IT" sz="1600" dirty="0">
                <a:solidFill>
                  <a:srgbClr val="002060"/>
                </a:solidFill>
                <a:latin typeface="Century Gothic" panose="020B0502020202020204" pitchFamily="34" charset="0"/>
              </a:rPr>
              <a:t>, dei nostri </a:t>
            </a:r>
            <a:r>
              <a:rPr lang="it-IT" sz="1600" b="1" dirty="0">
                <a:solidFill>
                  <a:srgbClr val="002060"/>
                </a:solidFill>
                <a:latin typeface="Century Gothic" panose="020B0502020202020204" pitchFamily="34" charset="0"/>
              </a:rPr>
              <a:t>clienti</a:t>
            </a:r>
            <a:r>
              <a:rPr lang="it-IT" sz="1600" dirty="0">
                <a:solidFill>
                  <a:srgbClr val="002060"/>
                </a:solidFill>
                <a:latin typeface="Century Gothic" panose="020B0502020202020204" pitchFamily="34" charset="0"/>
              </a:rPr>
              <a:t>… vuol dire proteggere la nostra </a:t>
            </a:r>
            <a:r>
              <a:rPr lang="it-IT" sz="1600" b="1" dirty="0">
                <a:solidFill>
                  <a:srgbClr val="002060"/>
                </a:solidFill>
                <a:latin typeface="Century Gothic" panose="020B0502020202020204" pitchFamily="34" charset="0"/>
              </a:rPr>
              <a:t>azienda</a:t>
            </a:r>
            <a:r>
              <a:rPr lang="it-IT" sz="1600" dirty="0">
                <a:solidFill>
                  <a:srgbClr val="002060"/>
                </a:solidFill>
                <a:latin typeface="Century Gothic" panose="020B0502020202020204" pitchFamily="34" charset="0"/>
              </a:rPr>
              <a:t>, i suoi </a:t>
            </a:r>
            <a:r>
              <a:rPr lang="it-IT" sz="1600" b="1" dirty="0">
                <a:solidFill>
                  <a:srgbClr val="002060"/>
                </a:solidFill>
                <a:latin typeface="Century Gothic" panose="020B0502020202020204" pitchFamily="34" charset="0"/>
              </a:rPr>
              <a:t>azionisti</a:t>
            </a:r>
            <a:r>
              <a:rPr lang="it-IT" sz="1600" dirty="0">
                <a:solidFill>
                  <a:srgbClr val="002060"/>
                </a:solidFill>
                <a:latin typeface="Century Gothic" panose="020B0502020202020204" pitchFamily="34" charset="0"/>
              </a:rPr>
              <a:t> ed il suo </a:t>
            </a:r>
            <a:r>
              <a:rPr lang="it-IT" sz="1600" b="1" dirty="0">
                <a:solidFill>
                  <a:srgbClr val="002060"/>
                </a:solidFill>
                <a:latin typeface="Century Gothic" panose="020B0502020202020204" pitchFamily="34" charset="0"/>
              </a:rPr>
              <a:t>valore</a:t>
            </a:r>
            <a:r>
              <a:rPr lang="it-IT" sz="1600" dirty="0">
                <a:solidFill>
                  <a:srgbClr val="002060"/>
                </a:solidFill>
                <a:latin typeface="Century Gothic" panose="020B0502020202020204" pitchFamily="34" charset="0"/>
              </a:rPr>
              <a:t>, prendersi cura della sua </a:t>
            </a:r>
            <a:r>
              <a:rPr lang="it-IT" sz="1600" b="1" dirty="0">
                <a:solidFill>
                  <a:srgbClr val="002060"/>
                </a:solidFill>
                <a:latin typeface="Century Gothic" panose="020B0502020202020204" pitchFamily="34" charset="0"/>
              </a:rPr>
              <a:t>Solvibilità</a:t>
            </a:r>
            <a:r>
              <a:rPr lang="it-IT" sz="1600" dirty="0">
                <a:solidFill>
                  <a:srgbClr val="002060"/>
                </a:solidFill>
                <a:latin typeface="Century Gothic" panose="020B0502020202020204" pitchFamily="34" charset="0"/>
              </a:rPr>
              <a:t>.</a:t>
            </a:r>
          </a:p>
          <a:p>
            <a:pPr algn="ctr" defTabSz="685800">
              <a:lnSpc>
                <a:spcPct val="90000"/>
              </a:lnSpc>
            </a:pPr>
            <a:endParaRPr lang="it-IT" sz="1600" dirty="0">
              <a:solidFill>
                <a:srgbClr val="002060"/>
              </a:solidFill>
              <a:latin typeface="Century Gothic" panose="020B0502020202020204" pitchFamily="34" charset="0"/>
            </a:endParaRPr>
          </a:p>
          <a:p>
            <a:pPr algn="ctr" defTabSz="685800">
              <a:lnSpc>
                <a:spcPct val="90000"/>
              </a:lnSpc>
            </a:pPr>
            <a:r>
              <a:rPr lang="it-IT" sz="1600" dirty="0">
                <a:solidFill>
                  <a:srgbClr val="002060"/>
                </a:solidFill>
                <a:latin typeface="Century Gothic" panose="020B0502020202020204" pitchFamily="34" charset="0"/>
              </a:rPr>
              <a:t>Crescita sostenibile e profittevole e gestione dei suoi rischi</a:t>
            </a:r>
          </a:p>
          <a:p>
            <a:pPr algn="ctr" defTabSz="685800">
              <a:lnSpc>
                <a:spcPct val="90000"/>
              </a:lnSpc>
            </a:pPr>
            <a:endParaRPr lang="it-IT" sz="1600" dirty="0">
              <a:solidFill>
                <a:srgbClr val="002060"/>
              </a:solidFill>
              <a:latin typeface="Century Gothic" panose="020B0502020202020204" pitchFamily="34" charset="0"/>
            </a:endParaRPr>
          </a:p>
          <a:p>
            <a:pPr defTabSz="685800">
              <a:lnSpc>
                <a:spcPct val="90000"/>
              </a:lnSpc>
            </a:pPr>
            <a:endParaRPr lang="it-IT" sz="1600" dirty="0">
              <a:solidFill>
                <a:srgbClr val="002060"/>
              </a:solidFill>
              <a:latin typeface="Century Gothic" panose="020B0502020202020204" pitchFamily="34" charset="0"/>
            </a:endParaRPr>
          </a:p>
          <a:p>
            <a:pPr algn="ctr" defTabSz="685800">
              <a:lnSpc>
                <a:spcPct val="90000"/>
              </a:lnSpc>
            </a:pPr>
            <a:r>
              <a:rPr lang="it-IT" sz="1600" i="1" dirty="0">
                <a:solidFill>
                  <a:srgbClr val="002060"/>
                </a:solidFill>
                <a:latin typeface="Century Gothic" panose="020B0502020202020204" pitchFamily="34" charset="0"/>
              </a:rPr>
              <a:t>#FunzioneAttuariale2.0#</a:t>
            </a:r>
          </a:p>
          <a:p>
            <a:pPr algn="ctr" defTabSz="685800">
              <a:lnSpc>
                <a:spcPct val="90000"/>
              </a:lnSpc>
            </a:pPr>
            <a:endParaRPr lang="it-IT" sz="1600" i="1" dirty="0">
              <a:solidFill>
                <a:srgbClr val="002060"/>
              </a:solidFill>
              <a:latin typeface="Century Gothic" panose="020B0502020202020204" pitchFamily="34" charset="0"/>
            </a:endParaRPr>
          </a:p>
          <a:p>
            <a:pPr algn="ctr" defTabSz="685800">
              <a:lnSpc>
                <a:spcPct val="90000"/>
              </a:lnSpc>
            </a:pPr>
            <a:r>
              <a:rPr lang="it-IT" sz="1600" i="1" dirty="0">
                <a:solidFill>
                  <a:srgbClr val="002060"/>
                </a:solidFill>
                <a:latin typeface="Century Gothic" panose="020B0502020202020204" pitchFamily="34" charset="0"/>
              </a:rPr>
              <a:t>#FunzioneAttuarialeSostenibile#</a:t>
            </a:r>
          </a:p>
          <a:p>
            <a:pPr algn="ctr">
              <a:spcAft>
                <a:spcPts val="0"/>
              </a:spcAft>
            </a:pPr>
            <a:endParaRPr lang="it-IT" sz="2000" b="1" kern="0" dirty="0">
              <a:solidFill>
                <a:srgbClr val="002060"/>
              </a:solidFill>
              <a:latin typeface="+mj-lt"/>
              <a:ea typeface="+mj-ea"/>
            </a:endParaRPr>
          </a:p>
          <a:p>
            <a:pPr algn="ctr">
              <a:spcAft>
                <a:spcPts val="0"/>
              </a:spcAft>
            </a:pPr>
            <a:r>
              <a:rPr lang="it-IT" sz="1600" dirty="0">
                <a:solidFill>
                  <a:srgbClr val="002060"/>
                </a:solidFill>
                <a:latin typeface="Century Gothic" panose="020B0502020202020204" pitchFamily="34" charset="0"/>
              </a:rPr>
              <a:t>Il </a:t>
            </a:r>
            <a:r>
              <a:rPr lang="it-IT" sz="1600" b="1" dirty="0">
                <a:solidFill>
                  <a:srgbClr val="002060"/>
                </a:solidFill>
                <a:latin typeface="Century Gothic" panose="020B0502020202020204" pitchFamily="34" charset="0"/>
              </a:rPr>
              <a:t>rischio di sostenibilità </a:t>
            </a:r>
            <a:r>
              <a:rPr lang="it-IT" sz="1600" dirty="0">
                <a:solidFill>
                  <a:srgbClr val="002060"/>
                </a:solidFill>
                <a:latin typeface="Century Gothic" panose="020B0502020202020204" pitchFamily="34" charset="0"/>
              </a:rPr>
              <a:t>è definito, nell’art. 2 del Regolamento (UE) 2019/2088, come un evento o una condizione di tipo </a:t>
            </a:r>
            <a:r>
              <a:rPr lang="it-IT" sz="1600" b="1" dirty="0">
                <a:solidFill>
                  <a:srgbClr val="002060"/>
                </a:solidFill>
                <a:latin typeface="Century Gothic" panose="020B0502020202020204" pitchFamily="34" charset="0"/>
              </a:rPr>
              <a:t>ambientale, sociale o di governance</a:t>
            </a:r>
            <a:r>
              <a:rPr lang="it-IT" sz="1600" dirty="0">
                <a:solidFill>
                  <a:srgbClr val="002060"/>
                </a:solidFill>
                <a:latin typeface="Century Gothic" panose="020B0502020202020204" pitchFamily="34" charset="0"/>
              </a:rPr>
              <a:t> (ESG) che, qualora si verificasse, potrebbe provocare un significativo impatto negativo effettivo o potenziale sul valore dell’investimento.</a:t>
            </a:r>
          </a:p>
          <a:p>
            <a:pPr algn="ctr">
              <a:spcAft>
                <a:spcPts val="0"/>
              </a:spcAft>
            </a:pPr>
            <a:endParaRPr lang="it-IT" sz="2000" b="1" kern="0" dirty="0">
              <a:solidFill>
                <a:srgbClr val="002060"/>
              </a:solidFill>
              <a:latin typeface="+mj-lt"/>
              <a:ea typeface="+mj-ea"/>
            </a:endParaRPr>
          </a:p>
          <a:p>
            <a:pPr algn="ctr">
              <a:spcAft>
                <a:spcPts val="0"/>
              </a:spcAft>
            </a:pPr>
            <a:endParaRPr lang="it-IT" sz="2000" b="1" kern="0" dirty="0">
              <a:solidFill>
                <a:srgbClr val="002060"/>
              </a:solidFill>
              <a:latin typeface="+mj-lt"/>
              <a:ea typeface="+mj-ea"/>
            </a:endParaRPr>
          </a:p>
          <a:p>
            <a:pPr algn="ctr">
              <a:spcAft>
                <a:spcPts val="0"/>
              </a:spcAft>
            </a:pPr>
            <a:endParaRPr lang="it-IT" sz="2000" b="1" kern="0" dirty="0">
              <a:solidFill>
                <a:srgbClr val="002060"/>
              </a:solidFill>
              <a:latin typeface="+mj-lt"/>
              <a:ea typeface="+mj-ea"/>
            </a:endParaRPr>
          </a:p>
        </p:txBody>
      </p:sp>
    </p:spTree>
    <p:extLst>
      <p:ext uri="{BB962C8B-B14F-4D97-AF65-F5344CB8AC3E}">
        <p14:creationId xmlns:p14="http://schemas.microsoft.com/office/powerpoint/2010/main" val="2160184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64858-6AC9-451B-A33A-06DCCCE90B4D}"/>
              </a:ext>
            </a:extLst>
          </p:cNvPr>
          <p:cNvSpPr>
            <a:spLocks noGrp="1"/>
          </p:cNvSpPr>
          <p:nvPr>
            <p:ph type="title"/>
          </p:nvPr>
        </p:nvSpPr>
        <p:spPr/>
        <p:txBody>
          <a:bodyPr/>
          <a:lstStyle/>
          <a:p>
            <a:r>
              <a:rPr lang="it-IT" sz="2000" dirty="0"/>
              <a:t>Sostenibilità, Funzione Attuariale e Creazione di Valore</a:t>
            </a:r>
            <a:endParaRPr lang="it-IT" sz="2000" dirty="0">
              <a:solidFill>
                <a:srgbClr val="002060"/>
              </a:solidFill>
              <a:latin typeface="Century Gothic" panose="020B0502020202020204" pitchFamily="34" charset="0"/>
            </a:endParaRPr>
          </a:p>
        </p:txBody>
      </p:sp>
      <p:sp>
        <p:nvSpPr>
          <p:cNvPr id="4" name="Segnaposto numero diapositiva 3">
            <a:extLst>
              <a:ext uri="{FF2B5EF4-FFF2-40B4-BE49-F238E27FC236}">
                <a16:creationId xmlns:a16="http://schemas.microsoft.com/office/drawing/2014/main" id="{93C0E8E2-CF85-4B1B-8F5F-AE59834511F9}"/>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69</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DDCBE4E4-2329-4908-9C08-1185E76CD2EF}"/>
              </a:ext>
            </a:extLst>
          </p:cNvPr>
          <p:cNvSpPr>
            <a:spLocks noGrp="1"/>
          </p:cNvSpPr>
          <p:nvPr>
            <p:ph idx="4294967295"/>
          </p:nvPr>
        </p:nvSpPr>
        <p:spPr>
          <a:xfrm>
            <a:off x="755576" y="1052736"/>
            <a:ext cx="7200800" cy="3671887"/>
          </a:xfrm>
        </p:spPr>
        <p:txBody>
          <a:bodyPr/>
          <a:lstStyle/>
          <a:p>
            <a:pPr marL="0" indent="0" algn="just" fontAlgn="base">
              <a:spcBef>
                <a:spcPct val="0"/>
              </a:spcBef>
              <a:spcAft>
                <a:spcPct val="0"/>
              </a:spcAft>
              <a:buNone/>
            </a:pPr>
            <a:r>
              <a:rPr lang="it-IT" sz="1400" dirty="0">
                <a:solidFill>
                  <a:srgbClr val="002060"/>
                </a:solidFill>
                <a:latin typeface="Century Gothic" panose="020B0502020202020204" pitchFamily="34" charset="0"/>
              </a:rPr>
              <a:t>Gli ambiti dove ci si aspetta un maggior sviluppo nei prossimi anni: </a:t>
            </a:r>
          </a:p>
          <a:p>
            <a:pPr marL="0" indent="0" algn="just" fontAlgn="base">
              <a:spcBef>
                <a:spcPct val="0"/>
              </a:spcBef>
              <a:spcAft>
                <a:spcPct val="0"/>
              </a:spcAft>
              <a:buNone/>
            </a:pPr>
            <a:endParaRPr lang="it-IT" sz="1400" dirty="0">
              <a:solidFill>
                <a:srgbClr val="002060"/>
              </a:solidFill>
              <a:latin typeface="Century Gothic" panose="020B0502020202020204" pitchFamily="34" charset="0"/>
            </a:endParaRPr>
          </a:p>
          <a:p>
            <a:pPr algn="just" fontAlgn="base">
              <a:spcBef>
                <a:spcPct val="0"/>
              </a:spcBef>
              <a:spcAft>
                <a:spcPct val="0"/>
              </a:spcAft>
              <a:buFontTx/>
              <a:buChar char="-"/>
            </a:pPr>
            <a:r>
              <a:rPr lang="it-IT" sz="1400" dirty="0">
                <a:solidFill>
                  <a:srgbClr val="002060"/>
                </a:solidFill>
                <a:latin typeface="Century Gothic" panose="020B0502020202020204" pitchFamily="34" charset="0"/>
              </a:rPr>
              <a:t>Integrazione della sostenibilità negli </a:t>
            </a:r>
            <a:r>
              <a:rPr lang="it-IT" sz="1400" dirty="0">
                <a:solidFill>
                  <a:srgbClr val="FF0000"/>
                </a:solidFill>
                <a:latin typeface="Century Gothic" panose="020B0502020202020204" pitchFamily="34" charset="0"/>
              </a:rPr>
              <a:t>Atti delegati SII </a:t>
            </a:r>
            <a:r>
              <a:rPr lang="it-IT" sz="1400" dirty="0">
                <a:solidFill>
                  <a:srgbClr val="002060"/>
                </a:solidFill>
                <a:latin typeface="Century Gothic" panose="020B0502020202020204" pitchFamily="34" charset="0"/>
              </a:rPr>
              <a:t>e nell’</a:t>
            </a:r>
            <a:r>
              <a:rPr lang="it-IT" sz="1400" dirty="0">
                <a:solidFill>
                  <a:srgbClr val="FF0000"/>
                </a:solidFill>
                <a:latin typeface="Century Gothic" panose="020B0502020202020204" pitchFamily="34" charset="0"/>
              </a:rPr>
              <a:t>IDD</a:t>
            </a:r>
            <a:r>
              <a:rPr lang="it-IT" sz="1400" dirty="0">
                <a:solidFill>
                  <a:srgbClr val="002060"/>
                </a:solidFill>
                <a:latin typeface="Century Gothic" panose="020B0502020202020204" pitchFamily="34" charset="0"/>
              </a:rPr>
              <a:t>;</a:t>
            </a:r>
          </a:p>
          <a:p>
            <a:pPr algn="just" fontAlgn="base">
              <a:spcBef>
                <a:spcPct val="0"/>
              </a:spcBef>
              <a:spcAft>
                <a:spcPct val="0"/>
              </a:spcAft>
              <a:buFontTx/>
              <a:buChar char="-"/>
            </a:pPr>
            <a:r>
              <a:rPr lang="it-IT" sz="1400" dirty="0">
                <a:solidFill>
                  <a:srgbClr val="002060"/>
                </a:solidFill>
                <a:latin typeface="Century Gothic" panose="020B0502020202020204" pitchFamily="34" charset="0"/>
              </a:rPr>
              <a:t>Integrazione della sostenibilità nel </a:t>
            </a:r>
            <a:r>
              <a:rPr lang="it-IT" sz="1400" b="1" dirty="0">
                <a:solidFill>
                  <a:srgbClr val="002060"/>
                </a:solidFill>
                <a:latin typeface="Century Gothic" panose="020B0502020202020204" pitchFamily="34" charset="0"/>
              </a:rPr>
              <a:t>principio della persona prudente per gli investimenti</a:t>
            </a:r>
            <a:r>
              <a:rPr lang="it-IT" sz="1400" dirty="0">
                <a:solidFill>
                  <a:srgbClr val="002060"/>
                </a:solidFill>
                <a:latin typeface="Century Gothic" panose="020B0502020202020204" pitchFamily="34" charset="0"/>
              </a:rPr>
              <a:t>; integrazione dei </a:t>
            </a:r>
            <a:r>
              <a:rPr lang="it-IT" sz="1400" b="1" dirty="0">
                <a:solidFill>
                  <a:srgbClr val="002060"/>
                </a:solidFill>
                <a:latin typeface="Century Gothic" panose="020B0502020202020204" pitchFamily="34" charset="0"/>
              </a:rPr>
              <a:t>rischi di sostenibilità</a:t>
            </a:r>
            <a:r>
              <a:rPr lang="it-IT" sz="1400" dirty="0">
                <a:solidFill>
                  <a:srgbClr val="002060"/>
                </a:solidFill>
                <a:latin typeface="Century Gothic" panose="020B0502020202020204" pitchFamily="34" charset="0"/>
              </a:rPr>
              <a:t> nelle decisioni di investimento e nelle pratiche di sottoscrizione dei rischi ;</a:t>
            </a:r>
          </a:p>
          <a:p>
            <a:pPr algn="just" fontAlgn="base">
              <a:spcBef>
                <a:spcPct val="0"/>
              </a:spcBef>
              <a:spcAft>
                <a:spcPct val="0"/>
              </a:spcAft>
              <a:buFontTx/>
              <a:buChar char="-"/>
            </a:pPr>
            <a:r>
              <a:rPr lang="it-IT" sz="1400" dirty="0">
                <a:solidFill>
                  <a:srgbClr val="002060"/>
                </a:solidFill>
                <a:latin typeface="Century Gothic" panose="020B0502020202020204" pitchFamily="34" charset="0"/>
              </a:rPr>
              <a:t>Per quanto riguarda la </a:t>
            </a:r>
            <a:r>
              <a:rPr lang="it-IT" sz="1400" b="1" dirty="0">
                <a:solidFill>
                  <a:srgbClr val="002060"/>
                </a:solidFill>
                <a:latin typeface="Century Gothic" panose="020B0502020202020204" pitchFamily="34" charset="0"/>
              </a:rPr>
              <a:t>progettazione e la distribuzione </a:t>
            </a:r>
            <a:r>
              <a:rPr lang="it-IT" sz="1400" dirty="0">
                <a:solidFill>
                  <a:srgbClr val="002060"/>
                </a:solidFill>
                <a:latin typeface="Century Gothic" panose="020B0502020202020204" pitchFamily="34" charset="0"/>
              </a:rPr>
              <a:t>dei prodotti, EIOPA ha auspicato l’introduzione di un chiaro riferimento alle considerazioni </a:t>
            </a:r>
            <a:r>
              <a:rPr lang="it-IT" sz="1400" b="1" dirty="0">
                <a:solidFill>
                  <a:srgbClr val="002060"/>
                </a:solidFill>
                <a:latin typeface="Century Gothic" panose="020B0502020202020204" pitchFamily="34" charset="0"/>
              </a:rPr>
              <a:t>ESG </a:t>
            </a:r>
            <a:r>
              <a:rPr lang="it-IT" sz="1400" dirty="0">
                <a:solidFill>
                  <a:srgbClr val="002060"/>
                </a:solidFill>
                <a:latin typeface="Century Gothic" panose="020B0502020202020204" pitchFamily="34" charset="0"/>
              </a:rPr>
              <a:t>nelle norme di attuazione </a:t>
            </a:r>
            <a:r>
              <a:rPr lang="it-IT" sz="1400" b="1" dirty="0">
                <a:solidFill>
                  <a:srgbClr val="002060"/>
                </a:solidFill>
                <a:latin typeface="Century Gothic" panose="020B0502020202020204" pitchFamily="34" charset="0"/>
              </a:rPr>
              <a:t>IDD</a:t>
            </a:r>
            <a:r>
              <a:rPr lang="it-IT" sz="1400" dirty="0">
                <a:solidFill>
                  <a:srgbClr val="002060"/>
                </a:solidFill>
                <a:latin typeface="Century Gothic" panose="020B0502020202020204" pitchFamily="34" charset="0"/>
              </a:rPr>
              <a:t> per quanto concerne la supervisione e la governance dei prodotti, nonché i conflitti di interesse;</a:t>
            </a:r>
          </a:p>
          <a:p>
            <a:pPr algn="just" fontAlgn="base">
              <a:spcBef>
                <a:spcPct val="0"/>
              </a:spcBef>
              <a:spcAft>
                <a:spcPct val="0"/>
              </a:spcAft>
              <a:buFontTx/>
              <a:buChar char="-"/>
            </a:pPr>
            <a:r>
              <a:rPr lang="it-IT" sz="1400" dirty="0">
                <a:solidFill>
                  <a:srgbClr val="002060"/>
                </a:solidFill>
                <a:latin typeface="Century Gothic" panose="020B0502020202020204" pitchFamily="34" charset="0"/>
              </a:rPr>
              <a:t>Proposta di modifica Atti delegati SII volta ad assicurare che i </a:t>
            </a:r>
            <a:r>
              <a:rPr lang="it-IT" sz="1400" b="1" dirty="0">
                <a:solidFill>
                  <a:srgbClr val="002060"/>
                </a:solidFill>
                <a:latin typeface="Century Gothic" panose="020B0502020202020204" pitchFamily="34" charset="0"/>
              </a:rPr>
              <a:t>rischi di sostenibilità </a:t>
            </a:r>
            <a:r>
              <a:rPr lang="it-IT" sz="1400" dirty="0">
                <a:solidFill>
                  <a:srgbClr val="002060"/>
                </a:solidFill>
                <a:latin typeface="Century Gothic" panose="020B0502020202020204" pitchFamily="34" charset="0"/>
              </a:rPr>
              <a:t>siano adeguatamente tenti in considerazione dalle imprese di assicurazione nelle politiche di risk management;</a:t>
            </a:r>
          </a:p>
          <a:p>
            <a:pPr algn="just" fontAlgn="base">
              <a:spcBef>
                <a:spcPct val="0"/>
              </a:spcBef>
              <a:spcAft>
                <a:spcPct val="0"/>
              </a:spcAft>
              <a:buFontTx/>
              <a:buChar char="-"/>
            </a:pPr>
            <a:r>
              <a:rPr lang="it-IT" sz="1400" dirty="0">
                <a:solidFill>
                  <a:srgbClr val="002060"/>
                </a:solidFill>
                <a:latin typeface="Century Gothic" panose="020B0502020202020204" pitchFamily="34" charset="0"/>
              </a:rPr>
              <a:t> Il sistema di governance delle imprese di assicurazione e la valutazione del fabbisogno di Solvibilità globale di tali imprese deve tenere adeguatamente conto dei </a:t>
            </a:r>
            <a:r>
              <a:rPr lang="it-IT" sz="1400" b="1" dirty="0">
                <a:solidFill>
                  <a:srgbClr val="002060"/>
                </a:solidFill>
                <a:latin typeface="Century Gothic" panose="020B0502020202020204" pitchFamily="34" charset="0"/>
              </a:rPr>
              <a:t>rischi di sostenibilità; integrazione di fattori di sostenibilità e obiettivi di solvibilità.</a:t>
            </a:r>
            <a:endParaRPr lang="it-IT" sz="1400" dirty="0">
              <a:solidFill>
                <a:srgbClr val="002060"/>
              </a:solidFill>
              <a:latin typeface="Century Gothic" panose="020B0502020202020204" pitchFamily="34" charset="0"/>
            </a:endParaRPr>
          </a:p>
          <a:p>
            <a:pPr marL="0" indent="0" fontAlgn="base">
              <a:spcBef>
                <a:spcPct val="0"/>
              </a:spcBef>
              <a:spcAft>
                <a:spcPct val="0"/>
              </a:spcAft>
              <a:buNone/>
            </a:pPr>
            <a:endParaRPr lang="it-IT" sz="1400" i="1" dirty="0">
              <a:solidFill>
                <a:srgbClr val="002060"/>
              </a:solidFill>
              <a:latin typeface="Century Gothic" panose="020B0502020202020204" pitchFamily="34" charset="0"/>
            </a:endParaRPr>
          </a:p>
          <a:p>
            <a:pPr marL="0" indent="0" fontAlgn="base">
              <a:spcBef>
                <a:spcPct val="0"/>
              </a:spcBef>
              <a:spcAft>
                <a:spcPct val="0"/>
              </a:spcAft>
              <a:buNone/>
            </a:pPr>
            <a:endParaRPr lang="it-IT" sz="1400" i="1" dirty="0">
              <a:solidFill>
                <a:srgbClr val="002060"/>
              </a:solidFill>
              <a:latin typeface="Century Gothic" panose="020B0502020202020204" pitchFamily="34" charset="0"/>
            </a:endParaRPr>
          </a:p>
          <a:p>
            <a:pPr marL="0" indent="0" fontAlgn="base">
              <a:spcBef>
                <a:spcPct val="0"/>
              </a:spcBef>
              <a:spcAft>
                <a:spcPct val="0"/>
              </a:spcAft>
              <a:buNone/>
            </a:pPr>
            <a:endParaRPr lang="it-IT" sz="1400" i="1" dirty="0">
              <a:solidFill>
                <a:srgbClr val="002060"/>
              </a:solidFill>
              <a:latin typeface="Century Gothic" panose="020B0502020202020204" pitchFamily="34" charset="0"/>
            </a:endParaRPr>
          </a:p>
          <a:p>
            <a:pPr marL="0" indent="0" fontAlgn="base">
              <a:spcBef>
                <a:spcPct val="0"/>
              </a:spcBef>
              <a:spcAft>
                <a:spcPct val="0"/>
              </a:spcAft>
              <a:buNone/>
            </a:pPr>
            <a:r>
              <a:rPr lang="it-IT" sz="1400" i="1" dirty="0">
                <a:solidFill>
                  <a:srgbClr val="002060"/>
                </a:solidFill>
                <a:latin typeface="Century Gothic" panose="020B0502020202020204" pitchFamily="34" charset="0"/>
              </a:rPr>
              <a:t>Il parere della Funzione Attuariale sulla politica di sottoscrizione e il suo supporto al sistema di gestione dei rischi dovrà tener conto dei possibili effetti del </a:t>
            </a:r>
            <a:r>
              <a:rPr lang="it-IT" sz="1400" b="1" i="1" dirty="0">
                <a:solidFill>
                  <a:srgbClr val="002060"/>
                </a:solidFill>
                <a:latin typeface="Century Gothic" panose="020B0502020202020204" pitchFamily="34" charset="0"/>
              </a:rPr>
              <a:t>rischio di sostenibilità</a:t>
            </a:r>
            <a:r>
              <a:rPr lang="it-IT" sz="1400" i="1" dirty="0">
                <a:solidFill>
                  <a:srgbClr val="002060"/>
                </a:solidFill>
                <a:latin typeface="Century Gothic" panose="020B0502020202020204" pitchFamily="34" charset="0"/>
              </a:rPr>
              <a:t> ?</a:t>
            </a:r>
          </a:p>
          <a:p>
            <a:pPr fontAlgn="base">
              <a:spcBef>
                <a:spcPct val="0"/>
              </a:spcBef>
              <a:spcAft>
                <a:spcPct val="0"/>
              </a:spcAft>
              <a:buFontTx/>
              <a:buChar char="-"/>
            </a:pPr>
            <a:endParaRPr lang="it-IT" sz="1400" dirty="0">
              <a:solidFill>
                <a:srgbClr val="002060"/>
              </a:solidFill>
              <a:latin typeface="Century Gothic" panose="020B0502020202020204" pitchFamily="34" charset="0"/>
            </a:endParaRPr>
          </a:p>
          <a:p>
            <a:endParaRPr lang="it-IT" sz="2000" dirty="0">
              <a:latin typeface="Century Gothic" panose="020B0502020202020204" pitchFamily="34" charset="0"/>
            </a:endParaRPr>
          </a:p>
          <a:p>
            <a:pPr fontAlgn="base">
              <a:spcBef>
                <a:spcPct val="0"/>
              </a:spcBef>
              <a:spcAft>
                <a:spcPct val="0"/>
              </a:spcAft>
              <a:buFontTx/>
              <a:buChar char="-"/>
            </a:pPr>
            <a:endParaRPr lang="it-IT" sz="1400" dirty="0">
              <a:solidFill>
                <a:srgbClr val="002060"/>
              </a:solidFill>
              <a:latin typeface="Century Gothic" panose="020B0502020202020204" pitchFamily="34" charset="0"/>
            </a:endParaRPr>
          </a:p>
          <a:p>
            <a:endParaRPr lang="it-IT"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57260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678D5-F768-436D-AB9A-177E07842F79}"/>
              </a:ext>
            </a:extLst>
          </p:cNvPr>
          <p:cNvSpPr>
            <a:spLocks noGrp="1"/>
          </p:cNvSpPr>
          <p:nvPr>
            <p:ph type="title"/>
          </p:nvPr>
        </p:nvSpPr>
        <p:spPr/>
        <p:txBody>
          <a:bodyPr>
            <a:noAutofit/>
          </a:bodyPr>
          <a:lstStyle/>
          <a:p>
            <a:pPr fontAlgn="base">
              <a:spcBef>
                <a:spcPct val="50000"/>
              </a:spcBef>
              <a:spcAft>
                <a:spcPct val="0"/>
              </a:spcAft>
            </a:pPr>
            <a:r>
              <a:rPr lang="it-IT" sz="2000" b="1" dirty="0">
                <a:latin typeface="Century Gothic" panose="020B0502020202020204" pitchFamily="34" charset="0"/>
              </a:rPr>
              <a:t>Debolezze riscontrate sulla Funzione Attuariale - 2018</a:t>
            </a:r>
          </a:p>
        </p:txBody>
      </p:sp>
      <p:sp>
        <p:nvSpPr>
          <p:cNvPr id="4" name="Segnaposto numero diapositiva 3">
            <a:extLst>
              <a:ext uri="{FF2B5EF4-FFF2-40B4-BE49-F238E27FC236}">
                <a16:creationId xmlns:a16="http://schemas.microsoft.com/office/drawing/2014/main" id="{51ADA446-183C-4977-A84C-47A5C4644708}"/>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7</a:t>
            </a:fld>
            <a:endParaRPr lang="it-IT" dirty="0">
              <a:latin typeface="Century Gothic" panose="020B0502020202020204" pitchFamily="34" charset="0"/>
            </a:endParaRPr>
          </a:p>
        </p:txBody>
      </p:sp>
      <p:sp>
        <p:nvSpPr>
          <p:cNvPr id="5" name="Segnaposto contenuto 4">
            <a:extLst>
              <a:ext uri="{FF2B5EF4-FFF2-40B4-BE49-F238E27FC236}">
                <a16:creationId xmlns:a16="http://schemas.microsoft.com/office/drawing/2014/main" id="{95EB68E5-8C01-4344-B0F7-70CD077A3974}"/>
              </a:ext>
            </a:extLst>
          </p:cNvPr>
          <p:cNvSpPr>
            <a:spLocks noGrp="1"/>
          </p:cNvSpPr>
          <p:nvPr>
            <p:ph idx="4294967295"/>
          </p:nvPr>
        </p:nvSpPr>
        <p:spPr>
          <a:xfrm>
            <a:off x="353405" y="836712"/>
            <a:ext cx="8153400" cy="4165600"/>
          </a:xfrm>
        </p:spPr>
        <p:txBody>
          <a:bodyPr/>
          <a:lstStyle/>
          <a:p>
            <a:r>
              <a:rPr lang="it-IT" sz="1400" dirty="0">
                <a:solidFill>
                  <a:srgbClr val="002060"/>
                </a:solidFill>
                <a:latin typeface="Century Gothic" panose="020B0502020202020204" pitchFamily="34" charset="0"/>
              </a:rPr>
              <a:t>l’inquadramento organizzativo della Funzione, con commistioni operative con le unità aziendali dedicate alle attività di calcolo e con riflessi sull’efficacia complessiva del presidio;</a:t>
            </a:r>
          </a:p>
          <a:p>
            <a:r>
              <a:rPr lang="it-IT" sz="1400" dirty="0">
                <a:solidFill>
                  <a:srgbClr val="002060"/>
                </a:solidFill>
                <a:latin typeface="Century Gothic" panose="020B0502020202020204" pitchFamily="34" charset="0"/>
              </a:rPr>
              <a:t>l’adeguatezza delle risorse assegnate alla Funzione, spesso risultate carenti sia in termini di </a:t>
            </a:r>
            <a:r>
              <a:rPr lang="it-IT" sz="1400" b="1" dirty="0">
                <a:solidFill>
                  <a:srgbClr val="002060"/>
                </a:solidFill>
                <a:latin typeface="Century Gothic" panose="020B0502020202020204" pitchFamily="34" charset="0"/>
              </a:rPr>
              <a:t>numero</a:t>
            </a:r>
            <a:r>
              <a:rPr lang="it-IT" sz="1400" dirty="0">
                <a:solidFill>
                  <a:srgbClr val="002060"/>
                </a:solidFill>
                <a:latin typeface="Century Gothic" panose="020B0502020202020204" pitchFamily="34" charset="0"/>
              </a:rPr>
              <a:t> che di </a:t>
            </a:r>
            <a:r>
              <a:rPr lang="it-IT" sz="1400" b="1" dirty="0">
                <a:solidFill>
                  <a:srgbClr val="002060"/>
                </a:solidFill>
                <a:latin typeface="Century Gothic" panose="020B0502020202020204" pitchFamily="34" charset="0"/>
              </a:rPr>
              <a:t>seniority</a:t>
            </a:r>
            <a:r>
              <a:rPr lang="it-IT" sz="1400" dirty="0">
                <a:solidFill>
                  <a:srgbClr val="002060"/>
                </a:solidFill>
                <a:latin typeface="Century Gothic" panose="020B0502020202020204" pitchFamily="34" charset="0"/>
              </a:rPr>
              <a:t>;</a:t>
            </a:r>
            <a:endParaRPr lang="it-IT" sz="1400" b="1" dirty="0">
              <a:solidFill>
                <a:srgbClr val="002060"/>
              </a:solidFill>
              <a:latin typeface="Century Gothic" panose="020B0502020202020204" pitchFamily="34" charset="0"/>
            </a:endParaRPr>
          </a:p>
          <a:p>
            <a:r>
              <a:rPr lang="it-IT" sz="1400" dirty="0">
                <a:solidFill>
                  <a:srgbClr val="002060"/>
                </a:solidFill>
                <a:latin typeface="Century Gothic" panose="020B0502020202020204" pitchFamily="34" charset="0"/>
              </a:rPr>
              <a:t>il perimetro delle verifiche svolte, in quanto le valutazioni di natura economica (es. assumption spese) e finanziaria (es. management actions) non sono state adeguatamente presidiate dalla Funzione;</a:t>
            </a:r>
          </a:p>
          <a:p>
            <a:r>
              <a:rPr lang="it-IT" sz="1400" dirty="0">
                <a:solidFill>
                  <a:srgbClr val="002060"/>
                </a:solidFill>
                <a:latin typeface="Century Gothic" panose="020B0502020202020204" pitchFamily="34" charset="0"/>
              </a:rPr>
              <a:t>l’adeguatezza dei controlli effettuati, si evidenzia la necessità di testare l’appropriatezza delle ipotesi formulate mediante </a:t>
            </a:r>
            <a:r>
              <a:rPr lang="it-IT" sz="1400" b="1" dirty="0">
                <a:solidFill>
                  <a:srgbClr val="002060"/>
                </a:solidFill>
                <a:latin typeface="Century Gothic" panose="020B0502020202020204" pitchFamily="34" charset="0"/>
              </a:rPr>
              <a:t>analisi di backtesting</a:t>
            </a:r>
            <a:r>
              <a:rPr lang="it-IT" sz="1400" dirty="0">
                <a:solidFill>
                  <a:srgbClr val="002060"/>
                </a:solidFill>
                <a:latin typeface="Century Gothic" panose="020B0502020202020204" pitchFamily="34" charset="0"/>
              </a:rPr>
              <a:t>;</a:t>
            </a:r>
          </a:p>
          <a:p>
            <a:r>
              <a:rPr lang="it-IT" sz="1400" dirty="0">
                <a:solidFill>
                  <a:srgbClr val="002060"/>
                </a:solidFill>
                <a:latin typeface="Century Gothic" panose="020B0502020202020204" pitchFamily="34" charset="0"/>
              </a:rPr>
              <a:t>l’utilizzo di </a:t>
            </a:r>
            <a:r>
              <a:rPr lang="it-IT" sz="1400" b="1" dirty="0">
                <a:solidFill>
                  <a:srgbClr val="002060"/>
                </a:solidFill>
                <a:latin typeface="Century Gothic" panose="020B0502020202020204" pitchFamily="34" charset="0"/>
              </a:rPr>
              <a:t>expert judgment, </a:t>
            </a:r>
            <a:r>
              <a:rPr lang="it-IT" sz="1400" dirty="0">
                <a:solidFill>
                  <a:srgbClr val="002060"/>
                </a:solidFill>
                <a:latin typeface="Century Gothic" panose="020B0502020202020204" pitchFamily="34" charset="0"/>
              </a:rPr>
              <a:t>senza che esse siano state oggetto di adeguate verifiche da parte della funzione;</a:t>
            </a:r>
          </a:p>
          <a:p>
            <a:r>
              <a:rPr lang="it-IT" sz="1400" dirty="0">
                <a:solidFill>
                  <a:srgbClr val="002060"/>
                </a:solidFill>
                <a:latin typeface="Century Gothic" panose="020B0502020202020204" pitchFamily="34" charset="0"/>
              </a:rPr>
              <a:t>contenuti informativi per l’organo amministrativo, che devono includere le valutazioni su tutti gli aspetti più rilevanti, utili per intervenire consapevolmente sui processi e sulle valutazioni;</a:t>
            </a:r>
          </a:p>
          <a:p>
            <a:r>
              <a:rPr lang="it-IT" sz="1400" dirty="0">
                <a:solidFill>
                  <a:srgbClr val="002060"/>
                </a:solidFill>
                <a:latin typeface="Century Gothic" panose="020B0502020202020204" pitchFamily="34" charset="0"/>
              </a:rPr>
              <a:t>il contenuto della relazione della funzione, risultato carente in merito alle criticità riscontrate e alle aree per cui sono state individuate necessità di affinamenti, deve includere le valutazioni effettuate, i risultati prodotti, le azioni svolte e programmate per la risoluzione delle problematiche;</a:t>
            </a:r>
          </a:p>
          <a:p>
            <a:r>
              <a:rPr lang="it-IT" sz="1400" dirty="0">
                <a:solidFill>
                  <a:srgbClr val="002060"/>
                </a:solidFill>
                <a:latin typeface="Century Gothic" panose="020B0502020202020204" pitchFamily="34" charset="0"/>
              </a:rPr>
              <a:t>la necessità che sia assicurata una </a:t>
            </a:r>
            <a:r>
              <a:rPr lang="it-IT" sz="1400" b="1" dirty="0">
                <a:solidFill>
                  <a:srgbClr val="002060"/>
                </a:solidFill>
                <a:latin typeface="Century Gothic" panose="020B0502020202020204" pitchFamily="34" charset="0"/>
              </a:rPr>
              <a:t>cooperazione attiva e continua tra la Funzione Attuariale e il Risk Management</a:t>
            </a:r>
            <a:r>
              <a:rPr lang="it-IT" sz="1400" dirty="0">
                <a:solidFill>
                  <a:srgbClr val="002060"/>
                </a:solidFill>
                <a:latin typeface="Century Gothic" panose="020B0502020202020204" pitchFamily="34" charset="0"/>
              </a:rPr>
              <a:t>,  es su modelli attuariali e generatori di scenari . Forte coordinamento nella gestione degli strumenti di valutazione grandezze SII, sia nelle metodologie che nella governance.</a:t>
            </a:r>
          </a:p>
          <a:p>
            <a:endParaRPr lang="it-IT" sz="1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2150908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64858-6AC9-451B-A33A-06DCCCE90B4D}"/>
              </a:ext>
            </a:extLst>
          </p:cNvPr>
          <p:cNvSpPr>
            <a:spLocks noGrp="1"/>
          </p:cNvSpPr>
          <p:nvPr>
            <p:ph type="title"/>
          </p:nvPr>
        </p:nvSpPr>
        <p:spPr/>
        <p:txBody>
          <a:bodyPr/>
          <a:lstStyle/>
          <a:p>
            <a:r>
              <a:rPr lang="it-IT" sz="2000" dirty="0">
                <a:solidFill>
                  <a:srgbClr val="002060"/>
                </a:solidFill>
                <a:latin typeface="Century Gothic" panose="020B0502020202020204" pitchFamily="34" charset="0"/>
              </a:rPr>
              <a:t>Consolidamento e </a:t>
            </a:r>
            <a:r>
              <a:rPr lang="it-IT" sz="2000" dirty="0">
                <a:latin typeface="Century Gothic" panose="020B0502020202020204" pitchFamily="34" charset="0"/>
              </a:rPr>
              <a:t>a</a:t>
            </a:r>
            <a:r>
              <a:rPr lang="it-IT" sz="2000" dirty="0">
                <a:solidFill>
                  <a:srgbClr val="002060"/>
                </a:solidFill>
                <a:latin typeface="Century Gothic" panose="020B0502020202020204" pitchFamily="34" charset="0"/>
              </a:rPr>
              <a:t>ltri sviluppi  Futuri</a:t>
            </a:r>
          </a:p>
        </p:txBody>
      </p:sp>
      <p:sp>
        <p:nvSpPr>
          <p:cNvPr id="4" name="Segnaposto numero diapositiva 3">
            <a:extLst>
              <a:ext uri="{FF2B5EF4-FFF2-40B4-BE49-F238E27FC236}">
                <a16:creationId xmlns:a16="http://schemas.microsoft.com/office/drawing/2014/main" id="{93C0E8E2-CF85-4B1B-8F5F-AE59834511F9}"/>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70</a:t>
            </a:fld>
            <a:endParaRPr lang="it-IT">
              <a:latin typeface="Century Gothic" panose="020B0502020202020204" pitchFamily="34" charset="0"/>
            </a:endParaRPr>
          </a:p>
        </p:txBody>
      </p:sp>
      <p:sp>
        <p:nvSpPr>
          <p:cNvPr id="3" name="Segnaposto contenuto 2">
            <a:extLst>
              <a:ext uri="{FF2B5EF4-FFF2-40B4-BE49-F238E27FC236}">
                <a16:creationId xmlns:a16="http://schemas.microsoft.com/office/drawing/2014/main" id="{DDCBE4E4-2329-4908-9C08-1185E76CD2EF}"/>
              </a:ext>
            </a:extLst>
          </p:cNvPr>
          <p:cNvSpPr>
            <a:spLocks noGrp="1"/>
          </p:cNvSpPr>
          <p:nvPr>
            <p:ph idx="4294967295"/>
          </p:nvPr>
        </p:nvSpPr>
        <p:spPr>
          <a:xfrm>
            <a:off x="2420786" y="1052736"/>
            <a:ext cx="6119812" cy="3671887"/>
          </a:xfrm>
        </p:spPr>
        <p:txBody>
          <a:bodyPr/>
          <a:lstStyle/>
          <a:p>
            <a:pPr marL="0" indent="0" fontAlgn="base">
              <a:spcBef>
                <a:spcPct val="0"/>
              </a:spcBef>
              <a:spcAft>
                <a:spcPct val="0"/>
              </a:spcAft>
              <a:buNone/>
            </a:pPr>
            <a:r>
              <a:rPr lang="it-IT" sz="1600" dirty="0">
                <a:solidFill>
                  <a:srgbClr val="002060"/>
                </a:solidFill>
                <a:latin typeface="Century Gothic" panose="020B0502020202020204" pitchFamily="34" charset="0"/>
              </a:rPr>
              <a:t>Altri ambiti di sviluppo, sono i seguenti:</a:t>
            </a:r>
          </a:p>
          <a:p>
            <a:pPr marL="0" indent="0" fontAlgn="base">
              <a:spcBef>
                <a:spcPct val="0"/>
              </a:spcBef>
              <a:spcAft>
                <a:spcPct val="0"/>
              </a:spcAft>
              <a:buNone/>
            </a:pPr>
            <a:endParaRPr lang="it-IT" sz="1600" dirty="0">
              <a:solidFill>
                <a:srgbClr val="002060"/>
              </a:solidFill>
              <a:latin typeface="Century Gothic" panose="020B0502020202020204" pitchFamily="34" charset="0"/>
            </a:endParaRPr>
          </a:p>
          <a:p>
            <a:pPr marL="586464" lvl="1" indent="-285750" fontAlgn="base">
              <a:spcBef>
                <a:spcPct val="0"/>
              </a:spcBef>
              <a:spcAft>
                <a:spcPct val="0"/>
              </a:spcAft>
              <a:buClr>
                <a:schemeClr val="tx1">
                  <a:lumMod val="60000"/>
                  <a:lumOff val="40000"/>
                </a:schemeClr>
              </a:buClr>
              <a:buSzPct val="120000"/>
            </a:pPr>
            <a:r>
              <a:rPr lang="it-IT" sz="1600" b="1" dirty="0">
                <a:solidFill>
                  <a:srgbClr val="002060"/>
                </a:solidFill>
                <a:latin typeface="Century Gothic" panose="020B0502020202020204" pitchFamily="34" charset="0"/>
              </a:rPr>
              <a:t>Automatizzazione</a:t>
            </a:r>
            <a:r>
              <a:rPr lang="it-IT" sz="1600" dirty="0">
                <a:solidFill>
                  <a:srgbClr val="002060"/>
                </a:solidFill>
                <a:latin typeface="Century Gothic" panose="020B0502020202020204" pitchFamily="34" charset="0"/>
              </a:rPr>
              <a:t> dei controlli sulle TP, grazie all’utilizzo di dashboarding di sintesi e strumenti di ricalcolo indipendente circa la validazione dei risultati di modello; </a:t>
            </a:r>
          </a:p>
          <a:p>
            <a:pPr marL="586464" lvl="1" indent="-285750" fontAlgn="base">
              <a:spcBef>
                <a:spcPct val="0"/>
              </a:spcBef>
              <a:spcAft>
                <a:spcPct val="0"/>
              </a:spcAft>
              <a:buClr>
                <a:schemeClr val="tx1">
                  <a:lumMod val="60000"/>
                  <a:lumOff val="40000"/>
                </a:schemeClr>
              </a:buClr>
              <a:buSzPct val="120000"/>
            </a:pPr>
            <a:r>
              <a:rPr lang="it-IT" sz="1600" b="1" dirty="0">
                <a:solidFill>
                  <a:srgbClr val="002060"/>
                </a:solidFill>
                <a:latin typeface="Century Gothic" panose="020B0502020202020204" pitchFamily="34" charset="0"/>
              </a:rPr>
              <a:t>Ruolo di coordinamento </a:t>
            </a:r>
            <a:r>
              <a:rPr lang="it-IT" sz="1600" dirty="0">
                <a:solidFill>
                  <a:srgbClr val="002060"/>
                </a:solidFill>
                <a:latin typeface="Century Gothic" panose="020B0502020202020204" pitchFamily="34" charset="0"/>
              </a:rPr>
              <a:t>e di business relativamente al processo di Sottoscrizione, e di riassicurazione diventando nel tempo punto di riferimento tecnico del management;</a:t>
            </a:r>
          </a:p>
          <a:p>
            <a:pPr marL="586464" lvl="1" indent="-285750" fontAlgn="base">
              <a:spcBef>
                <a:spcPct val="0"/>
              </a:spcBef>
              <a:spcAft>
                <a:spcPct val="0"/>
              </a:spcAft>
              <a:buClr>
                <a:schemeClr val="tx1">
                  <a:lumMod val="60000"/>
                  <a:lumOff val="40000"/>
                </a:schemeClr>
              </a:buClr>
              <a:buSzPct val="120000"/>
            </a:pPr>
            <a:r>
              <a:rPr lang="it-IT" sz="1600" dirty="0">
                <a:solidFill>
                  <a:srgbClr val="002060"/>
                </a:solidFill>
                <a:latin typeface="Century Gothic" panose="020B0502020202020204" pitchFamily="34" charset="0"/>
              </a:rPr>
              <a:t>Contribuzione/rafforzamento al framework di </a:t>
            </a:r>
            <a:r>
              <a:rPr lang="it-IT" sz="1600" b="1" dirty="0">
                <a:solidFill>
                  <a:srgbClr val="002060"/>
                </a:solidFill>
                <a:latin typeface="Century Gothic" panose="020B0502020202020204" pitchFamily="34" charset="0"/>
              </a:rPr>
              <a:t>Data Quality</a:t>
            </a:r>
            <a:r>
              <a:rPr lang="it-IT" sz="1600" dirty="0">
                <a:solidFill>
                  <a:srgbClr val="002060"/>
                </a:solidFill>
                <a:latin typeface="Century Gothic" panose="020B0502020202020204" pitchFamily="34" charset="0"/>
              </a:rPr>
              <a:t>, </a:t>
            </a:r>
            <a:r>
              <a:rPr lang="it-IT" sz="1600" b="1" dirty="0">
                <a:solidFill>
                  <a:srgbClr val="002060"/>
                </a:solidFill>
                <a:latin typeface="Century Gothic" panose="020B0502020202020204" pitchFamily="34" charset="0"/>
              </a:rPr>
              <a:t>Materialità</a:t>
            </a:r>
            <a:r>
              <a:rPr lang="it-IT" sz="1600" dirty="0">
                <a:solidFill>
                  <a:srgbClr val="002060"/>
                </a:solidFill>
                <a:latin typeface="Century Gothic" panose="020B0502020202020204" pitchFamily="34" charset="0"/>
              </a:rPr>
              <a:t> ed </a:t>
            </a:r>
            <a:r>
              <a:rPr lang="it-IT" sz="1600" b="1" dirty="0">
                <a:solidFill>
                  <a:srgbClr val="002060"/>
                </a:solidFill>
                <a:latin typeface="Century Gothic" panose="020B0502020202020204" pitchFamily="34" charset="0"/>
              </a:rPr>
              <a:t>Expert Judgement</a:t>
            </a:r>
            <a:r>
              <a:rPr lang="it-IT" sz="1600" dirty="0">
                <a:solidFill>
                  <a:srgbClr val="002060"/>
                </a:solidFill>
                <a:latin typeface="Century Gothic" panose="020B0502020202020204" pitchFamily="34" charset="0"/>
              </a:rPr>
              <a:t>;</a:t>
            </a:r>
          </a:p>
          <a:p>
            <a:pPr marL="586464" lvl="1" indent="-285750" fontAlgn="base">
              <a:spcBef>
                <a:spcPct val="0"/>
              </a:spcBef>
              <a:spcAft>
                <a:spcPct val="0"/>
              </a:spcAft>
              <a:buClr>
                <a:schemeClr val="tx1">
                  <a:lumMod val="60000"/>
                  <a:lumOff val="40000"/>
                </a:schemeClr>
              </a:buClr>
              <a:buSzPct val="120000"/>
            </a:pPr>
            <a:r>
              <a:rPr lang="it-IT" sz="1600" dirty="0">
                <a:solidFill>
                  <a:srgbClr val="002060"/>
                </a:solidFill>
                <a:latin typeface="Century Gothic" panose="020B0502020202020204" pitchFamily="34" charset="0"/>
              </a:rPr>
              <a:t>Sempre maggiore collaborazione con il Risk Management, intensificando i contributi/ le verifiche nel sistema di </a:t>
            </a:r>
            <a:r>
              <a:rPr lang="it-IT" sz="1600" b="1" dirty="0">
                <a:solidFill>
                  <a:srgbClr val="002060"/>
                </a:solidFill>
                <a:latin typeface="Century Gothic" panose="020B0502020202020204" pitchFamily="34" charset="0"/>
              </a:rPr>
              <a:t>gestione dei rischi </a:t>
            </a:r>
            <a:r>
              <a:rPr lang="it-IT" sz="1600" dirty="0">
                <a:solidFill>
                  <a:srgbClr val="002060"/>
                </a:solidFill>
                <a:latin typeface="Century Gothic" panose="020B0502020202020204" pitchFamily="34" charset="0"/>
              </a:rPr>
              <a:t>e supportando la validazione del framework </a:t>
            </a:r>
            <a:r>
              <a:rPr lang="it-IT" sz="1600" b="1" dirty="0">
                <a:solidFill>
                  <a:srgbClr val="002060"/>
                </a:solidFill>
                <a:latin typeface="Century Gothic" panose="020B0502020202020204" pitchFamily="34" charset="0"/>
              </a:rPr>
              <a:t>ORSA</a:t>
            </a:r>
            <a:r>
              <a:rPr lang="it-IT" sz="1600" dirty="0">
                <a:solidFill>
                  <a:srgbClr val="002060"/>
                </a:solidFill>
                <a:latin typeface="Century Gothic" panose="020B0502020202020204" pitchFamily="34" charset="0"/>
              </a:rPr>
              <a:t>;</a:t>
            </a:r>
          </a:p>
          <a:p>
            <a:pPr marL="586464" lvl="1" indent="-285750" fontAlgn="base">
              <a:spcBef>
                <a:spcPct val="0"/>
              </a:spcBef>
              <a:spcAft>
                <a:spcPct val="0"/>
              </a:spcAft>
              <a:buClr>
                <a:schemeClr val="tx1">
                  <a:lumMod val="60000"/>
                  <a:lumOff val="40000"/>
                </a:schemeClr>
              </a:buClr>
              <a:buSzPct val="120000"/>
            </a:pPr>
            <a:r>
              <a:rPr lang="it-IT" sz="1600" dirty="0">
                <a:solidFill>
                  <a:srgbClr val="002060"/>
                </a:solidFill>
                <a:latin typeface="Century Gothic" panose="020B0502020202020204" pitchFamily="34" charset="0"/>
              </a:rPr>
              <a:t>Maggiore collaborazione con la </a:t>
            </a:r>
            <a:r>
              <a:rPr lang="it-IT" sz="1600" b="1" dirty="0">
                <a:solidFill>
                  <a:srgbClr val="002060"/>
                </a:solidFill>
                <a:latin typeface="Century Gothic" panose="020B0502020202020204" pitchFamily="34" charset="0"/>
              </a:rPr>
              <a:t>Pianificazione</a:t>
            </a:r>
            <a:r>
              <a:rPr lang="it-IT" sz="1600" dirty="0">
                <a:solidFill>
                  <a:srgbClr val="002060"/>
                </a:solidFill>
                <a:latin typeface="Century Gothic" panose="020B0502020202020204" pitchFamily="34" charset="0"/>
              </a:rPr>
              <a:t> per esempio sulla definizione del budget e sulla verifica delle ipotesi sottostanti.</a:t>
            </a:r>
          </a:p>
          <a:p>
            <a:pPr marL="0" indent="0">
              <a:buNone/>
            </a:pPr>
            <a:endParaRPr lang="it-IT" dirty="0">
              <a:solidFill>
                <a:srgbClr val="002060"/>
              </a:solidFill>
              <a:latin typeface="Century Gothic" panose="020B0502020202020204" pitchFamily="34" charset="0"/>
            </a:endParaRPr>
          </a:p>
        </p:txBody>
      </p:sp>
      <p:pic>
        <p:nvPicPr>
          <p:cNvPr id="5" name="Picture Placeholder 8">
            <a:extLst>
              <a:ext uri="{FF2B5EF4-FFF2-40B4-BE49-F238E27FC236}">
                <a16:creationId xmlns:a16="http://schemas.microsoft.com/office/drawing/2014/main" id="{89CAFA0E-B744-4679-9E63-0D56E6CE9A15}"/>
              </a:ext>
            </a:extLst>
          </p:cNvPr>
          <p:cNvPicPr>
            <a:picLocks noChangeAspect="1"/>
          </p:cNvPicPr>
          <p:nvPr/>
        </p:nvPicPr>
        <p:blipFill rotWithShape="1">
          <a:blip r:embed="rId2">
            <a:extLst>
              <a:ext uri="{28A0092B-C50C-407E-A947-70E740481C1C}">
                <a14:useLocalDpi xmlns:a14="http://schemas.microsoft.com/office/drawing/2010/main" val="0"/>
              </a:ext>
            </a:extLst>
          </a:blip>
          <a:srcRect l="51645" r="27153"/>
          <a:stretch/>
        </p:blipFill>
        <p:spPr bwMode="auto">
          <a:xfrm>
            <a:off x="388537" y="908720"/>
            <a:ext cx="1787414" cy="514082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172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90C36-9CE3-4AF7-BEE9-E8C0E9AD2E6E}"/>
              </a:ext>
            </a:extLst>
          </p:cNvPr>
          <p:cNvSpPr>
            <a:spLocks noGrp="1"/>
          </p:cNvSpPr>
          <p:nvPr>
            <p:ph type="sldNum" sz="quarter" idx="12"/>
          </p:nvPr>
        </p:nvSpPr>
        <p:spPr/>
        <p:txBody>
          <a:bodyPr/>
          <a:lstStyle/>
          <a:p>
            <a:fld id="{B7CED035-CD93-4284-823A-F478EB277943}" type="slidenum">
              <a:rPr lang="it-IT" smtClean="0"/>
              <a:pPr/>
              <a:t>71</a:t>
            </a:fld>
            <a:endParaRPr lang="it-IT"/>
          </a:p>
        </p:txBody>
      </p:sp>
      <p:sp>
        <p:nvSpPr>
          <p:cNvPr id="7" name="Rectangle 6">
            <a:extLst>
              <a:ext uri="{FF2B5EF4-FFF2-40B4-BE49-F238E27FC236}">
                <a16:creationId xmlns:a16="http://schemas.microsoft.com/office/drawing/2014/main" id="{9FD95985-317F-4B4F-A756-0CF449CB26DB}"/>
              </a:ext>
            </a:extLst>
          </p:cNvPr>
          <p:cNvSpPr/>
          <p:nvPr/>
        </p:nvSpPr>
        <p:spPr>
          <a:xfrm>
            <a:off x="3419872" y="2468742"/>
            <a:ext cx="4680520" cy="646331"/>
          </a:xfrm>
          <a:prstGeom prst="rect">
            <a:avLst/>
          </a:prstGeom>
          <a:effectLst/>
        </p:spPr>
        <p:txBody>
          <a:bodyPr wrap="square">
            <a:spAutoFit/>
          </a:bodyPr>
          <a:lstStyle/>
          <a:p>
            <a:r>
              <a:rPr lang="en-US" sz="3600" b="1" dirty="0">
                <a:solidFill>
                  <a:schemeClr val="accent2">
                    <a:lumMod val="50000"/>
                  </a:schemeClr>
                </a:solidFill>
                <a:latin typeface="Century Gothic" panose="020B0502020202020204" pitchFamily="34" charset="0"/>
              </a:rPr>
              <a:t>Ci sono Domande?</a:t>
            </a:r>
          </a:p>
        </p:txBody>
      </p:sp>
      <p:pic>
        <p:nvPicPr>
          <p:cNvPr id="6" name="Picture 5">
            <a:extLst>
              <a:ext uri="{FF2B5EF4-FFF2-40B4-BE49-F238E27FC236}">
                <a16:creationId xmlns:a16="http://schemas.microsoft.com/office/drawing/2014/main" id="{F2AA5298-FE22-43B3-9F7F-232BD8651B12}"/>
              </a:ext>
            </a:extLst>
          </p:cNvPr>
          <p:cNvPicPr>
            <a:picLocks noChangeAspect="1"/>
          </p:cNvPicPr>
          <p:nvPr/>
        </p:nvPicPr>
        <p:blipFill rotWithShape="1">
          <a:blip r:embed="rId2">
            <a:extLst>
              <a:ext uri="{28A0092B-C50C-407E-A947-70E740481C1C}">
                <a14:useLocalDpi xmlns:a14="http://schemas.microsoft.com/office/drawing/2010/main" val="0"/>
              </a:ext>
            </a:extLst>
          </a:blip>
          <a:srcRect r="48604"/>
          <a:stretch/>
        </p:blipFill>
        <p:spPr>
          <a:xfrm>
            <a:off x="0" y="764704"/>
            <a:ext cx="3275856" cy="4780311"/>
          </a:xfrm>
          <a:prstGeom prst="rect">
            <a:avLst/>
          </a:prstGeom>
          <a:solidFill>
            <a:srgbClr val="736945"/>
          </a:solidFill>
        </p:spPr>
      </p:pic>
      <p:sp>
        <p:nvSpPr>
          <p:cNvPr id="8" name="Rettangolo 7">
            <a:extLst>
              <a:ext uri="{FF2B5EF4-FFF2-40B4-BE49-F238E27FC236}">
                <a16:creationId xmlns:a16="http://schemas.microsoft.com/office/drawing/2014/main" id="{04707093-CE67-41E6-B009-56AF9D8D79A8}"/>
              </a:ext>
            </a:extLst>
          </p:cNvPr>
          <p:cNvSpPr/>
          <p:nvPr/>
        </p:nvSpPr>
        <p:spPr>
          <a:xfrm>
            <a:off x="3131840" y="3645024"/>
            <a:ext cx="36004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7676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90C36-9CE3-4AF7-BEE9-E8C0E9AD2E6E}"/>
              </a:ext>
            </a:extLst>
          </p:cNvPr>
          <p:cNvSpPr>
            <a:spLocks noGrp="1"/>
          </p:cNvSpPr>
          <p:nvPr>
            <p:ph type="sldNum" sz="quarter" idx="12"/>
          </p:nvPr>
        </p:nvSpPr>
        <p:spPr/>
        <p:txBody>
          <a:bodyPr/>
          <a:lstStyle/>
          <a:p>
            <a:fld id="{B7CED035-CD93-4284-823A-F478EB277943}" type="slidenum">
              <a:rPr lang="it-IT" smtClean="0"/>
              <a:pPr/>
              <a:t>72</a:t>
            </a:fld>
            <a:endParaRPr lang="it-IT"/>
          </a:p>
        </p:txBody>
      </p:sp>
      <p:sp>
        <p:nvSpPr>
          <p:cNvPr id="7" name="Rectangle 6">
            <a:extLst>
              <a:ext uri="{FF2B5EF4-FFF2-40B4-BE49-F238E27FC236}">
                <a16:creationId xmlns:a16="http://schemas.microsoft.com/office/drawing/2014/main" id="{9FD95985-317F-4B4F-A756-0CF449CB26DB}"/>
              </a:ext>
            </a:extLst>
          </p:cNvPr>
          <p:cNvSpPr/>
          <p:nvPr/>
        </p:nvSpPr>
        <p:spPr>
          <a:xfrm>
            <a:off x="3303011" y="1921216"/>
            <a:ext cx="5040560" cy="1569660"/>
          </a:xfrm>
          <a:prstGeom prst="rect">
            <a:avLst/>
          </a:prstGeom>
          <a:effectLst/>
        </p:spPr>
        <p:txBody>
          <a:bodyPr wrap="square">
            <a:spAutoFit/>
          </a:bodyPr>
          <a:lstStyle/>
          <a:p>
            <a:pPr algn="r"/>
            <a:r>
              <a:rPr lang="en-US" sz="4800" b="1" dirty="0">
                <a:solidFill>
                  <a:srgbClr val="404040"/>
                </a:solidFill>
                <a:latin typeface="Century Gothic" panose="020B0502020202020204" pitchFamily="34" charset="0"/>
              </a:rPr>
              <a:t>  </a:t>
            </a:r>
            <a:r>
              <a:rPr lang="en-US" sz="4800" b="1" dirty="0">
                <a:solidFill>
                  <a:schemeClr val="accent2">
                    <a:lumMod val="50000"/>
                  </a:schemeClr>
                </a:solidFill>
                <a:latin typeface="Century Gothic" panose="020B0502020202020204" pitchFamily="34" charset="0"/>
              </a:rPr>
              <a:t>Grazie per l’attenzione! </a:t>
            </a:r>
          </a:p>
        </p:txBody>
      </p:sp>
      <p:grpSp>
        <p:nvGrpSpPr>
          <p:cNvPr id="20" name="Group 19">
            <a:extLst>
              <a:ext uri="{FF2B5EF4-FFF2-40B4-BE49-F238E27FC236}">
                <a16:creationId xmlns:a16="http://schemas.microsoft.com/office/drawing/2014/main" id="{71C7AADC-E7BD-40C2-957E-065DB0249A36}"/>
              </a:ext>
            </a:extLst>
          </p:cNvPr>
          <p:cNvGrpSpPr/>
          <p:nvPr/>
        </p:nvGrpSpPr>
        <p:grpSpPr>
          <a:xfrm>
            <a:off x="678213" y="1268783"/>
            <a:ext cx="2736000" cy="2736000"/>
            <a:chOff x="467888" y="997554"/>
            <a:chExt cx="2736000" cy="2736000"/>
          </a:xfrm>
        </p:grpSpPr>
        <p:sp>
          <p:nvSpPr>
            <p:cNvPr id="19" name="Oval 18">
              <a:extLst>
                <a:ext uri="{FF2B5EF4-FFF2-40B4-BE49-F238E27FC236}">
                  <a16:creationId xmlns:a16="http://schemas.microsoft.com/office/drawing/2014/main" id="{544B894A-76B4-4288-AE4C-45F04104511C}"/>
                </a:ext>
              </a:extLst>
            </p:cNvPr>
            <p:cNvSpPr/>
            <p:nvPr/>
          </p:nvSpPr>
          <p:spPr>
            <a:xfrm>
              <a:off x="467888" y="997554"/>
              <a:ext cx="2736000" cy="2736000"/>
            </a:xfrm>
            <a:prstGeom prst="ellipse">
              <a:avLst/>
            </a:prstGeom>
            <a:solidFill>
              <a:srgbClr val="726844"/>
            </a:soli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6" name="Graphic 15" descr="Handshake">
              <a:extLst>
                <a:ext uri="{FF2B5EF4-FFF2-40B4-BE49-F238E27FC236}">
                  <a16:creationId xmlns:a16="http://schemas.microsoft.com/office/drawing/2014/main" id="{910CE330-B778-42B7-89A4-C3A94495A2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84" y="1390817"/>
              <a:ext cx="2088000" cy="2088000"/>
            </a:xfrm>
            <a:prstGeom prst="rect">
              <a:avLst/>
            </a:prstGeom>
            <a:effectLst>
              <a:outerShdw blurRad="50800" dist="38100" dir="5400000" algn="t" rotWithShape="0">
                <a:prstClr val="black">
                  <a:alpha val="40000"/>
                </a:prstClr>
              </a:outerShdw>
            </a:effectLst>
          </p:spPr>
        </p:pic>
      </p:grpSp>
      <p:grpSp>
        <p:nvGrpSpPr>
          <p:cNvPr id="11" name="Group 10">
            <a:extLst>
              <a:ext uri="{FF2B5EF4-FFF2-40B4-BE49-F238E27FC236}">
                <a16:creationId xmlns:a16="http://schemas.microsoft.com/office/drawing/2014/main" id="{C38E751E-85D9-4F6D-935D-30880AF112B1}"/>
              </a:ext>
            </a:extLst>
          </p:cNvPr>
          <p:cNvGrpSpPr/>
          <p:nvPr/>
        </p:nvGrpSpPr>
        <p:grpSpPr>
          <a:xfrm>
            <a:off x="3447027" y="4005064"/>
            <a:ext cx="4892067" cy="737334"/>
            <a:chOff x="3447027" y="4005064"/>
            <a:chExt cx="4892067" cy="737334"/>
          </a:xfrm>
        </p:grpSpPr>
        <p:sp>
          <p:nvSpPr>
            <p:cNvPr id="9" name="Rectangle 8">
              <a:extLst>
                <a:ext uri="{FF2B5EF4-FFF2-40B4-BE49-F238E27FC236}">
                  <a16:creationId xmlns:a16="http://schemas.microsoft.com/office/drawing/2014/main" id="{13467EF2-1B4D-426D-92C7-DCC4A421D6D0}"/>
                </a:ext>
              </a:extLst>
            </p:cNvPr>
            <p:cNvSpPr/>
            <p:nvPr/>
          </p:nvSpPr>
          <p:spPr>
            <a:xfrm>
              <a:off x="3447027" y="4005064"/>
              <a:ext cx="4608512" cy="461665"/>
            </a:xfrm>
            <a:prstGeom prst="rect">
              <a:avLst/>
            </a:prstGeom>
            <a:solidFill>
              <a:schemeClr val="bg1"/>
            </a:solidFill>
            <a:ln>
              <a:solidFill>
                <a:schemeClr val="bg1"/>
              </a:solidFill>
            </a:ln>
          </p:spPr>
          <p:txBody>
            <a:bodyPr wrap="square" lIns="288000">
              <a:spAutoFit/>
            </a:bodyPr>
            <a:lstStyle/>
            <a:p>
              <a:pPr algn="r"/>
              <a:r>
                <a:rPr lang="it-IT" sz="1200" b="1" dirty="0">
                  <a:solidFill>
                    <a:schemeClr val="tx1">
                      <a:lumMod val="65000"/>
                      <a:lumOff val="35000"/>
                    </a:schemeClr>
                  </a:solidFill>
                  <a:latin typeface="Century Gothic" panose="020B0502020202020204" pitchFamily="34" charset="0"/>
                </a:rPr>
                <a:t>Anna Maria Sommella </a:t>
              </a:r>
            </a:p>
            <a:p>
              <a:pPr algn="r"/>
              <a:r>
                <a:rPr lang="it-IT" sz="1100" dirty="0">
                  <a:solidFill>
                    <a:schemeClr val="bg1">
                      <a:lumMod val="65000"/>
                    </a:schemeClr>
                  </a:solidFill>
                  <a:latin typeface="Century Gothic" panose="020B0502020202020204" pitchFamily="34" charset="0"/>
                </a:rPr>
                <a:t>Head of Actuarial Function </a:t>
              </a:r>
              <a:endParaRPr lang="it-IT" sz="1200" dirty="0">
                <a:solidFill>
                  <a:schemeClr val="bg1">
                    <a:lumMod val="65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FAC695EF-5410-47D7-A21C-23157480B86A}"/>
                </a:ext>
              </a:extLst>
            </p:cNvPr>
            <p:cNvSpPr/>
            <p:nvPr/>
          </p:nvSpPr>
          <p:spPr>
            <a:xfrm>
              <a:off x="3591043" y="4465399"/>
              <a:ext cx="4464496" cy="276999"/>
            </a:xfrm>
            <a:prstGeom prst="rect">
              <a:avLst/>
            </a:prstGeom>
            <a:solidFill>
              <a:schemeClr val="bg1"/>
            </a:solidFill>
            <a:ln>
              <a:solidFill>
                <a:schemeClr val="bg1"/>
              </a:solidFill>
            </a:ln>
          </p:spPr>
          <p:txBody>
            <a:bodyPr wrap="square" lIns="288000">
              <a:spAutoFit/>
            </a:bodyPr>
            <a:lstStyle/>
            <a:p>
              <a:pPr algn="r"/>
              <a:endParaRPr lang="it-IT" sz="1200" b="1" dirty="0">
                <a:solidFill>
                  <a:schemeClr val="tx1">
                    <a:lumMod val="65000"/>
                    <a:lumOff val="35000"/>
                  </a:schemeClr>
                </a:solidFill>
                <a:latin typeface="Century Gothic" panose="020B0502020202020204" pitchFamily="34" charset="0"/>
              </a:endParaRPr>
            </a:p>
          </p:txBody>
        </p:sp>
        <p:pic>
          <p:nvPicPr>
            <p:cNvPr id="3" name="Graphic 2" descr="Female Profile">
              <a:extLst>
                <a:ext uri="{FF2B5EF4-FFF2-40B4-BE49-F238E27FC236}">
                  <a16:creationId xmlns:a16="http://schemas.microsoft.com/office/drawing/2014/main" id="{7F7F9F8D-4141-46B8-8626-467A947A4C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5910" y="4079942"/>
              <a:ext cx="313184" cy="313184"/>
            </a:xfrm>
            <a:prstGeom prst="rect">
              <a:avLst/>
            </a:prstGeom>
          </p:spPr>
        </p:pic>
      </p:grpSp>
    </p:spTree>
    <p:extLst>
      <p:ext uri="{BB962C8B-B14F-4D97-AF65-F5344CB8AC3E}">
        <p14:creationId xmlns:p14="http://schemas.microsoft.com/office/powerpoint/2010/main" val="33641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678D5-F768-436D-AB9A-177E07842F79}"/>
              </a:ext>
            </a:extLst>
          </p:cNvPr>
          <p:cNvSpPr>
            <a:spLocks noGrp="1"/>
          </p:cNvSpPr>
          <p:nvPr>
            <p:ph type="title"/>
          </p:nvPr>
        </p:nvSpPr>
        <p:spPr/>
        <p:txBody>
          <a:bodyPr>
            <a:noAutofit/>
          </a:bodyPr>
          <a:lstStyle/>
          <a:p>
            <a:pPr fontAlgn="base">
              <a:spcBef>
                <a:spcPct val="50000"/>
              </a:spcBef>
              <a:spcAft>
                <a:spcPct val="0"/>
              </a:spcAft>
            </a:pPr>
            <a:r>
              <a:rPr lang="it-IT" sz="1800" b="1" dirty="0">
                <a:latin typeface="Century Gothic" panose="020B0502020202020204" pitchFamily="34" charset="0"/>
              </a:rPr>
              <a:t>Dimensionamento e Collocazione: Benchmarking Dicembre 2020  </a:t>
            </a:r>
          </a:p>
        </p:txBody>
      </p:sp>
      <p:sp>
        <p:nvSpPr>
          <p:cNvPr id="4" name="Segnaposto numero diapositiva 3">
            <a:extLst>
              <a:ext uri="{FF2B5EF4-FFF2-40B4-BE49-F238E27FC236}">
                <a16:creationId xmlns:a16="http://schemas.microsoft.com/office/drawing/2014/main" id="{51ADA446-183C-4977-A84C-47A5C4644708}"/>
              </a:ext>
            </a:extLst>
          </p:cNvPr>
          <p:cNvSpPr>
            <a:spLocks noGrp="1"/>
          </p:cNvSpPr>
          <p:nvPr>
            <p:ph type="sldNum" sz="quarter" idx="12"/>
          </p:nvPr>
        </p:nvSpPr>
        <p:spPr/>
        <p:txBody>
          <a:bodyPr/>
          <a:lstStyle/>
          <a:p>
            <a:fld id="{B7CED035-CD93-4284-823A-F478EB277943}" type="slidenum">
              <a:rPr lang="it-IT" smtClean="0">
                <a:latin typeface="Century Gothic" panose="020B0502020202020204" pitchFamily="34" charset="0"/>
              </a:rPr>
              <a:pPr/>
              <a:t>8</a:t>
            </a:fld>
            <a:endParaRPr lang="it-IT" dirty="0">
              <a:latin typeface="Century Gothic" panose="020B0502020202020204" pitchFamily="34" charset="0"/>
            </a:endParaRPr>
          </a:p>
        </p:txBody>
      </p:sp>
      <p:sp>
        <p:nvSpPr>
          <p:cNvPr id="5" name="Segnaposto contenuto 4">
            <a:extLst>
              <a:ext uri="{FF2B5EF4-FFF2-40B4-BE49-F238E27FC236}">
                <a16:creationId xmlns:a16="http://schemas.microsoft.com/office/drawing/2014/main" id="{95EB68E5-8C01-4344-B0F7-70CD077A3974}"/>
              </a:ext>
            </a:extLst>
          </p:cNvPr>
          <p:cNvSpPr>
            <a:spLocks noGrp="1"/>
          </p:cNvSpPr>
          <p:nvPr>
            <p:ph idx="4294967295"/>
          </p:nvPr>
        </p:nvSpPr>
        <p:spPr>
          <a:xfrm>
            <a:off x="384106" y="690481"/>
            <a:ext cx="8153400" cy="930275"/>
          </a:xfrm>
        </p:spPr>
        <p:txBody>
          <a:bodyPr/>
          <a:lstStyle/>
          <a:p>
            <a:pPr marL="0" indent="0">
              <a:buNone/>
            </a:pPr>
            <a:r>
              <a:rPr lang="it-IT" sz="1400" dirty="0">
                <a:solidFill>
                  <a:srgbClr val="002060"/>
                </a:solidFill>
                <a:latin typeface="Century Gothic" panose="020B0502020202020204" pitchFamily="34" charset="0"/>
              </a:rPr>
              <a:t>L’analisi è stata effettuata su un campione di </a:t>
            </a:r>
            <a:r>
              <a:rPr lang="it-IT" sz="1400" b="1" dirty="0">
                <a:solidFill>
                  <a:srgbClr val="002060"/>
                </a:solidFill>
                <a:latin typeface="Century Gothic" panose="020B0502020202020204" pitchFamily="34" charset="0"/>
              </a:rPr>
              <a:t>16</a:t>
            </a:r>
            <a:r>
              <a:rPr lang="it-IT" sz="1400" dirty="0">
                <a:solidFill>
                  <a:srgbClr val="002060"/>
                </a:solidFill>
                <a:latin typeface="Century Gothic" panose="020B0502020202020204" pitchFamily="34" charset="0"/>
              </a:rPr>
              <a:t> componenti operanti nel mercato Vita italiano. Il Benchmarking comprende sia Compagnie singole (Vita o Composite) che Gruppi assicurativi locali, dove la Funzione Attuariale è responsabile di più di una Compagnia</a:t>
            </a:r>
          </a:p>
          <a:p>
            <a:endParaRPr lang="it-IT" sz="2400" dirty="0">
              <a:solidFill>
                <a:srgbClr val="002060"/>
              </a:solidFill>
              <a:latin typeface="Century Gothic" panose="020B0502020202020204" pitchFamily="34" charset="0"/>
            </a:endParaRPr>
          </a:p>
        </p:txBody>
      </p:sp>
      <p:sp>
        <p:nvSpPr>
          <p:cNvPr id="6" name="Rectangle 4">
            <a:extLst>
              <a:ext uri="{FF2B5EF4-FFF2-40B4-BE49-F238E27FC236}">
                <a16:creationId xmlns:a16="http://schemas.microsoft.com/office/drawing/2014/main" id="{5D92057F-C4E4-4E72-8D81-35148ED761A7}"/>
              </a:ext>
            </a:extLst>
          </p:cNvPr>
          <p:cNvSpPr/>
          <p:nvPr/>
        </p:nvSpPr>
        <p:spPr>
          <a:xfrm>
            <a:off x="463215" y="1319575"/>
            <a:ext cx="4187893" cy="2646878"/>
          </a:xfrm>
          <a:prstGeom prst="rect">
            <a:avLst/>
          </a:prstGeom>
        </p:spPr>
        <p:txBody>
          <a:bodyPr wrap="square">
            <a:spAutoFit/>
          </a:bodyPr>
          <a:lstStyle/>
          <a:p>
            <a:pPr marL="285750" indent="-285750" algn="just">
              <a:buFont typeface="Wingdings" panose="05000000000000000000" pitchFamily="2" charset="2"/>
              <a:buChar char="ü"/>
            </a:pPr>
            <a:r>
              <a:rPr lang="it-IT" sz="1400" b="1" dirty="0">
                <a:solidFill>
                  <a:schemeClr val="bg1"/>
                </a:solidFill>
                <a:latin typeface="Century Gothic" panose="020B0502020202020204" pitchFamily="34" charset="0"/>
              </a:rPr>
              <a:t>Ambito Danni </a:t>
            </a:r>
          </a:p>
          <a:p>
            <a:pPr algn="just"/>
            <a:r>
              <a:rPr lang="it-IT" sz="1400" dirty="0">
                <a:solidFill>
                  <a:srgbClr val="002060"/>
                </a:solidFill>
                <a:latin typeface="Century Gothic" panose="020B0502020202020204" pitchFamily="34" charset="0"/>
              </a:rPr>
              <a:t>Per quanto riguarda le Compagnie Composite o Gruppi assicurativi locali che hanno al loro interno almeno una Compagnia danni, il numero medio di risorse facenti parte della Funzione Attuariale e dedicate alle attività </a:t>
            </a:r>
            <a:r>
              <a:rPr lang="it-IT" sz="1400" b="1" dirty="0">
                <a:solidFill>
                  <a:srgbClr val="002060"/>
                </a:solidFill>
                <a:latin typeface="Century Gothic" panose="020B0502020202020204" pitchFamily="34" charset="0"/>
              </a:rPr>
              <a:t>Non-Life</a:t>
            </a:r>
            <a:r>
              <a:rPr lang="it-IT" sz="1400" dirty="0">
                <a:solidFill>
                  <a:srgbClr val="002060"/>
                </a:solidFill>
                <a:latin typeface="Century Gothic" panose="020B0502020202020204" pitchFamily="34" charset="0"/>
              </a:rPr>
              <a:t> è di </a:t>
            </a:r>
            <a:r>
              <a:rPr lang="it-IT" sz="1400" b="1" dirty="0">
                <a:solidFill>
                  <a:srgbClr val="002060"/>
                </a:solidFill>
                <a:latin typeface="Century Gothic" panose="020B0502020202020204" pitchFamily="34" charset="0"/>
              </a:rPr>
              <a:t>2,7</a:t>
            </a:r>
            <a:r>
              <a:rPr lang="it-IT" sz="1400" dirty="0">
                <a:solidFill>
                  <a:srgbClr val="002060"/>
                </a:solidFill>
                <a:latin typeface="Century Gothic" panose="020B0502020202020204" pitchFamily="34" charset="0"/>
              </a:rPr>
              <a:t>.</a:t>
            </a:r>
          </a:p>
          <a:p>
            <a:pPr algn="just"/>
            <a:r>
              <a:rPr lang="it-IT" sz="1400" dirty="0">
                <a:solidFill>
                  <a:srgbClr val="002060"/>
                </a:solidFill>
                <a:latin typeface="Century Gothic" panose="020B0502020202020204" pitchFamily="34" charset="0"/>
              </a:rPr>
              <a:t>Per quanto riguarda le attività relative al </a:t>
            </a:r>
            <a:r>
              <a:rPr lang="it-IT" sz="1400" b="1" dirty="0">
                <a:solidFill>
                  <a:srgbClr val="002060"/>
                </a:solidFill>
                <a:latin typeface="Century Gothic" panose="020B0502020202020204" pitchFamily="34" charset="0"/>
              </a:rPr>
              <a:t>business Vita</a:t>
            </a:r>
            <a:r>
              <a:rPr lang="it-IT" sz="1400" dirty="0">
                <a:solidFill>
                  <a:srgbClr val="002060"/>
                </a:solidFill>
                <a:latin typeface="Century Gothic" panose="020B0502020202020204" pitchFamily="34" charset="0"/>
              </a:rPr>
              <a:t>, compresa la quota parte del responsabile d'ufficio, il numero medio di persone allocate è di </a:t>
            </a:r>
            <a:r>
              <a:rPr lang="it-IT" sz="1400" b="1" dirty="0">
                <a:solidFill>
                  <a:srgbClr val="002060"/>
                </a:solidFill>
                <a:latin typeface="Century Gothic" panose="020B0502020202020204" pitchFamily="34" charset="0"/>
              </a:rPr>
              <a:t>3</a:t>
            </a:r>
            <a:r>
              <a:rPr lang="it-IT" sz="1400" dirty="0">
                <a:solidFill>
                  <a:srgbClr val="002060"/>
                </a:solidFill>
                <a:latin typeface="Century Gothic" panose="020B0502020202020204" pitchFamily="34" charset="0"/>
              </a:rPr>
              <a:t>.</a:t>
            </a:r>
          </a:p>
          <a:p>
            <a:pPr algn="just"/>
            <a:endParaRPr lang="it-IT" sz="1200" dirty="0">
              <a:solidFill>
                <a:srgbClr val="002060"/>
              </a:solidFill>
              <a:latin typeface="Century Gothic" panose="020B0502020202020204" pitchFamily="34" charset="0"/>
            </a:endParaRPr>
          </a:p>
        </p:txBody>
      </p:sp>
      <p:sp>
        <p:nvSpPr>
          <p:cNvPr id="7" name="Content Placeholder 31">
            <a:extLst>
              <a:ext uri="{FF2B5EF4-FFF2-40B4-BE49-F238E27FC236}">
                <a16:creationId xmlns:a16="http://schemas.microsoft.com/office/drawing/2014/main" id="{98B7520A-06C3-453F-8550-BBFD206B37F2}"/>
              </a:ext>
            </a:extLst>
          </p:cNvPr>
          <p:cNvSpPr txBox="1">
            <a:spLocks/>
          </p:cNvSpPr>
          <p:nvPr/>
        </p:nvSpPr>
        <p:spPr>
          <a:xfrm>
            <a:off x="483739" y="3985148"/>
            <a:ext cx="7957371" cy="767613"/>
          </a:xfrm>
          <a:prstGeom prst="rect">
            <a:avLst/>
          </a:prstGeom>
        </p:spPr>
        <p:txBody>
          <a:bodyPr vert="horz" lIns="0" tIns="0" rIns="0" bIns="0" numCol="1" rtlCol="0" anchor="t"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1400" kern="1200">
                <a:solidFill>
                  <a:schemeClr val="bg1"/>
                </a:solidFill>
                <a:latin typeface="EYInterstate Light" panose="02000506000000020004" pitchFamily="2" charset="0"/>
                <a:ea typeface="+mn-ea"/>
                <a:cs typeface="+mn-cs"/>
              </a:defRPr>
            </a:lvl1pPr>
            <a:lvl2pPr marL="356616" indent="0" algn="l" defTabSz="914400" rtl="0" eaLnBrk="1" latinLnBrk="0" hangingPunct="1">
              <a:spcBef>
                <a:spcPct val="20000"/>
              </a:spcBef>
              <a:buClr>
                <a:schemeClr val="tx2"/>
              </a:buClr>
              <a:buSzPct val="110000"/>
              <a:buFont typeface="EYInterstate Light" panose="02000506000000020004" pitchFamily="2" charset="0"/>
              <a:buNone/>
              <a:defRPr sz="1800" kern="1200">
                <a:solidFill>
                  <a:schemeClr val="bg1"/>
                </a:solidFill>
                <a:latin typeface="EYInterstate Light" panose="02000506000000020004" pitchFamily="2" charset="0"/>
                <a:ea typeface="+mn-ea"/>
                <a:cs typeface="+mn-cs"/>
              </a:defRPr>
            </a:lvl2pPr>
            <a:lvl3pPr marL="713232" indent="0" algn="l" defTabSz="914400" rtl="0" eaLnBrk="1" latinLnBrk="0" hangingPunct="1">
              <a:spcBef>
                <a:spcPct val="20000"/>
              </a:spcBef>
              <a:buClr>
                <a:schemeClr val="tx2"/>
              </a:buClr>
              <a:buSzPct val="110000"/>
              <a:buFont typeface="EYInterstate Light" panose="02000506000000020004" pitchFamily="2" charset="0"/>
              <a:buNone/>
              <a:defRPr sz="1600" kern="1200">
                <a:solidFill>
                  <a:schemeClr val="bg1"/>
                </a:solidFill>
                <a:latin typeface="EYInterstate Light" panose="02000506000000020004" pitchFamily="2" charset="0"/>
                <a:ea typeface="+mn-ea"/>
                <a:cs typeface="+mn-cs"/>
              </a:defRPr>
            </a:lvl3pPr>
            <a:lvl4pPr marL="1069848" indent="0" algn="l" defTabSz="914400" rtl="0" eaLnBrk="1" latinLnBrk="0" hangingPunct="1">
              <a:spcBef>
                <a:spcPct val="20000"/>
              </a:spcBef>
              <a:buClr>
                <a:schemeClr val="tx2"/>
              </a:buClr>
              <a:buSzPct val="110000"/>
              <a:buFont typeface="EYInterstate Light" panose="02000506000000020004" pitchFamily="2" charset="0"/>
              <a:buNone/>
              <a:defRPr sz="1400" kern="1200">
                <a:solidFill>
                  <a:schemeClr val="bg1"/>
                </a:solidFill>
                <a:latin typeface="EYInterstate Light" panose="02000506000000020004" pitchFamily="2" charset="0"/>
                <a:ea typeface="+mn-ea"/>
                <a:cs typeface="+mn-cs"/>
              </a:defRPr>
            </a:lvl4pPr>
            <a:lvl5pPr marL="1426464" indent="0" algn="l" defTabSz="914400" rtl="0" eaLnBrk="1" latinLnBrk="0" hangingPunct="1">
              <a:spcBef>
                <a:spcPct val="20000"/>
              </a:spcBef>
              <a:buClr>
                <a:schemeClr val="tx2"/>
              </a:buClr>
              <a:buSzPct val="110000"/>
              <a:buFont typeface="EYInterstate Light" panose="02000506000000020004" pitchFamily="2" charset="0"/>
              <a:buNone/>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it-IT" dirty="0">
                <a:solidFill>
                  <a:srgbClr val="002060"/>
                </a:solidFill>
                <a:latin typeface="Century Gothic" panose="020B0502020202020204" pitchFamily="34" charset="0"/>
              </a:rPr>
              <a:t>Sul campione  analizzato, tutte le Funzioni Attuariali riportano direttamente al CDA. Di queste il 50% riporta gerarchicamente al Chief Risk Officer (CRO). Dal punto di vista della collocazione funzionale, nessuna di queste  riporta al Chief Financial Officer (CFO).</a:t>
            </a:r>
          </a:p>
        </p:txBody>
      </p:sp>
      <p:pic>
        <p:nvPicPr>
          <p:cNvPr id="11" name="Immagine 10">
            <a:extLst>
              <a:ext uri="{FF2B5EF4-FFF2-40B4-BE49-F238E27FC236}">
                <a16:creationId xmlns:a16="http://schemas.microsoft.com/office/drawing/2014/main" id="{2BED13D1-9667-4405-BFFD-83479776ECD0}"/>
              </a:ext>
            </a:extLst>
          </p:cNvPr>
          <p:cNvPicPr>
            <a:picLocks noChangeAspect="1"/>
          </p:cNvPicPr>
          <p:nvPr/>
        </p:nvPicPr>
        <p:blipFill>
          <a:blip r:embed="rId2"/>
          <a:stretch>
            <a:fillRect/>
          </a:stretch>
        </p:blipFill>
        <p:spPr>
          <a:xfrm>
            <a:off x="5200800" y="1506141"/>
            <a:ext cx="3221643" cy="1938991"/>
          </a:xfrm>
          <a:prstGeom prst="rect">
            <a:avLst/>
          </a:prstGeom>
        </p:spPr>
      </p:pic>
      <p:pic>
        <p:nvPicPr>
          <p:cNvPr id="14" name="Immagine 13">
            <a:extLst>
              <a:ext uri="{FF2B5EF4-FFF2-40B4-BE49-F238E27FC236}">
                <a16:creationId xmlns:a16="http://schemas.microsoft.com/office/drawing/2014/main" id="{8F626D00-3736-4513-A647-CAED7E86AC17}"/>
              </a:ext>
            </a:extLst>
          </p:cNvPr>
          <p:cNvPicPr>
            <a:picLocks noChangeAspect="1"/>
          </p:cNvPicPr>
          <p:nvPr/>
        </p:nvPicPr>
        <p:blipFill>
          <a:blip r:embed="rId3"/>
          <a:stretch>
            <a:fillRect/>
          </a:stretch>
        </p:blipFill>
        <p:spPr>
          <a:xfrm>
            <a:off x="3229215" y="4941167"/>
            <a:ext cx="2463181" cy="1480529"/>
          </a:xfrm>
          <a:prstGeom prst="rect">
            <a:avLst/>
          </a:prstGeom>
        </p:spPr>
      </p:pic>
      <p:pic>
        <p:nvPicPr>
          <p:cNvPr id="15" name="Immagine 14">
            <a:extLst>
              <a:ext uri="{FF2B5EF4-FFF2-40B4-BE49-F238E27FC236}">
                <a16:creationId xmlns:a16="http://schemas.microsoft.com/office/drawing/2014/main" id="{8BDE7D3C-E2AD-4E87-9B88-2A6DE97088DF}"/>
              </a:ext>
            </a:extLst>
          </p:cNvPr>
          <p:cNvPicPr>
            <a:picLocks noChangeAspect="1"/>
          </p:cNvPicPr>
          <p:nvPr/>
        </p:nvPicPr>
        <p:blipFill>
          <a:blip r:embed="rId4"/>
          <a:stretch>
            <a:fillRect/>
          </a:stretch>
        </p:blipFill>
        <p:spPr>
          <a:xfrm>
            <a:off x="539550" y="4941168"/>
            <a:ext cx="2463181" cy="1480529"/>
          </a:xfrm>
          <a:prstGeom prst="rect">
            <a:avLst/>
          </a:prstGeom>
        </p:spPr>
      </p:pic>
      <p:pic>
        <p:nvPicPr>
          <p:cNvPr id="16" name="Immagine 15">
            <a:extLst>
              <a:ext uri="{FF2B5EF4-FFF2-40B4-BE49-F238E27FC236}">
                <a16:creationId xmlns:a16="http://schemas.microsoft.com/office/drawing/2014/main" id="{13B39326-D417-49FD-AECF-5174045AA12E}"/>
              </a:ext>
            </a:extLst>
          </p:cNvPr>
          <p:cNvPicPr>
            <a:picLocks noChangeAspect="1"/>
          </p:cNvPicPr>
          <p:nvPr/>
        </p:nvPicPr>
        <p:blipFill>
          <a:blip r:embed="rId5"/>
          <a:stretch>
            <a:fillRect/>
          </a:stretch>
        </p:blipFill>
        <p:spPr>
          <a:xfrm>
            <a:off x="5959261" y="4954722"/>
            <a:ext cx="2463182" cy="1480530"/>
          </a:xfrm>
          <a:prstGeom prst="rect">
            <a:avLst/>
          </a:prstGeom>
        </p:spPr>
      </p:pic>
      <p:sp>
        <p:nvSpPr>
          <p:cNvPr id="3" name="CasellaDiTesto 2">
            <a:extLst>
              <a:ext uri="{FF2B5EF4-FFF2-40B4-BE49-F238E27FC236}">
                <a16:creationId xmlns:a16="http://schemas.microsoft.com/office/drawing/2014/main" id="{6E31752A-89C2-4480-B21A-BB533F979DD6}"/>
              </a:ext>
            </a:extLst>
          </p:cNvPr>
          <p:cNvSpPr txBox="1"/>
          <p:nvPr/>
        </p:nvSpPr>
        <p:spPr>
          <a:xfrm>
            <a:off x="1483108" y="5589240"/>
            <a:ext cx="640620" cy="307777"/>
          </a:xfrm>
          <a:prstGeom prst="rect">
            <a:avLst/>
          </a:prstGeom>
          <a:noFill/>
        </p:spPr>
        <p:txBody>
          <a:bodyPr wrap="square" rtlCol="0">
            <a:spAutoFit/>
          </a:bodyPr>
          <a:lstStyle/>
          <a:p>
            <a:r>
              <a:rPr lang="it-IT" sz="1400" dirty="0">
                <a:solidFill>
                  <a:srgbClr val="002060"/>
                </a:solidFill>
                <a:latin typeface="Century Gothic" panose="020B0502020202020204" pitchFamily="34" charset="0"/>
              </a:rPr>
              <a:t>100%</a:t>
            </a:r>
          </a:p>
        </p:txBody>
      </p:sp>
      <p:sp>
        <p:nvSpPr>
          <p:cNvPr id="12" name="CasellaDiTesto 11">
            <a:extLst>
              <a:ext uri="{FF2B5EF4-FFF2-40B4-BE49-F238E27FC236}">
                <a16:creationId xmlns:a16="http://schemas.microsoft.com/office/drawing/2014/main" id="{BFDFEC8B-42B8-439A-8FE7-F16F324E76D2}"/>
              </a:ext>
            </a:extLst>
          </p:cNvPr>
          <p:cNvSpPr txBox="1"/>
          <p:nvPr/>
        </p:nvSpPr>
        <p:spPr>
          <a:xfrm>
            <a:off x="4211960" y="5589240"/>
            <a:ext cx="640620" cy="307777"/>
          </a:xfrm>
          <a:prstGeom prst="rect">
            <a:avLst/>
          </a:prstGeom>
          <a:noFill/>
        </p:spPr>
        <p:txBody>
          <a:bodyPr wrap="square" rtlCol="0">
            <a:spAutoFit/>
          </a:bodyPr>
          <a:lstStyle/>
          <a:p>
            <a:r>
              <a:rPr lang="it-IT" sz="1400" dirty="0">
                <a:solidFill>
                  <a:srgbClr val="002060"/>
                </a:solidFill>
                <a:latin typeface="Century Gothic" panose="020B0502020202020204" pitchFamily="34" charset="0"/>
              </a:rPr>
              <a:t>50%</a:t>
            </a:r>
          </a:p>
        </p:txBody>
      </p:sp>
      <p:sp>
        <p:nvSpPr>
          <p:cNvPr id="13" name="CasellaDiTesto 12">
            <a:extLst>
              <a:ext uri="{FF2B5EF4-FFF2-40B4-BE49-F238E27FC236}">
                <a16:creationId xmlns:a16="http://schemas.microsoft.com/office/drawing/2014/main" id="{BE9FA8E1-2911-4783-9FD1-49DB290A1BAD}"/>
              </a:ext>
            </a:extLst>
          </p:cNvPr>
          <p:cNvSpPr txBox="1"/>
          <p:nvPr/>
        </p:nvSpPr>
        <p:spPr>
          <a:xfrm>
            <a:off x="7020272" y="5589240"/>
            <a:ext cx="640620" cy="307777"/>
          </a:xfrm>
          <a:prstGeom prst="rect">
            <a:avLst/>
          </a:prstGeom>
          <a:noFill/>
        </p:spPr>
        <p:txBody>
          <a:bodyPr wrap="square" rtlCol="0">
            <a:spAutoFit/>
          </a:bodyPr>
          <a:lstStyle/>
          <a:p>
            <a:r>
              <a:rPr lang="it-IT" sz="1400" dirty="0">
                <a:solidFill>
                  <a:srgbClr val="002060"/>
                </a:solidFill>
                <a:latin typeface="Century Gothic" panose="020B0502020202020204" pitchFamily="34" charset="0"/>
              </a:rPr>
              <a:t>0%</a:t>
            </a:r>
          </a:p>
        </p:txBody>
      </p:sp>
      <p:sp>
        <p:nvSpPr>
          <p:cNvPr id="17" name="CasellaDiTesto 16">
            <a:extLst>
              <a:ext uri="{FF2B5EF4-FFF2-40B4-BE49-F238E27FC236}">
                <a16:creationId xmlns:a16="http://schemas.microsoft.com/office/drawing/2014/main" id="{77485B0E-6139-4510-8270-261D1263AC39}"/>
              </a:ext>
            </a:extLst>
          </p:cNvPr>
          <p:cNvSpPr txBox="1"/>
          <p:nvPr/>
        </p:nvSpPr>
        <p:spPr>
          <a:xfrm>
            <a:off x="5875596" y="2420888"/>
            <a:ext cx="1072668" cy="307777"/>
          </a:xfrm>
          <a:prstGeom prst="rect">
            <a:avLst/>
          </a:prstGeom>
          <a:noFill/>
        </p:spPr>
        <p:txBody>
          <a:bodyPr wrap="square" rtlCol="0">
            <a:spAutoFit/>
          </a:bodyPr>
          <a:lstStyle/>
          <a:p>
            <a:r>
              <a:rPr lang="it-IT" sz="1400" dirty="0">
                <a:solidFill>
                  <a:schemeClr val="bg1"/>
                </a:solidFill>
                <a:latin typeface="Century Gothic" panose="020B0502020202020204" pitchFamily="34" charset="0"/>
              </a:rPr>
              <a:t>54,5%</a:t>
            </a:r>
          </a:p>
        </p:txBody>
      </p:sp>
    </p:spTree>
    <p:extLst>
      <p:ext uri="{BB962C8B-B14F-4D97-AF65-F5344CB8AC3E}">
        <p14:creationId xmlns:p14="http://schemas.microsoft.com/office/powerpoint/2010/main" val="286169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a:extLst>
              <a:ext uri="{FF2B5EF4-FFF2-40B4-BE49-F238E27FC236}">
                <a16:creationId xmlns:a16="http://schemas.microsoft.com/office/drawing/2014/main" id="{94138EC1-5765-4721-821B-9C1A8C54CE67}"/>
              </a:ext>
            </a:extLst>
          </p:cNvPr>
          <p:cNvSpPr txBox="1">
            <a:spLocks/>
          </p:cNvSpPr>
          <p:nvPr/>
        </p:nvSpPr>
        <p:spPr>
          <a:xfrm>
            <a:off x="139700" y="6368752"/>
            <a:ext cx="457200" cy="228600"/>
          </a:xfrm>
          <a:prstGeom prst="rect">
            <a:avLst/>
          </a:prstGeom>
        </p:spPr>
        <p:txBody>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AB1EDB12-6D16-4F21-9F12-C979D68D2378}" type="slidenum">
              <a:rPr lang="it-IT" sz="1000" smtClean="0">
                <a:solidFill>
                  <a:schemeClr val="bg1"/>
                </a:solidFill>
              </a:rPr>
              <a:pPr/>
              <a:t>9</a:t>
            </a:fld>
            <a:endParaRPr lang="it-IT" sz="1000" dirty="0">
              <a:solidFill>
                <a:schemeClr val="bg1"/>
              </a:solidFill>
            </a:endParaRPr>
          </a:p>
        </p:txBody>
      </p:sp>
      <p:grpSp>
        <p:nvGrpSpPr>
          <p:cNvPr id="16" name="Group 15">
            <a:extLst>
              <a:ext uri="{FF2B5EF4-FFF2-40B4-BE49-F238E27FC236}">
                <a16:creationId xmlns:a16="http://schemas.microsoft.com/office/drawing/2014/main" id="{6DCD7632-DC59-4FC3-8971-9C08D65F7020}"/>
              </a:ext>
            </a:extLst>
          </p:cNvPr>
          <p:cNvGrpSpPr/>
          <p:nvPr/>
        </p:nvGrpSpPr>
        <p:grpSpPr>
          <a:xfrm>
            <a:off x="1547664" y="2709000"/>
            <a:ext cx="6336704" cy="720000"/>
            <a:chOff x="2555776" y="2289882"/>
            <a:chExt cx="5688632" cy="720000"/>
          </a:xfrm>
        </p:grpSpPr>
        <p:cxnSp>
          <p:nvCxnSpPr>
            <p:cNvPr id="15" name="Straight Connector 14">
              <a:extLst>
                <a:ext uri="{FF2B5EF4-FFF2-40B4-BE49-F238E27FC236}">
                  <a16:creationId xmlns:a16="http://schemas.microsoft.com/office/drawing/2014/main" id="{8624C05C-4785-4AB1-A9D2-3180E1407A91}"/>
                </a:ext>
              </a:extLst>
            </p:cNvPr>
            <p:cNvCxnSpPr>
              <a:cxnSpLocks/>
            </p:cNvCxnSpPr>
            <p:nvPr/>
          </p:nvCxnSpPr>
          <p:spPr>
            <a:xfrm>
              <a:off x="2915776" y="2924944"/>
              <a:ext cx="5328632" cy="0"/>
            </a:xfrm>
            <a:prstGeom prst="line">
              <a:avLst/>
            </a:prstGeom>
            <a:ln w="38100">
              <a:solidFill>
                <a:srgbClr val="00206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54A0E703-A773-449F-9132-1CA079AE5894}"/>
                </a:ext>
              </a:extLst>
            </p:cNvPr>
            <p:cNvSpPr/>
            <p:nvPr/>
          </p:nvSpPr>
          <p:spPr>
            <a:xfrm>
              <a:off x="2555776" y="2289882"/>
              <a:ext cx="720000" cy="720000"/>
            </a:xfrm>
            <a:prstGeom prst="flowChartConnector">
              <a:avLst/>
            </a:prstGeom>
            <a:solidFill>
              <a:srgbClr val="002060"/>
            </a:solidFill>
            <a:ln>
              <a:solidFill>
                <a:srgbClr val="0F216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Century Gothic" panose="020B0502020202020204" pitchFamily="34" charset="0"/>
                </a:rPr>
                <a:t>1</a:t>
              </a:r>
            </a:p>
          </p:txBody>
        </p:sp>
      </p:grpSp>
      <p:sp>
        <p:nvSpPr>
          <p:cNvPr id="3" name="CasellaDiTesto 2">
            <a:extLst>
              <a:ext uri="{FF2B5EF4-FFF2-40B4-BE49-F238E27FC236}">
                <a16:creationId xmlns:a16="http://schemas.microsoft.com/office/drawing/2014/main" id="{16C869DB-9DBA-4D8A-BC23-AB287D8079CB}"/>
              </a:ext>
            </a:extLst>
          </p:cNvPr>
          <p:cNvSpPr txBox="1"/>
          <p:nvPr/>
        </p:nvSpPr>
        <p:spPr>
          <a:xfrm>
            <a:off x="2483768" y="2682743"/>
            <a:ext cx="5184576" cy="492443"/>
          </a:xfrm>
          <a:prstGeom prst="rect">
            <a:avLst/>
          </a:prstGeom>
          <a:noFill/>
        </p:spPr>
        <p:txBody>
          <a:bodyPr wrap="square" rtlCol="0">
            <a:spAutoFit/>
          </a:bodyPr>
          <a:lstStyle/>
          <a:p>
            <a:r>
              <a:rPr lang="it-IT" sz="1500" b="1" i="1" dirty="0">
                <a:solidFill>
                  <a:srgbClr val="002060"/>
                </a:solidFill>
                <a:latin typeface="Century Gothic" panose="020B0502020202020204" pitchFamily="34" charset="0"/>
              </a:rPr>
              <a:t>Il Ruolo della Funzione Attuariale nei diversi Pillar SII: </a:t>
            </a:r>
          </a:p>
          <a:p>
            <a:r>
              <a:rPr lang="it-IT" sz="1100" b="1" i="1" dirty="0">
                <a:solidFill>
                  <a:srgbClr val="002060"/>
                </a:solidFill>
                <a:latin typeface="Century Gothic" panose="020B0502020202020204" pitchFamily="34" charset="0"/>
              </a:rPr>
              <a:t>dagli adempimenti normativi ai compiti aggiuntivi </a:t>
            </a:r>
          </a:p>
        </p:txBody>
      </p:sp>
    </p:spTree>
    <p:extLst>
      <p:ext uri="{BB962C8B-B14F-4D97-AF65-F5344CB8AC3E}">
        <p14:creationId xmlns:p14="http://schemas.microsoft.com/office/powerpoint/2010/main" val="187516951"/>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ovo Presentazione di Microsoft PowerPoint" id="{55BCAF69-3352-4680-AC53-F6DE05FED29E}" vid="{818010BB-60F2-4D3C-871F-1EBCCDF379DE}"/>
    </a:ext>
  </a:extLst>
</a:theme>
</file>

<file path=ppt/theme/theme10.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ovo Presentazione di Microsoft PowerPoint" id="{55BCAF69-3352-4680-AC53-F6DE05FED29E}" vid="{0B4ABFBE-2800-42F3-845B-8A055E72E446}"/>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34607</TotalTime>
  <Words>7187</Words>
  <Application>Microsoft Office PowerPoint</Application>
  <PresentationFormat>Presentazione su schermo (4:3)</PresentationFormat>
  <Paragraphs>1095</Paragraphs>
  <Slides>72</Slides>
  <Notes>20</Notes>
  <HiddenSlides>0</HiddenSlides>
  <MMClips>0</MMClips>
  <ScaleCrop>false</ScaleCrop>
  <HeadingPairs>
    <vt:vector size="6" baseType="variant">
      <vt:variant>
        <vt:lpstr>Caratteri utilizzati</vt:lpstr>
      </vt:variant>
      <vt:variant>
        <vt:i4>11</vt:i4>
      </vt:variant>
      <vt:variant>
        <vt:lpstr>Tema</vt:lpstr>
      </vt:variant>
      <vt:variant>
        <vt:i4>9</vt:i4>
      </vt:variant>
      <vt:variant>
        <vt:lpstr>Titoli diapositive</vt:lpstr>
      </vt:variant>
      <vt:variant>
        <vt:i4>72</vt:i4>
      </vt:variant>
    </vt:vector>
  </HeadingPairs>
  <TitlesOfParts>
    <vt:vector size="92" baseType="lpstr">
      <vt:lpstr>Arial</vt:lpstr>
      <vt:lpstr>Arial Narrow</vt:lpstr>
      <vt:lpstr>Calibri</vt:lpstr>
      <vt:lpstr>Calibri Light</vt:lpstr>
      <vt:lpstr>Cambria Math</vt:lpstr>
      <vt:lpstr>Candara</vt:lpstr>
      <vt:lpstr>Century Gothic</vt:lpstr>
      <vt:lpstr>EYInterstate Light</vt:lpstr>
      <vt:lpstr>Symbol</vt:lpstr>
      <vt:lpstr>Wingdings</vt:lpstr>
      <vt:lpstr>Wingdings 2</vt:lpstr>
      <vt:lpstr>Personalizza struttura</vt:lpstr>
      <vt:lpstr>2_Tema di Office</vt:lpstr>
      <vt:lpstr>3_Tema di Office</vt:lpstr>
      <vt:lpstr>1_Personalizza struttura</vt:lpstr>
      <vt:lpstr>Tema di Office</vt:lpstr>
      <vt:lpstr>1_Tema di Office</vt:lpstr>
      <vt:lpstr>2_Personalizza struttura</vt:lpstr>
      <vt:lpstr>3_Personalizza struttura</vt:lpstr>
      <vt:lpstr>4_Personalizza struttura</vt:lpstr>
      <vt:lpstr>Presentazione standard di PowerPoint</vt:lpstr>
      <vt:lpstr>Agenda</vt:lpstr>
      <vt:lpstr>Presentazione standard di PowerPoint</vt:lpstr>
      <vt:lpstr>La Funzione Attuariale una responsabilità a 4C</vt:lpstr>
      <vt:lpstr>Adempimenti Normativi della Funzione Attuariale</vt:lpstr>
      <vt:lpstr>Strutturazione ed Esternalizzazione della Funzione Attuariale                       </vt:lpstr>
      <vt:lpstr>Debolezze riscontrate sulla Funzione Attuariale - 2018</vt:lpstr>
      <vt:lpstr>Dimensionamento e Collocazione: Benchmarking Dicembre 2020  </vt:lpstr>
      <vt:lpstr>Presentazione standard di PowerPoint</vt:lpstr>
      <vt:lpstr>Technical Provision (PILLAR I) </vt:lpstr>
      <vt:lpstr>Modelli Attuariali</vt:lpstr>
      <vt:lpstr>Metodologie </vt:lpstr>
      <vt:lpstr>Esempio metodologia  FDB (future discretionary benefit) quale approccio?</vt:lpstr>
      <vt:lpstr>Esempio metodologia BoC (Boundaries of Contracts)</vt:lpstr>
      <vt:lpstr>Ipotesi </vt:lpstr>
      <vt:lpstr>Analisi dei Risultati </vt:lpstr>
      <vt:lpstr>Esempio test plus e minus – in ambiente deterministico</vt:lpstr>
      <vt:lpstr>Technical Provision Stressate e SCR  (PILLAR I) </vt:lpstr>
      <vt:lpstr>Technical Provisions Stressate e SCR </vt:lpstr>
      <vt:lpstr>ALAC TP</vt:lpstr>
      <vt:lpstr>ALAC DT</vt:lpstr>
      <vt:lpstr>Esempio adempimenti aggiuntivi della Funzione Attuariale  post pandemia </vt:lpstr>
      <vt:lpstr>Technical Provision Prospettiche e contributo processo Orsa (PILLAR II)</vt:lpstr>
      <vt:lpstr>Technical Provisions Prospettiche</vt:lpstr>
      <vt:lpstr>Contributo processo Orsa </vt:lpstr>
      <vt:lpstr>Il ruolo della FA nell’ambito del Pilastro III</vt:lpstr>
      <vt:lpstr>Pilastro III</vt:lpstr>
      <vt:lpstr>Presentazione standard di PowerPoint</vt:lpstr>
      <vt:lpstr>Opinion Sottoscrizione</vt:lpstr>
      <vt:lpstr>Opinion sottoscrizione: il ruolo del Responsabile della Funzione Attuariale</vt:lpstr>
      <vt:lpstr>Opinion sottoscrizione: il ruolo della Funzione Attuariale</vt:lpstr>
      <vt:lpstr>Opinion sottoscrizione: Indicatori Utili</vt:lpstr>
      <vt:lpstr>Opinion sottoscrizione: Indicatori Utili</vt:lpstr>
      <vt:lpstr>Opinion Riassicurazione</vt:lpstr>
      <vt:lpstr>Opinion Riassicurazione: il ruolo della Funzione Attuariale</vt:lpstr>
      <vt:lpstr>Opinion Riassicurazione: Indicatori Utili</vt:lpstr>
      <vt:lpstr>Presentazione standard di PowerPoint</vt:lpstr>
      <vt:lpstr>Materialità</vt:lpstr>
      <vt:lpstr>Perimetro (Calcolo e Validazione) </vt:lpstr>
      <vt:lpstr>Esempi Livelli e valutazione di Materialità </vt:lpstr>
      <vt:lpstr>Esempio – Soglie Materialità Riserve Tecniche </vt:lpstr>
      <vt:lpstr>Esempio – Soglie Materialità Fondi Propri e SCR </vt:lpstr>
      <vt:lpstr>Alcuni Esempi</vt:lpstr>
      <vt:lpstr>Alcuni Esempi</vt:lpstr>
      <vt:lpstr>Esempio materialità nella validazione </vt:lpstr>
      <vt:lpstr>Data Quality</vt:lpstr>
      <vt:lpstr> Obiettivo politica di Data Quality</vt:lpstr>
      <vt:lpstr>Esempio Perimetro di Data Quality  </vt:lpstr>
      <vt:lpstr>Categorie di controlli di Data Quality </vt:lpstr>
      <vt:lpstr>Corrispondenza categorie controlli con criteri di DQ </vt:lpstr>
      <vt:lpstr>Expert Judgement</vt:lpstr>
      <vt:lpstr>Expert Judgment</vt:lpstr>
      <vt:lpstr>Expert Judgment: Linee guida </vt:lpstr>
      <vt:lpstr>Expert Judgment</vt:lpstr>
      <vt:lpstr>Expert Judgment</vt:lpstr>
      <vt:lpstr>Expert Judgement: esempi </vt:lpstr>
      <vt:lpstr>Expert Judgement: esempi </vt:lpstr>
      <vt:lpstr>Esempio Reportistica Funzione Attuariale</vt:lpstr>
      <vt:lpstr>Esempio Reportistica Funzione Attuariale</vt:lpstr>
      <vt:lpstr>Presentazione standard di PowerPoint</vt:lpstr>
      <vt:lpstr>Trasversalità e competenze interdisciplinari della Funzione Attuariale</vt:lpstr>
      <vt:lpstr>Funzione Attuariale: Dal governo di impresa alla creazione di valore </vt:lpstr>
      <vt:lpstr>Creazione di Valore in un Framework Controllato</vt:lpstr>
      <vt:lpstr>SII, Funzione Attuariale e Creazione di Valore</vt:lpstr>
      <vt:lpstr>IDD, Funzione Attuariale e Creazione di Valore </vt:lpstr>
      <vt:lpstr>IDD, Funzione Attuariale e Creazione di Valore </vt:lpstr>
      <vt:lpstr>IFRS17, Funzione Attuariale e Creazione di Valore </vt:lpstr>
      <vt:lpstr>Sostenibilità, Funzione Attuariale e Creazione di Valore</vt:lpstr>
      <vt:lpstr>Sostenibilità, Funzione Attuariale e Creazione di Valore</vt:lpstr>
      <vt:lpstr>Consolidamento e altri sviluppi  Futuri</vt:lpstr>
      <vt:lpstr>Presentazione standard di PowerPoint</vt:lpstr>
      <vt:lpstr>Presentazione standard di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TEST0</dc:creator>
  <cp:lastModifiedBy>Francesco Paoletti</cp:lastModifiedBy>
  <cp:revision>2172</cp:revision>
  <cp:lastPrinted>2018-07-04T16:20:13Z</cp:lastPrinted>
  <dcterms:created xsi:type="dcterms:W3CDTF">2008-02-28T11:58:26Z</dcterms:created>
  <dcterms:modified xsi:type="dcterms:W3CDTF">2021-06-09T11:18:19Z</dcterms:modified>
</cp:coreProperties>
</file>